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Proxima Nova"/>
      <p:regular r:id="rId49"/>
      <p:bold r:id="rId50"/>
      <p:italic r:id="rId51"/>
      <p:boldItalic r:id="rId52"/>
    </p:embeddedFont>
    <p:embeddedFont>
      <p:font typeface="Proxima Nova Extrabold"/>
      <p:bold r:id="rId53"/>
    </p:embeddedFont>
    <p:embeddedFont>
      <p:font typeface="Proxima Nova Semibold"/>
      <p:regular r:id="rId54"/>
      <p:bold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roximaNova-italic.fntdata"/><Relationship Id="rId50" Type="http://schemas.openxmlformats.org/officeDocument/2006/relationships/font" Target="fonts/ProximaNova-bold.fntdata"/><Relationship Id="rId53" Type="http://schemas.openxmlformats.org/officeDocument/2006/relationships/font" Target="fonts/ProximaNovaExtrabold-bold.fntdata"/><Relationship Id="rId52" Type="http://schemas.openxmlformats.org/officeDocument/2006/relationships/font" Target="fonts/ProximaNova-boldItalic.fntdata"/><Relationship Id="rId11" Type="http://schemas.openxmlformats.org/officeDocument/2006/relationships/slide" Target="slides/slide6.xml"/><Relationship Id="rId55" Type="http://schemas.openxmlformats.org/officeDocument/2006/relationships/font" Target="fonts/ProximaNovaSemibold-bold.fntdata"/><Relationship Id="rId10" Type="http://schemas.openxmlformats.org/officeDocument/2006/relationships/slide" Target="slides/slide5.xml"/><Relationship Id="rId54" Type="http://schemas.openxmlformats.org/officeDocument/2006/relationships/font" Target="fonts/ProximaNovaSemibold-regular.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ProximaNovaSemibold-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91c78f151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91c78f151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91c78f151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91c78f1519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2,147,483,648</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91c78f1519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91c78f151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Consolas"/>
                <a:ea typeface="Consolas"/>
                <a:cs typeface="Consolas"/>
                <a:sym typeface="Consolas"/>
              </a:rPr>
              <a:t>(False == False) in [False] </a:t>
            </a:r>
            <a:r>
              <a:rPr b="1" lang="en" sz="1200">
                <a:solidFill>
                  <a:schemeClr val="dk1"/>
                </a:solidFill>
                <a:latin typeface="Consolas"/>
                <a:ea typeface="Consolas"/>
                <a:cs typeface="Consolas"/>
                <a:sym typeface="Consolas"/>
              </a:rPr>
              <a:t>is False</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False == (False in [False]) </a:t>
            </a:r>
            <a:r>
              <a:rPr b="1" lang="en" sz="1200">
                <a:solidFill>
                  <a:schemeClr val="dk1"/>
                </a:solidFill>
                <a:latin typeface="Consolas"/>
                <a:ea typeface="Consolas"/>
                <a:cs typeface="Consolas"/>
                <a:sym typeface="Consolas"/>
              </a:rPr>
              <a:t>is False</a:t>
            </a:r>
            <a:endParaRPr sz="1200">
              <a:solidFill>
                <a:schemeClr val="dk1"/>
              </a:solidFill>
              <a:latin typeface="Consolas"/>
              <a:ea typeface="Consolas"/>
              <a:cs typeface="Consolas"/>
              <a:sym typeface="Consolas"/>
            </a:endParaRPr>
          </a:p>
          <a:p>
            <a:pPr indent="0" lvl="0" marL="0" rtl="0" algn="l">
              <a:spcBef>
                <a:spcPts val="0"/>
              </a:spcBef>
              <a:spcAft>
                <a:spcPts val="0"/>
              </a:spcAft>
              <a:buClr>
                <a:schemeClr val="dk1"/>
              </a:buClr>
              <a:buSzPts val="1100"/>
              <a:buFont typeface="Arial"/>
              <a:buNone/>
            </a:pPr>
            <a:r>
              <a:rPr lang="en" sz="1200">
                <a:solidFill>
                  <a:schemeClr val="dk1"/>
                </a:solidFill>
                <a:latin typeface="Consolas"/>
                <a:ea typeface="Consolas"/>
                <a:cs typeface="Consolas"/>
                <a:sym typeface="Consolas"/>
              </a:rPr>
              <a:t>False == False in [False] </a:t>
            </a:r>
            <a:r>
              <a:rPr b="1" lang="en" sz="1200">
                <a:solidFill>
                  <a:schemeClr val="dk1"/>
                </a:solidFill>
                <a:latin typeface="Consolas"/>
                <a:ea typeface="Consolas"/>
                <a:cs typeface="Consolas"/>
                <a:sym typeface="Consolas"/>
              </a:rPr>
              <a:t>is True</a:t>
            </a:r>
            <a:endParaRPr sz="2800">
              <a:solidFill>
                <a:schemeClr val="lt1"/>
              </a:solidFill>
              <a:latin typeface="Consolas"/>
              <a:ea typeface="Consolas"/>
              <a:cs typeface="Consolas"/>
              <a:sym typeface="Consola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91c78f1519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91c78f1519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91c78f1519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91c78f1519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onsolas"/>
                <a:ea typeface="Consolas"/>
                <a:cs typeface="Consolas"/>
                <a:sym typeface="Consolas"/>
              </a:rPr>
              <a:t>puts(not true &amp;&amp; false) </a:t>
            </a:r>
            <a:r>
              <a:rPr b="1" lang="en" sz="1200">
                <a:solidFill>
                  <a:schemeClr val="dk1"/>
                </a:solidFill>
                <a:latin typeface="Consolas"/>
                <a:ea typeface="Consolas"/>
                <a:cs typeface="Consolas"/>
                <a:sym typeface="Consolas"/>
              </a:rPr>
              <a:t>is true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puts(not true and false) </a:t>
            </a:r>
            <a:r>
              <a:rPr b="1" lang="en" sz="1200">
                <a:solidFill>
                  <a:schemeClr val="dk1"/>
                </a:solidFill>
                <a:latin typeface="Consolas"/>
                <a:ea typeface="Consolas"/>
                <a:cs typeface="Consolas"/>
                <a:sym typeface="Consolas"/>
              </a:rPr>
              <a:t>is false</a:t>
            </a:r>
            <a:endParaRPr sz="1200">
              <a:solidFill>
                <a:schemeClr val="dk1"/>
              </a:solidFill>
              <a:latin typeface="Consolas"/>
              <a:ea typeface="Consolas"/>
              <a:cs typeface="Consolas"/>
              <a:sym typeface="Consola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91c78f1519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91c78f151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91c78f151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91c78f151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onsolas"/>
                <a:ea typeface="Consolas"/>
                <a:cs typeface="Consolas"/>
                <a:sym typeface="Consolas"/>
              </a:rPr>
              <a:t>all([True, True, True]) </a:t>
            </a:r>
            <a:r>
              <a:rPr b="1" lang="en" sz="1200">
                <a:solidFill>
                  <a:schemeClr val="dk1"/>
                </a:solidFill>
                <a:latin typeface="Consolas"/>
                <a:ea typeface="Consolas"/>
                <a:cs typeface="Consolas"/>
                <a:sym typeface="Consolas"/>
              </a:rPr>
              <a:t>is True</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all([True, True, False])</a:t>
            </a:r>
            <a:r>
              <a:rPr b="1" lang="en" sz="1200">
                <a:solidFill>
                  <a:schemeClr val="dk1"/>
                </a:solidFill>
                <a:latin typeface="Consolas"/>
                <a:ea typeface="Consolas"/>
                <a:cs typeface="Consolas"/>
                <a:sym typeface="Consolas"/>
              </a:rPr>
              <a:t> is False</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all([]) </a:t>
            </a:r>
            <a:r>
              <a:rPr b="1" lang="en" sz="1200">
                <a:solidFill>
                  <a:schemeClr val="dk1"/>
                </a:solidFill>
                <a:latin typeface="Consolas"/>
                <a:ea typeface="Consolas"/>
                <a:cs typeface="Consolas"/>
                <a:sym typeface="Consolas"/>
              </a:rPr>
              <a:t>is True</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all([[]]) </a:t>
            </a:r>
            <a:r>
              <a:rPr b="1" lang="en" sz="1200">
                <a:solidFill>
                  <a:schemeClr val="dk1"/>
                </a:solidFill>
                <a:latin typeface="Consolas"/>
                <a:ea typeface="Consolas"/>
                <a:cs typeface="Consolas"/>
                <a:sym typeface="Consolas"/>
              </a:rPr>
              <a:t>is False</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all([[[]]]) </a:t>
            </a:r>
            <a:r>
              <a:rPr b="1" lang="en" sz="1200">
                <a:solidFill>
                  <a:schemeClr val="dk1"/>
                </a:solidFill>
                <a:latin typeface="Consolas"/>
                <a:ea typeface="Consolas"/>
                <a:cs typeface="Consolas"/>
                <a:sym typeface="Consolas"/>
              </a:rPr>
              <a:t>is True</a:t>
            </a:r>
            <a:endParaRPr b="1"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all([[[[]]]]) </a:t>
            </a:r>
            <a:r>
              <a:rPr b="1" lang="en" sz="1200">
                <a:solidFill>
                  <a:schemeClr val="dk1"/>
                </a:solidFill>
                <a:latin typeface="Consolas"/>
                <a:ea typeface="Consolas"/>
                <a:cs typeface="Consolas"/>
                <a:sym typeface="Consolas"/>
              </a:rPr>
              <a:t>is True</a:t>
            </a:r>
            <a:endParaRPr b="1" sz="1200">
              <a:solidFill>
                <a:schemeClr val="dk1"/>
              </a:solidFill>
              <a:latin typeface="Consolas"/>
              <a:ea typeface="Consolas"/>
              <a:cs typeface="Consolas"/>
              <a:sym typeface="Consola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91c78f1519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91c78f1519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91c78f1519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91c78f1519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Consolas"/>
                <a:ea typeface="Consolas"/>
                <a:cs typeface="Consolas"/>
                <a:sym typeface="Consolas"/>
              </a:rPr>
              <a:t>Statement 1: false (the &gt; operator is actually writing a file)</a:t>
            </a:r>
            <a:endParaRPr>
              <a:solidFill>
                <a:schemeClr val="dk1"/>
              </a:solidFill>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Statement 2: The '&lt;' operator is reserved for future use</a:t>
            </a:r>
            <a:endParaRPr>
              <a:solidFill>
                <a:schemeClr val="dk1"/>
              </a:solidFill>
              <a:latin typeface="Consolas"/>
              <a:ea typeface="Consolas"/>
              <a:cs typeface="Consolas"/>
              <a:sym typeface="Consolas"/>
            </a:endParaRPr>
          </a:p>
          <a:p>
            <a:pPr indent="0" lvl="0" marL="0" rtl="0" algn="l">
              <a:spcBef>
                <a:spcPts val="0"/>
              </a:spcBef>
              <a:spcAft>
                <a:spcPts val="0"/>
              </a:spcAft>
              <a:buNone/>
            </a:pPr>
            <a:r>
              <a:t/>
            </a:r>
            <a:endParaRPr>
              <a:solidFill>
                <a:schemeClr val="dk1"/>
              </a:solidFill>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Powershell does have -lt, -gt operators for this</a:t>
            </a:r>
            <a:endParaRPr>
              <a:solidFill>
                <a:schemeClr val="dk1"/>
              </a:solidFill>
              <a:latin typeface="Consolas"/>
              <a:ea typeface="Consolas"/>
              <a:cs typeface="Consolas"/>
              <a:sym typeface="Consola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91c78f1519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91c78f1519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91b466e0c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91b466e0c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91c78f1519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91c78f151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2,147,483,648</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91c78f1519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91c78f1519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onsolas"/>
                <a:ea typeface="Consolas"/>
                <a:cs typeface="Consolas"/>
                <a:sym typeface="Consolas"/>
              </a:rPr>
              <a:t>&gt;&gt;&gt; x = float("nan")</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y = float("nan")</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x == x</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False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[x] == [x]</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True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[x] == [y]</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False</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t/>
            </a:r>
            <a:endParaRPr sz="1200">
              <a:solidFill>
                <a:schemeClr val="dk1"/>
              </a:solidFill>
              <a:latin typeface="Consolas"/>
              <a:ea typeface="Consolas"/>
              <a:cs typeface="Consolas"/>
              <a:sym typeface="Consola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91c78f151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91c78f151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91c78f1519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91c78f1519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onsolas"/>
                <a:ea typeface="Consolas"/>
                <a:cs typeface="Consolas"/>
                <a:sym typeface="Consolas"/>
              </a:rPr>
              <a:t>&gt;&gt;&gt; [4][0]</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4</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[4][0.0]</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Traceback (most recent call last):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  File "&lt;stdin&gt;", line 1, in &lt;module&gt;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TypeError: list indices must be integers, not float</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{0:4}[0]</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4</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&gt;&gt;&gt; {0:4}[0.0]</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sz="1200">
                <a:solidFill>
                  <a:schemeClr val="dk1"/>
                </a:solidFill>
                <a:latin typeface="Consolas"/>
                <a:ea typeface="Consolas"/>
                <a:cs typeface="Consolas"/>
                <a:sym typeface="Consolas"/>
              </a:rPr>
              <a:t>4</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t/>
            </a:r>
            <a:endParaRPr sz="1200">
              <a:solidFill>
                <a:schemeClr val="dk1"/>
              </a:solidFill>
              <a:latin typeface="Consolas"/>
              <a:ea typeface="Consolas"/>
              <a:cs typeface="Consolas"/>
              <a:sym typeface="Consola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91c78f1519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91c78f1519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91c78f1519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91c78f1519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latin typeface="Consolas"/>
              <a:ea typeface="Consolas"/>
              <a:cs typeface="Consolas"/>
              <a:sym typeface="Consola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91c78f1519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91c78f151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91c78f151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91c78f151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onsolas"/>
                <a:ea typeface="Consolas"/>
                <a:cs typeface="Consolas"/>
                <a:sym typeface="Consolas"/>
              </a:rPr>
              <a:t>console.log((![]+[])[+[]]+([][[]]+[])[+[]]+([][[]]+[])[+!![]]);</a:t>
            </a:r>
            <a:endParaRPr sz="1200">
              <a:solidFill>
                <a:schemeClr val="dk1"/>
              </a:solidFill>
              <a:latin typeface="Consolas"/>
              <a:ea typeface="Consolas"/>
              <a:cs typeface="Consolas"/>
              <a:sym typeface="Consolas"/>
            </a:endParaRPr>
          </a:p>
          <a:p>
            <a:pPr indent="0" lvl="0" marL="0" rtl="0" algn="l">
              <a:spcBef>
                <a:spcPts val="0"/>
              </a:spcBef>
              <a:spcAft>
                <a:spcPts val="0"/>
              </a:spcAft>
              <a:buNone/>
            </a:pPr>
            <a:r>
              <a:rPr lang="en">
                <a:solidFill>
                  <a:schemeClr val="dk1"/>
                </a:solidFill>
                <a:latin typeface="Consolas"/>
                <a:ea typeface="Consolas"/>
                <a:cs typeface="Consolas"/>
                <a:sym typeface="Consolas"/>
              </a:rPr>
              <a:t>Evaluates to "fun"</a:t>
            </a:r>
            <a:br>
              <a:rPr lang="en">
                <a:solidFill>
                  <a:schemeClr val="dk1"/>
                </a:solidFill>
                <a:latin typeface="Consolas"/>
                <a:ea typeface="Consolas"/>
                <a:cs typeface="Consolas"/>
                <a:sym typeface="Consolas"/>
              </a:rPr>
            </a:br>
            <a:endParaRPr b="1">
              <a:solidFill>
                <a:schemeClr val="dk1"/>
              </a:solidFill>
              <a:latin typeface="Consolas"/>
              <a:ea typeface="Consolas"/>
              <a:cs typeface="Consolas"/>
              <a:sym typeface="Consola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91c78f1519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91c78f151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91c78f1519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91c78f1519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Consolas"/>
                <a:ea typeface="Consolas"/>
                <a:cs typeface="Consolas"/>
                <a:sym typeface="Consolas"/>
              </a:rPr>
              <a:t>[1,2,3] + [4,5,6] </a:t>
            </a:r>
            <a:r>
              <a:rPr b="1" lang="en">
                <a:solidFill>
                  <a:schemeClr val="dk1"/>
                </a:solidFill>
                <a:latin typeface="Consolas"/>
                <a:ea typeface="Consolas"/>
                <a:cs typeface="Consolas"/>
                <a:sym typeface="Consolas"/>
              </a:rPr>
              <a:t>is [1,2,34,5,6]</a:t>
            </a:r>
            <a:endParaRPr b="1">
              <a:solidFill>
                <a:schemeClr val="dk1"/>
              </a:solidFill>
              <a:latin typeface="Consolas"/>
              <a:ea typeface="Consolas"/>
              <a:cs typeface="Consolas"/>
              <a:sym typeface="Consola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91c78f151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91c78f151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91c78f151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91c78f151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91c78f1519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91c78f151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2,147,483,648</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91c78f151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91c78f151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chemeClr val="dk1"/>
              </a:solidFill>
              <a:latin typeface="Consolas"/>
              <a:ea typeface="Consolas"/>
              <a:cs typeface="Consolas"/>
              <a:sym typeface="Consola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91c78f151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91c78f151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91c78f151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91c78f151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onsolas"/>
                <a:ea typeface="Consolas"/>
                <a:cs typeface="Consolas"/>
                <a:sym typeface="Consolas"/>
              </a:rPr>
              <a:t>The </a:t>
            </a:r>
            <a:r>
              <a:rPr b="1" lang="en">
                <a:solidFill>
                  <a:schemeClr val="dk1"/>
                </a:solidFill>
                <a:latin typeface="Consolas"/>
                <a:ea typeface="Consolas"/>
                <a:cs typeface="Consolas"/>
                <a:sym typeface="Consolas"/>
              </a:rPr>
              <a:t>following</a:t>
            </a:r>
            <a:r>
              <a:rPr b="1" lang="en">
                <a:solidFill>
                  <a:schemeClr val="dk1"/>
                </a:solidFill>
                <a:latin typeface="Consolas"/>
                <a:ea typeface="Consolas"/>
                <a:cs typeface="Consolas"/>
                <a:sym typeface="Consolas"/>
              </a:rPr>
              <a:t> code prints</a:t>
            </a:r>
            <a:endParaRPr b="1">
              <a:solidFill>
                <a:schemeClr val="dk1"/>
              </a:solidFill>
              <a:latin typeface="Consolas"/>
              <a:ea typeface="Consolas"/>
              <a:cs typeface="Consolas"/>
              <a:sym typeface="Consolas"/>
            </a:endParaRPr>
          </a:p>
          <a:p>
            <a:pPr indent="0" lvl="0" marL="0" rtl="0" algn="l">
              <a:spcBef>
                <a:spcPts val="0"/>
              </a:spcBef>
              <a:spcAft>
                <a:spcPts val="0"/>
              </a:spcAft>
              <a:buNone/>
            </a:pPr>
            <a:r>
              <a:rPr b="1" lang="en">
                <a:solidFill>
                  <a:schemeClr val="dk1"/>
                </a:solidFill>
                <a:latin typeface="Consolas"/>
                <a:ea typeface="Consolas"/>
                <a:cs typeface="Consolas"/>
                <a:sym typeface="Consolas"/>
              </a:rPr>
              <a:t>hello</a:t>
            </a:r>
            <a:endParaRPr b="1">
              <a:solidFill>
                <a:schemeClr val="dk1"/>
              </a:solidFill>
              <a:latin typeface="Consolas"/>
              <a:ea typeface="Consolas"/>
              <a:cs typeface="Consolas"/>
              <a:sym typeface="Consolas"/>
            </a:endParaRPr>
          </a:p>
          <a:p>
            <a:pPr indent="0" lvl="0" marL="0" rtl="0" algn="l">
              <a:spcBef>
                <a:spcPts val="0"/>
              </a:spcBef>
              <a:spcAft>
                <a:spcPts val="0"/>
              </a:spcAft>
              <a:buNone/>
            </a:pPr>
            <a:r>
              <a:rPr b="1" lang="en">
                <a:solidFill>
                  <a:schemeClr val="dk1"/>
                </a:solidFill>
                <a:latin typeface="Consolas"/>
                <a:ea typeface="Consolas"/>
                <a:cs typeface="Consolas"/>
                <a:sym typeface="Consolas"/>
              </a:rPr>
              <a:t>world</a:t>
            </a:r>
            <a:endParaRPr b="1">
              <a:solidFill>
                <a:schemeClr val="dk1"/>
              </a:solidFill>
              <a:latin typeface="Consolas"/>
              <a:ea typeface="Consolas"/>
              <a:cs typeface="Consolas"/>
              <a:sym typeface="Consola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91c78f1519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91c78f1519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91c78f1519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91c78f1519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91c78f1519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91c78f1519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onsolas"/>
                <a:ea typeface="Consolas"/>
                <a:cs typeface="Consolas"/>
                <a:sym typeface="Consolas"/>
              </a:rPr>
              <a:t>THIS COMPILES.</a:t>
            </a:r>
            <a:endParaRPr b="1">
              <a:solidFill>
                <a:schemeClr val="dk1"/>
              </a:solidFill>
              <a:latin typeface="Consolas"/>
              <a:ea typeface="Consolas"/>
              <a:cs typeface="Consolas"/>
              <a:sym typeface="Consola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91c78f1519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91c78f1519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91c78f1519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91c78f1519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Consolas"/>
                <a:ea typeface="Consolas"/>
                <a:cs typeface="Consolas"/>
                <a:sym typeface="Consolas"/>
              </a:rPr>
              <a:t>Top won't compile</a:t>
            </a:r>
            <a:endParaRPr b="1">
              <a:solidFill>
                <a:schemeClr val="dk1"/>
              </a:solidFill>
              <a:latin typeface="Consolas"/>
              <a:ea typeface="Consolas"/>
              <a:cs typeface="Consolas"/>
              <a:sym typeface="Consolas"/>
            </a:endParaRPr>
          </a:p>
          <a:p>
            <a:pPr indent="0" lvl="0" marL="0" rtl="0" algn="l">
              <a:spcBef>
                <a:spcPts val="0"/>
              </a:spcBef>
              <a:spcAft>
                <a:spcPts val="0"/>
              </a:spcAft>
              <a:buNone/>
            </a:pPr>
            <a:r>
              <a:t/>
            </a:r>
            <a:endParaRPr b="1">
              <a:solidFill>
                <a:schemeClr val="dk1"/>
              </a:solidFill>
              <a:latin typeface="Consolas"/>
              <a:ea typeface="Consolas"/>
              <a:cs typeface="Consolas"/>
              <a:sym typeface="Consolas"/>
            </a:endParaRPr>
          </a:p>
          <a:p>
            <a:pPr indent="0" lvl="0" marL="0" rtl="0" algn="l">
              <a:spcBef>
                <a:spcPts val="0"/>
              </a:spcBef>
              <a:spcAft>
                <a:spcPts val="0"/>
              </a:spcAft>
              <a:buNone/>
            </a:pPr>
            <a:r>
              <a:rPr b="1" lang="en">
                <a:solidFill>
                  <a:schemeClr val="dk1"/>
                </a:solidFill>
                <a:latin typeface="Consolas"/>
                <a:ea typeface="Consolas"/>
                <a:cs typeface="Consolas"/>
                <a:sym typeface="Consolas"/>
              </a:rPr>
              <a:t>The bottom will</a:t>
            </a:r>
            <a:endParaRPr b="1">
              <a:solidFill>
                <a:schemeClr val="dk1"/>
              </a:solidFill>
              <a:latin typeface="Consolas"/>
              <a:ea typeface="Consolas"/>
              <a:cs typeface="Consolas"/>
              <a:sym typeface="Consola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91c78f151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91c78f151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91c78f151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91c78f151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91b466e0c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91b466e0c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91b466e0c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91b466e0c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91b466e0c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91b466e0c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91c78f1519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91c78f1519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t>
            </a:r>
            <a:r>
              <a:rPr i="1" lang="en"/>
              <a:t>may</a:t>
            </a:r>
            <a:r>
              <a:rPr lang="en"/>
              <a:t> cover these during this lecture.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91c78f151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91c78f151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2,147,483,648</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91c78f151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91c78f151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 + [ ] = " "</a:t>
            </a:r>
            <a:endParaRPr/>
          </a:p>
          <a:p>
            <a:pPr indent="0" lvl="0" marL="0" rtl="0" algn="l">
              <a:spcBef>
                <a:spcPts val="0"/>
              </a:spcBef>
              <a:spcAft>
                <a:spcPts val="0"/>
              </a:spcAft>
              <a:buNone/>
            </a:pPr>
            <a:r>
              <a:rPr lang="en"/>
              <a:t>[ ] + { } = "[object Object]"</a:t>
            </a:r>
            <a:endParaRPr/>
          </a:p>
          <a:p>
            <a:pPr indent="0" lvl="0" marL="0" rtl="0" algn="l">
              <a:spcBef>
                <a:spcPts val="0"/>
              </a:spcBef>
              <a:spcAft>
                <a:spcPts val="0"/>
              </a:spcAft>
              <a:buNone/>
            </a:pPr>
            <a:r>
              <a:rPr lang="en"/>
              <a:t>{ } + [ ] = 0</a:t>
            </a:r>
            <a:endParaRPr/>
          </a:p>
          <a:p>
            <a:pPr indent="0" lvl="0" marL="0" rtl="0" algn="l">
              <a:spcBef>
                <a:spcPts val="0"/>
              </a:spcBef>
              <a:spcAft>
                <a:spcPts val="0"/>
              </a:spcAft>
              <a:buNone/>
            </a:pPr>
            <a:r>
              <a:rPr lang="en"/>
              <a:t>{ } + { } = NaN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91c78f151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91c78f151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91c78f151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91c78f151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onsolas"/>
                <a:ea typeface="Consolas"/>
                <a:cs typeface="Consolas"/>
                <a:sym typeface="Consolas"/>
              </a:rPr>
              <a:t>sum([1,5]) </a:t>
            </a:r>
            <a:r>
              <a:rPr b="1" lang="en" sz="1200">
                <a:solidFill>
                  <a:schemeClr val="dk1"/>
                </a:solidFill>
                <a:latin typeface="Consolas"/>
                <a:ea typeface="Consolas"/>
                <a:cs typeface="Consolas"/>
                <a:sym typeface="Consolas"/>
              </a:rPr>
              <a:t>is 6</a:t>
            </a:r>
            <a:endParaRPr b="1" sz="1200">
              <a:solidFill>
                <a:schemeClr val="dk1"/>
              </a:solidFill>
              <a:latin typeface="Consolas"/>
              <a:ea typeface="Consolas"/>
              <a:cs typeface="Consolas"/>
              <a:sym typeface="Consolas"/>
            </a:endParaRPr>
          </a:p>
          <a:p>
            <a:pPr indent="0" lvl="0" marL="0" rtl="0" algn="l">
              <a:spcBef>
                <a:spcPts val="1000"/>
              </a:spcBef>
              <a:spcAft>
                <a:spcPts val="0"/>
              </a:spcAft>
              <a:buNone/>
            </a:pPr>
            <a:r>
              <a:rPr lang="en" sz="1200">
                <a:solidFill>
                  <a:schemeClr val="dk1"/>
                </a:solidFill>
                <a:latin typeface="Consolas"/>
                <a:ea typeface="Consolas"/>
                <a:cs typeface="Consolas"/>
                <a:sym typeface="Consolas"/>
              </a:rPr>
              <a:t>sum("") </a:t>
            </a:r>
            <a:r>
              <a:rPr b="1" lang="en" sz="1200">
                <a:solidFill>
                  <a:schemeClr val="dk1"/>
                </a:solidFill>
                <a:latin typeface="Consolas"/>
                <a:ea typeface="Consolas"/>
                <a:cs typeface="Consolas"/>
                <a:sym typeface="Consolas"/>
              </a:rPr>
              <a:t>is 0</a:t>
            </a:r>
            <a:endParaRPr b="1" sz="1200">
              <a:solidFill>
                <a:schemeClr val="dk1"/>
              </a:solidFill>
              <a:latin typeface="Consolas"/>
              <a:ea typeface="Consolas"/>
              <a:cs typeface="Consolas"/>
              <a:sym typeface="Consolas"/>
            </a:endParaRPr>
          </a:p>
          <a:p>
            <a:pPr indent="0" lvl="0" marL="0" rtl="0" algn="l">
              <a:spcBef>
                <a:spcPts val="1000"/>
              </a:spcBef>
              <a:spcAft>
                <a:spcPts val="0"/>
              </a:spcAft>
              <a:buNone/>
            </a:pPr>
            <a:r>
              <a:rPr lang="en" sz="1200">
                <a:solidFill>
                  <a:schemeClr val="dk1"/>
                </a:solidFill>
                <a:latin typeface="Consolas"/>
                <a:ea typeface="Consolas"/>
                <a:cs typeface="Consolas"/>
                <a:sym typeface="Consolas"/>
              </a:rPr>
              <a:t>sum("", ()) </a:t>
            </a:r>
            <a:r>
              <a:rPr b="1" lang="en" sz="1200">
                <a:solidFill>
                  <a:schemeClr val="dk1"/>
                </a:solidFill>
                <a:latin typeface="Consolas"/>
                <a:ea typeface="Consolas"/>
                <a:cs typeface="Consolas"/>
                <a:sym typeface="Consolas"/>
              </a:rPr>
              <a:t>is ()</a:t>
            </a:r>
            <a:endParaRPr b="1" sz="1200">
              <a:solidFill>
                <a:schemeClr val="dk1"/>
              </a:solidFill>
              <a:latin typeface="Consolas"/>
              <a:ea typeface="Consolas"/>
              <a:cs typeface="Consolas"/>
              <a:sym typeface="Consolas"/>
            </a:endParaRPr>
          </a:p>
          <a:p>
            <a:pPr indent="0" lvl="0" marL="0" rtl="0" algn="l">
              <a:spcBef>
                <a:spcPts val="1000"/>
              </a:spcBef>
              <a:spcAft>
                <a:spcPts val="0"/>
              </a:spcAft>
              <a:buNone/>
            </a:pPr>
            <a:r>
              <a:rPr lang="en" sz="1200">
                <a:solidFill>
                  <a:schemeClr val="dk1"/>
                </a:solidFill>
                <a:latin typeface="Consolas"/>
                <a:ea typeface="Consolas"/>
                <a:cs typeface="Consolas"/>
                <a:sym typeface="Consolas"/>
              </a:rPr>
              <a:t>sum("", []) </a:t>
            </a:r>
            <a:r>
              <a:rPr b="1" lang="en" sz="1200">
                <a:solidFill>
                  <a:schemeClr val="dk1"/>
                </a:solidFill>
                <a:latin typeface="Consolas"/>
                <a:ea typeface="Consolas"/>
                <a:cs typeface="Consolas"/>
                <a:sym typeface="Consolas"/>
              </a:rPr>
              <a:t>is []</a:t>
            </a:r>
            <a:endParaRPr b="1" sz="1200">
              <a:solidFill>
                <a:schemeClr val="dk1"/>
              </a:solidFill>
              <a:latin typeface="Consolas"/>
              <a:ea typeface="Consolas"/>
              <a:cs typeface="Consolas"/>
              <a:sym typeface="Consolas"/>
            </a:endParaRPr>
          </a:p>
          <a:p>
            <a:pPr indent="0" lvl="0" marL="0" rtl="0" algn="l">
              <a:spcBef>
                <a:spcPts val="1000"/>
              </a:spcBef>
              <a:spcAft>
                <a:spcPts val="0"/>
              </a:spcAft>
              <a:buNone/>
            </a:pPr>
            <a:r>
              <a:rPr lang="en" sz="1200">
                <a:solidFill>
                  <a:schemeClr val="dk1"/>
                </a:solidFill>
                <a:latin typeface="Consolas"/>
                <a:ea typeface="Consolas"/>
                <a:cs typeface="Consolas"/>
                <a:sym typeface="Consolas"/>
              </a:rPr>
              <a:t>sum("", {}) </a:t>
            </a:r>
            <a:r>
              <a:rPr b="1" lang="en" sz="1200">
                <a:solidFill>
                  <a:schemeClr val="dk1"/>
                </a:solidFill>
                <a:latin typeface="Consolas"/>
                <a:ea typeface="Consolas"/>
                <a:cs typeface="Consolas"/>
                <a:sym typeface="Consolas"/>
              </a:rPr>
              <a:t>is {}</a:t>
            </a:r>
            <a:endParaRPr b="1" sz="1200">
              <a:solidFill>
                <a:schemeClr val="dk1"/>
              </a:solidFill>
              <a:latin typeface="Consolas"/>
              <a:ea typeface="Consolas"/>
              <a:cs typeface="Consolas"/>
              <a:sym typeface="Consolas"/>
            </a:endParaRPr>
          </a:p>
          <a:p>
            <a:pPr indent="0" lvl="0" marL="0" rtl="0" algn="l">
              <a:spcBef>
                <a:spcPts val="1000"/>
              </a:spcBef>
              <a:spcAft>
                <a:spcPts val="1000"/>
              </a:spcAft>
              <a:buNone/>
            </a:pPr>
            <a:r>
              <a:rPr lang="en" sz="1200">
                <a:solidFill>
                  <a:schemeClr val="dk1"/>
                </a:solidFill>
                <a:latin typeface="Consolas"/>
                <a:ea typeface="Consolas"/>
                <a:cs typeface="Consolas"/>
                <a:sym typeface="Consolas"/>
              </a:rPr>
              <a:t>sum("","") </a:t>
            </a:r>
            <a:r>
              <a:rPr b="1" lang="en" sz="1200">
                <a:solidFill>
                  <a:schemeClr val="dk1"/>
                </a:solidFill>
                <a:latin typeface="Consolas"/>
                <a:ea typeface="Consolas"/>
                <a:cs typeface="Consolas"/>
                <a:sym typeface="Consolas"/>
              </a:rPr>
              <a:t>is ""</a:t>
            </a:r>
            <a:endParaRPr b="1" sz="1200">
              <a:solidFill>
                <a:schemeClr val="dk1"/>
              </a:solidFill>
              <a:latin typeface="Consolas"/>
              <a:ea typeface="Consolas"/>
              <a:cs typeface="Consolas"/>
              <a:sym typeface="Consola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solidFill>
                  <a:schemeClr val="dk1"/>
                </a:solidFill>
                <a:latin typeface="Proxima Nova"/>
                <a:ea typeface="Proxima Nova"/>
                <a:cs typeface="Proxima Nova"/>
                <a:sym typeface="Proxima Nova"/>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19.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510450" y="1227625"/>
            <a:ext cx="8123100" cy="158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How to Fail AP Computer Science</a:t>
            </a:r>
            <a:endParaRPr>
              <a:latin typeface="Consolas"/>
              <a:ea typeface="Consolas"/>
              <a:cs typeface="Consolas"/>
              <a:sym typeface="Consolas"/>
            </a:endParaRPr>
          </a:p>
        </p:txBody>
      </p:sp>
      <p:sp>
        <p:nvSpPr>
          <p:cNvPr id="55" name="Google Shape;55;p13"/>
          <p:cNvSpPr txBox="1"/>
          <p:nvPr>
            <p:ph idx="1" type="subTitle"/>
          </p:nvPr>
        </p:nvSpPr>
        <p:spPr>
          <a:xfrm>
            <a:off x="311700" y="3049375"/>
            <a:ext cx="8520600" cy="50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Consolas"/>
                <a:ea typeface="Consolas"/>
                <a:cs typeface="Consolas"/>
                <a:sym typeface="Consolas"/>
              </a:rPr>
              <a:t>yeah that's right we use monospace fonts because we're cool like that but we're too lazy to use a custom theme apparently</a:t>
            </a:r>
            <a:endParaRPr sz="1100">
              <a:latin typeface="Consolas"/>
              <a:ea typeface="Consolas"/>
              <a:cs typeface="Consolas"/>
              <a:sym typeface="Consolas"/>
            </a:endParaRPr>
          </a:p>
        </p:txBody>
      </p:sp>
      <p:sp>
        <p:nvSpPr>
          <p:cNvPr id="56" name="Google Shape;56;p13"/>
          <p:cNvSpPr txBox="1"/>
          <p:nvPr>
            <p:ph idx="1" type="subTitle"/>
          </p:nvPr>
        </p:nvSpPr>
        <p:spPr>
          <a:xfrm>
            <a:off x="411000" y="4349325"/>
            <a:ext cx="8322000" cy="50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nsolas"/>
                <a:ea typeface="Consolas"/>
                <a:cs typeface="Consolas"/>
                <a:sym typeface="Consolas"/>
              </a:rPr>
              <a:t>Presented by Andrew Zhou</a:t>
            </a:r>
            <a:endParaRPr sz="2000">
              <a:latin typeface="Consolas"/>
              <a:ea typeface="Consolas"/>
              <a:cs typeface="Consolas"/>
              <a:sym typeface="Consola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2"/>
          <p:cNvPicPr preferRelativeResize="0"/>
          <p:nvPr/>
        </p:nvPicPr>
        <p:blipFill>
          <a:blip r:embed="rId3">
            <a:alphaModFix/>
          </a:blip>
          <a:stretch>
            <a:fillRect/>
          </a:stretch>
        </p:blipFill>
        <p:spPr>
          <a:xfrm>
            <a:off x="938025" y="530675"/>
            <a:ext cx="7267950" cy="408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Extrabold"/>
                <a:ea typeface="Proxima Nova Extrabold"/>
                <a:cs typeface="Proxima Nova Extrabold"/>
                <a:sym typeface="Proxima Nova Extrabold"/>
              </a:rPr>
              <a:t>Boolean Expressions and If Statements</a:t>
            </a:r>
            <a:endParaRPr>
              <a:latin typeface="Proxima Nova Extrabold"/>
              <a:ea typeface="Proxima Nova Extrabold"/>
              <a:cs typeface="Proxima Nova Extrabold"/>
              <a:sym typeface="Proxima Nova Extrabold"/>
            </a:endParaRPr>
          </a:p>
        </p:txBody>
      </p:sp>
      <p:sp>
        <p:nvSpPr>
          <p:cNvPr id="116" name="Google Shape;116;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A </a:t>
            </a:r>
            <a:r>
              <a:rPr b="1" lang="en" sz="1900"/>
              <a:t>boolean</a:t>
            </a:r>
            <a:r>
              <a:rPr lang="en" sz="1900"/>
              <a:t> </a:t>
            </a:r>
            <a:r>
              <a:rPr b="1" lang="en" sz="1900"/>
              <a:t>expression</a:t>
            </a:r>
            <a:r>
              <a:rPr lang="en" sz="1900"/>
              <a:t> is one that returns a truth value. This can be </a:t>
            </a:r>
            <a:r>
              <a:rPr b="1" lang="en" sz="1900"/>
              <a:t>true</a:t>
            </a:r>
            <a:r>
              <a:rPr lang="en" sz="1900"/>
              <a:t> or </a:t>
            </a:r>
            <a:r>
              <a:rPr b="1" lang="en" sz="1900"/>
              <a:t>false</a:t>
            </a:r>
            <a:r>
              <a:rPr lang="en" sz="1900"/>
              <a:t>.</a:t>
            </a:r>
            <a:endParaRPr sz="1900"/>
          </a:p>
          <a:p>
            <a:pPr indent="0" lvl="0" marL="0" rtl="0" algn="l">
              <a:spcBef>
                <a:spcPts val="1200"/>
              </a:spcBef>
              <a:spcAft>
                <a:spcPts val="0"/>
              </a:spcAft>
              <a:buNone/>
            </a:pPr>
            <a:r>
              <a:rPr lang="en" sz="1900">
                <a:latin typeface="Consolas"/>
                <a:ea typeface="Consolas"/>
                <a:cs typeface="Consolas"/>
                <a:sym typeface="Consolas"/>
              </a:rPr>
              <a:t>1 == 1</a:t>
            </a:r>
            <a:r>
              <a:rPr lang="en" sz="1900"/>
              <a:t> is </a:t>
            </a:r>
            <a:r>
              <a:rPr b="1" lang="en" sz="1900"/>
              <a:t>true</a:t>
            </a:r>
            <a:r>
              <a:rPr lang="en" sz="1900"/>
              <a:t>. The </a:t>
            </a:r>
            <a:r>
              <a:rPr lang="en" sz="1900">
                <a:latin typeface="Consolas"/>
                <a:ea typeface="Consolas"/>
                <a:cs typeface="Consolas"/>
                <a:sym typeface="Consolas"/>
              </a:rPr>
              <a:t>earth == flat</a:t>
            </a:r>
            <a:r>
              <a:rPr lang="en" sz="1900"/>
              <a:t> is </a:t>
            </a:r>
            <a:r>
              <a:rPr b="1" lang="en" sz="1900"/>
              <a:t>true</a:t>
            </a:r>
            <a:r>
              <a:rPr lang="en" sz="1900"/>
              <a:t>. </a:t>
            </a:r>
            <a:endParaRPr sz="1900"/>
          </a:p>
          <a:p>
            <a:pPr indent="0" lvl="0" marL="0" rtl="0" algn="l">
              <a:spcBef>
                <a:spcPts val="1200"/>
              </a:spcBef>
              <a:spcAft>
                <a:spcPts val="0"/>
              </a:spcAft>
              <a:buNone/>
            </a:pPr>
            <a:r>
              <a:rPr lang="en" sz="1900"/>
              <a:t>Additionally, you can use </a:t>
            </a:r>
            <a:r>
              <a:rPr b="1" lang="en" sz="1900"/>
              <a:t>ands</a:t>
            </a:r>
            <a:r>
              <a:rPr lang="en" sz="1900"/>
              <a:t> and</a:t>
            </a:r>
            <a:r>
              <a:rPr b="1" lang="en" sz="1900"/>
              <a:t> </a:t>
            </a:r>
            <a:r>
              <a:rPr lang="en" sz="1900"/>
              <a:t>/ or </a:t>
            </a:r>
            <a:r>
              <a:rPr b="1" lang="en" sz="1900"/>
              <a:t>ors</a:t>
            </a:r>
            <a:r>
              <a:rPr lang="en" sz="1900"/>
              <a:t> to add more logic</a:t>
            </a:r>
            <a:endParaRPr sz="1900"/>
          </a:p>
          <a:p>
            <a:pPr indent="0" lvl="0" marL="0" rtl="0" algn="l">
              <a:spcBef>
                <a:spcPts val="1200"/>
              </a:spcBef>
              <a:spcAft>
                <a:spcPts val="0"/>
              </a:spcAft>
              <a:buNone/>
            </a:pPr>
            <a:r>
              <a:rPr lang="en" sz="1900">
                <a:latin typeface="Consolas"/>
                <a:ea typeface="Consolas"/>
                <a:cs typeface="Consolas"/>
                <a:sym typeface="Consolas"/>
              </a:rPr>
              <a:t>True and False == False</a:t>
            </a:r>
            <a:endParaRPr sz="1900">
              <a:latin typeface="Consolas"/>
              <a:ea typeface="Consolas"/>
              <a:cs typeface="Consolas"/>
              <a:sym typeface="Consolas"/>
            </a:endParaRPr>
          </a:p>
          <a:p>
            <a:pPr indent="0" lvl="0" marL="0" rtl="0" algn="l">
              <a:spcBef>
                <a:spcPts val="1200"/>
              </a:spcBef>
              <a:spcAft>
                <a:spcPts val="0"/>
              </a:spcAft>
              <a:buNone/>
            </a:pPr>
            <a:r>
              <a:rPr lang="en" sz="1900">
                <a:latin typeface="Consolas"/>
                <a:ea typeface="Consolas"/>
                <a:cs typeface="Consolas"/>
                <a:sym typeface="Consolas"/>
              </a:rPr>
              <a:t>True or False == True</a:t>
            </a:r>
            <a:endParaRPr sz="1900">
              <a:latin typeface="Consolas"/>
              <a:ea typeface="Consolas"/>
              <a:cs typeface="Consolas"/>
              <a:sym typeface="Consolas"/>
            </a:endParaRPr>
          </a:p>
          <a:p>
            <a:pPr indent="0" lvl="0" marL="0" rtl="0" algn="l">
              <a:spcBef>
                <a:spcPts val="1200"/>
              </a:spcBef>
              <a:spcAft>
                <a:spcPts val="1200"/>
              </a:spcAft>
              <a:buNone/>
            </a:pPr>
            <a:r>
              <a:rPr lang="en" sz="1900"/>
              <a:t>An </a:t>
            </a:r>
            <a:r>
              <a:rPr b="1" lang="en" sz="1900"/>
              <a:t>if </a:t>
            </a:r>
            <a:r>
              <a:rPr b="1" lang="en" sz="1900"/>
              <a:t>statement</a:t>
            </a:r>
            <a:r>
              <a:rPr lang="en" sz="1900"/>
              <a:t> uses boolean expressions to control where the program goes.</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0" st="0"/>
                                            </p:txEl>
                                          </p:spTgt>
                                        </p:tgtEl>
                                        <p:attrNameLst>
                                          <p:attrName>style.visibility</p:attrName>
                                        </p:attrNameLst>
                                      </p:cBhvr>
                                      <p:to>
                                        <p:strVal val="visible"/>
                                      </p:to>
                                    </p:set>
                                    <p:animEffect filter="fade" transition="in">
                                      <p:cBhvr>
                                        <p:cTn dur="1000"/>
                                        <p:tgtEl>
                                          <p:spTgt spid="1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1" st="1"/>
                                            </p:txEl>
                                          </p:spTgt>
                                        </p:tgtEl>
                                        <p:attrNameLst>
                                          <p:attrName>style.visibility</p:attrName>
                                        </p:attrNameLst>
                                      </p:cBhvr>
                                      <p:to>
                                        <p:strVal val="visible"/>
                                      </p:to>
                                    </p:set>
                                    <p:animEffect filter="fade" transition="in">
                                      <p:cBhvr>
                                        <p:cTn dur="1000"/>
                                        <p:tgtEl>
                                          <p:spTgt spid="1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2" st="2"/>
                                            </p:txEl>
                                          </p:spTgt>
                                        </p:tgtEl>
                                        <p:attrNameLst>
                                          <p:attrName>style.visibility</p:attrName>
                                        </p:attrNameLst>
                                      </p:cBhvr>
                                      <p:to>
                                        <p:strVal val="visible"/>
                                      </p:to>
                                    </p:set>
                                    <p:animEffect filter="fade" transition="in">
                                      <p:cBhvr>
                                        <p:cTn dur="1000"/>
                                        <p:tgtEl>
                                          <p:spTgt spid="1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3" st="3"/>
                                            </p:txEl>
                                          </p:spTgt>
                                        </p:tgtEl>
                                        <p:attrNameLst>
                                          <p:attrName>style.visibility</p:attrName>
                                        </p:attrNameLst>
                                      </p:cBhvr>
                                      <p:to>
                                        <p:strVal val="visible"/>
                                      </p:to>
                                    </p:set>
                                    <p:animEffect filter="fade" transition="in">
                                      <p:cBhvr>
                                        <p:cTn dur="1000"/>
                                        <p:tgtEl>
                                          <p:spTgt spid="1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4" st="4"/>
                                            </p:txEl>
                                          </p:spTgt>
                                        </p:tgtEl>
                                        <p:attrNameLst>
                                          <p:attrName>style.visibility</p:attrName>
                                        </p:attrNameLst>
                                      </p:cBhvr>
                                      <p:to>
                                        <p:strVal val="visible"/>
                                      </p:to>
                                    </p:set>
                                    <p:animEffect filter="fade" transition="in">
                                      <p:cBhvr>
                                        <p:cTn dur="1000"/>
                                        <p:tgtEl>
                                          <p:spTgt spid="1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xEl>
                                              <p:pRg end="5" st="5"/>
                                            </p:txEl>
                                          </p:spTgt>
                                        </p:tgtEl>
                                        <p:attrNameLst>
                                          <p:attrName>style.visibility</p:attrName>
                                        </p:attrNameLst>
                                      </p:cBhvr>
                                      <p:to>
                                        <p:strVal val="visible"/>
                                      </p:to>
                                    </p:set>
                                    <p:animEffect filter="fade" transition="in">
                                      <p:cBhvr>
                                        <p:cTn dur="1000"/>
                                        <p:tgtEl>
                                          <p:spTgt spid="11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Python</a:t>
            </a:r>
            <a:endParaRPr>
              <a:latin typeface="Proxima Nova"/>
              <a:ea typeface="Proxima Nova"/>
              <a:cs typeface="Proxima Nova"/>
              <a:sym typeface="Proxima Nova"/>
            </a:endParaRPr>
          </a:p>
        </p:txBody>
      </p:sp>
      <p:sp>
        <p:nvSpPr>
          <p:cNvPr id="122" name="Google Shape;122;p24"/>
          <p:cNvSpPr txBox="1"/>
          <p:nvPr>
            <p:ph type="title"/>
          </p:nvPr>
        </p:nvSpPr>
        <p:spPr>
          <a:xfrm>
            <a:off x="311700" y="1146675"/>
            <a:ext cx="8520600" cy="36405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a:latin typeface="Consolas"/>
                <a:ea typeface="Consolas"/>
                <a:cs typeface="Consolas"/>
                <a:sym typeface="Consolas"/>
              </a:rPr>
              <a:t>(False == False) in [False]</a:t>
            </a:r>
            <a:endParaRPr>
              <a:latin typeface="Consolas"/>
              <a:ea typeface="Consolas"/>
              <a:cs typeface="Consolas"/>
              <a:sym typeface="Consolas"/>
            </a:endParaRPr>
          </a:p>
          <a:p>
            <a:pPr indent="0" lvl="0" marL="0" rtl="0" algn="l">
              <a:lnSpc>
                <a:spcPct val="150000"/>
              </a:lnSpc>
              <a:spcBef>
                <a:spcPts val="0"/>
              </a:spcBef>
              <a:spcAft>
                <a:spcPts val="0"/>
              </a:spcAft>
              <a:buNone/>
            </a:pPr>
            <a:r>
              <a:t/>
            </a:r>
            <a:endParaRPr>
              <a:latin typeface="Consolas"/>
              <a:ea typeface="Consolas"/>
              <a:cs typeface="Consolas"/>
              <a:sym typeface="Consolas"/>
            </a:endParaRPr>
          </a:p>
          <a:p>
            <a:pPr indent="0" lvl="0" marL="0" rtl="0" algn="l">
              <a:lnSpc>
                <a:spcPct val="150000"/>
              </a:lnSpc>
              <a:spcBef>
                <a:spcPts val="0"/>
              </a:spcBef>
              <a:spcAft>
                <a:spcPts val="0"/>
              </a:spcAft>
              <a:buNone/>
            </a:pPr>
            <a:r>
              <a:rPr lang="en">
                <a:latin typeface="Consolas"/>
                <a:ea typeface="Consolas"/>
                <a:cs typeface="Consolas"/>
                <a:sym typeface="Consolas"/>
              </a:rPr>
              <a:t>False == (False in [False])</a:t>
            </a:r>
            <a:endParaRPr>
              <a:latin typeface="Consolas"/>
              <a:ea typeface="Consolas"/>
              <a:cs typeface="Consolas"/>
              <a:sym typeface="Consolas"/>
            </a:endParaRPr>
          </a:p>
          <a:p>
            <a:pPr indent="0" lvl="0" marL="0" rtl="0" algn="l">
              <a:lnSpc>
                <a:spcPct val="150000"/>
              </a:lnSpc>
              <a:spcBef>
                <a:spcPts val="0"/>
              </a:spcBef>
              <a:spcAft>
                <a:spcPts val="0"/>
              </a:spcAft>
              <a:buNone/>
            </a:pPr>
            <a:r>
              <a:t/>
            </a:r>
            <a:endParaRPr>
              <a:latin typeface="Consolas"/>
              <a:ea typeface="Consolas"/>
              <a:cs typeface="Consolas"/>
              <a:sym typeface="Consolas"/>
            </a:endParaRPr>
          </a:p>
          <a:p>
            <a:pPr indent="0" lvl="0" marL="0" rtl="0" algn="l">
              <a:lnSpc>
                <a:spcPct val="150000"/>
              </a:lnSpc>
              <a:spcBef>
                <a:spcPts val="0"/>
              </a:spcBef>
              <a:spcAft>
                <a:spcPts val="0"/>
              </a:spcAft>
              <a:buNone/>
            </a:pPr>
            <a:r>
              <a:rPr lang="en">
                <a:latin typeface="Consolas"/>
                <a:ea typeface="Consolas"/>
                <a:cs typeface="Consolas"/>
                <a:sym typeface="Consolas"/>
              </a:rPr>
              <a:t>False == False in [False]</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0" st="0"/>
                                            </p:txEl>
                                          </p:spTgt>
                                        </p:tgtEl>
                                        <p:attrNameLst>
                                          <p:attrName>style.visibility</p:attrName>
                                        </p:attrNameLst>
                                      </p:cBhvr>
                                      <p:to>
                                        <p:strVal val="visible"/>
                                      </p:to>
                                    </p:set>
                                    <p:animEffect filter="fade" transition="in">
                                      <p:cBhvr>
                                        <p:cTn dur="1000"/>
                                        <p:tgtEl>
                                          <p:spTgt spid="1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1" st="1"/>
                                            </p:txEl>
                                          </p:spTgt>
                                        </p:tgtEl>
                                        <p:attrNameLst>
                                          <p:attrName>style.visibility</p:attrName>
                                        </p:attrNameLst>
                                      </p:cBhvr>
                                      <p:to>
                                        <p:strVal val="visible"/>
                                      </p:to>
                                    </p:set>
                                    <p:animEffect filter="fade" transition="in">
                                      <p:cBhvr>
                                        <p:cTn dur="1000"/>
                                        <p:tgtEl>
                                          <p:spTgt spid="1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2" st="2"/>
                                            </p:txEl>
                                          </p:spTgt>
                                        </p:tgtEl>
                                        <p:attrNameLst>
                                          <p:attrName>style.visibility</p:attrName>
                                        </p:attrNameLst>
                                      </p:cBhvr>
                                      <p:to>
                                        <p:strVal val="visible"/>
                                      </p:to>
                                    </p:set>
                                    <p:animEffect filter="fade" transition="in">
                                      <p:cBhvr>
                                        <p:cTn dur="1000"/>
                                        <p:tgtEl>
                                          <p:spTgt spid="1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3" st="3"/>
                                            </p:txEl>
                                          </p:spTgt>
                                        </p:tgtEl>
                                        <p:attrNameLst>
                                          <p:attrName>style.visibility</p:attrName>
                                        </p:attrNameLst>
                                      </p:cBhvr>
                                      <p:to>
                                        <p:strVal val="visible"/>
                                      </p:to>
                                    </p:set>
                                    <p:animEffect filter="fade" transition="in">
                                      <p:cBhvr>
                                        <p:cTn dur="1000"/>
                                        <p:tgtEl>
                                          <p:spTgt spid="1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4" st="4"/>
                                            </p:txEl>
                                          </p:spTgt>
                                        </p:tgtEl>
                                        <p:attrNameLst>
                                          <p:attrName>style.visibility</p:attrName>
                                        </p:attrNameLst>
                                      </p:cBhvr>
                                      <p:to>
                                        <p:strVal val="visible"/>
                                      </p:to>
                                    </p:set>
                                    <p:animEffect filter="fade" transition="in">
                                      <p:cBhvr>
                                        <p:cTn dur="1000"/>
                                        <p:tgtEl>
                                          <p:spTgt spid="12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5"/>
          <p:cNvPicPr preferRelativeResize="0"/>
          <p:nvPr/>
        </p:nvPicPr>
        <p:blipFill>
          <a:blip r:embed="rId3">
            <a:alphaModFix/>
          </a:blip>
          <a:stretch>
            <a:fillRect/>
          </a:stretch>
        </p:blipFill>
        <p:spPr>
          <a:xfrm>
            <a:off x="1714500" y="447675"/>
            <a:ext cx="5715000" cy="4248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Ruby</a:t>
            </a:r>
            <a:endParaRPr>
              <a:latin typeface="Proxima Nova"/>
              <a:ea typeface="Proxima Nova"/>
              <a:cs typeface="Proxima Nova"/>
              <a:sym typeface="Proxima Nova"/>
            </a:endParaRPr>
          </a:p>
        </p:txBody>
      </p:sp>
      <p:sp>
        <p:nvSpPr>
          <p:cNvPr id="133" name="Google Shape;133;p26"/>
          <p:cNvSpPr txBox="1"/>
          <p:nvPr>
            <p:ph type="title"/>
          </p:nvPr>
        </p:nvSpPr>
        <p:spPr>
          <a:xfrm>
            <a:off x="311700" y="1146675"/>
            <a:ext cx="8520600" cy="3640500"/>
          </a:xfrm>
          <a:prstGeom prst="rect">
            <a:avLst/>
          </a:prstGeom>
        </p:spPr>
        <p:txBody>
          <a:bodyPr anchorCtr="0" anchor="ctr" bIns="91425" lIns="91425" spcFirstLastPara="1" rIns="91425" wrap="square" tIns="91425">
            <a:noAutofit/>
          </a:bodyPr>
          <a:lstStyle/>
          <a:p>
            <a:pPr indent="0" lvl="0" marL="0" rtl="0" algn="l">
              <a:lnSpc>
                <a:spcPct val="200000"/>
              </a:lnSpc>
              <a:spcBef>
                <a:spcPts val="0"/>
              </a:spcBef>
              <a:spcAft>
                <a:spcPts val="0"/>
              </a:spcAft>
              <a:buNone/>
            </a:pPr>
            <a:r>
              <a:rPr lang="en">
                <a:latin typeface="Consolas"/>
                <a:ea typeface="Consolas"/>
                <a:cs typeface="Consolas"/>
                <a:sym typeface="Consolas"/>
              </a:rPr>
              <a:t>not true &amp;&amp; false</a:t>
            </a:r>
            <a:endParaRPr>
              <a:latin typeface="Consolas"/>
              <a:ea typeface="Consolas"/>
              <a:cs typeface="Consolas"/>
              <a:sym typeface="Consolas"/>
            </a:endParaRPr>
          </a:p>
          <a:p>
            <a:pPr indent="0" lvl="0" marL="0" rtl="0" algn="l">
              <a:lnSpc>
                <a:spcPct val="200000"/>
              </a:lnSpc>
              <a:spcBef>
                <a:spcPts val="1000"/>
              </a:spcBef>
              <a:spcAft>
                <a:spcPts val="1000"/>
              </a:spcAft>
              <a:buNone/>
            </a:pPr>
            <a:r>
              <a:rPr lang="en">
                <a:latin typeface="Consolas"/>
                <a:ea typeface="Consolas"/>
                <a:cs typeface="Consolas"/>
                <a:sym typeface="Consolas"/>
              </a:rPr>
              <a:t>not true and false</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Effect filter="fade" transition="in">
                                      <p:cBhvr>
                                        <p:cTn dur="1000"/>
                                        <p:tgtEl>
                                          <p:spTgt spid="1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animEffect filter="fade" transition="in">
                                      <p:cBhvr>
                                        <p:cTn dur="1000"/>
                                        <p:tgtEl>
                                          <p:spTgt spid="13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7"/>
          <p:cNvPicPr preferRelativeResize="0"/>
          <p:nvPr/>
        </p:nvPicPr>
        <p:blipFill>
          <a:blip r:embed="rId3">
            <a:alphaModFix/>
          </a:blip>
          <a:stretch>
            <a:fillRect/>
          </a:stretch>
        </p:blipFill>
        <p:spPr>
          <a:xfrm>
            <a:off x="1714500" y="433388"/>
            <a:ext cx="5715000" cy="4276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Python</a:t>
            </a:r>
            <a:endParaRPr>
              <a:latin typeface="Proxima Nova"/>
              <a:ea typeface="Proxima Nova"/>
              <a:cs typeface="Proxima Nova"/>
              <a:sym typeface="Proxima Nova"/>
            </a:endParaRPr>
          </a:p>
        </p:txBody>
      </p:sp>
      <p:sp>
        <p:nvSpPr>
          <p:cNvPr id="144" name="Google Shape;144;p28"/>
          <p:cNvSpPr txBox="1"/>
          <p:nvPr>
            <p:ph type="title"/>
          </p:nvPr>
        </p:nvSpPr>
        <p:spPr>
          <a:xfrm>
            <a:off x="311700" y="1146675"/>
            <a:ext cx="8520600" cy="36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all([True, True, True])</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all([True, True, False])</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all([])</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all([[]])</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all([[[]]])</a:t>
            </a:r>
            <a:endParaRPr>
              <a:latin typeface="Consolas"/>
              <a:ea typeface="Consolas"/>
              <a:cs typeface="Consolas"/>
              <a:sym typeface="Consolas"/>
            </a:endParaRPr>
          </a:p>
          <a:p>
            <a:pPr indent="0" lvl="0" marL="0" rtl="0" algn="l">
              <a:spcBef>
                <a:spcPts val="1000"/>
              </a:spcBef>
              <a:spcAft>
                <a:spcPts val="1000"/>
              </a:spcAft>
              <a:buNone/>
            </a:pPr>
            <a:r>
              <a:rPr lang="en">
                <a:latin typeface="Consolas"/>
                <a:ea typeface="Consolas"/>
                <a:cs typeface="Consolas"/>
                <a:sym typeface="Consolas"/>
              </a:rPr>
              <a:t>all([[[[]]]])</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0" st="0"/>
                                            </p:txEl>
                                          </p:spTgt>
                                        </p:tgtEl>
                                        <p:attrNameLst>
                                          <p:attrName>style.visibility</p:attrName>
                                        </p:attrNameLst>
                                      </p:cBhvr>
                                      <p:to>
                                        <p:strVal val="visible"/>
                                      </p:to>
                                    </p:set>
                                    <p:animEffect filter="fade" transition="in">
                                      <p:cBhvr>
                                        <p:cTn dur="1000"/>
                                        <p:tgtEl>
                                          <p:spTgt spid="1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1" st="1"/>
                                            </p:txEl>
                                          </p:spTgt>
                                        </p:tgtEl>
                                        <p:attrNameLst>
                                          <p:attrName>style.visibility</p:attrName>
                                        </p:attrNameLst>
                                      </p:cBhvr>
                                      <p:to>
                                        <p:strVal val="visible"/>
                                      </p:to>
                                    </p:set>
                                    <p:animEffect filter="fade" transition="in">
                                      <p:cBhvr>
                                        <p:cTn dur="1000"/>
                                        <p:tgtEl>
                                          <p:spTgt spid="1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2" st="2"/>
                                            </p:txEl>
                                          </p:spTgt>
                                        </p:tgtEl>
                                        <p:attrNameLst>
                                          <p:attrName>style.visibility</p:attrName>
                                        </p:attrNameLst>
                                      </p:cBhvr>
                                      <p:to>
                                        <p:strVal val="visible"/>
                                      </p:to>
                                    </p:set>
                                    <p:animEffect filter="fade" transition="in">
                                      <p:cBhvr>
                                        <p:cTn dur="1000"/>
                                        <p:tgtEl>
                                          <p:spTgt spid="1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3" st="3"/>
                                            </p:txEl>
                                          </p:spTgt>
                                        </p:tgtEl>
                                        <p:attrNameLst>
                                          <p:attrName>style.visibility</p:attrName>
                                        </p:attrNameLst>
                                      </p:cBhvr>
                                      <p:to>
                                        <p:strVal val="visible"/>
                                      </p:to>
                                    </p:set>
                                    <p:animEffect filter="fade" transition="in">
                                      <p:cBhvr>
                                        <p:cTn dur="1000"/>
                                        <p:tgtEl>
                                          <p:spTgt spid="1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4" st="4"/>
                                            </p:txEl>
                                          </p:spTgt>
                                        </p:tgtEl>
                                        <p:attrNameLst>
                                          <p:attrName>style.visibility</p:attrName>
                                        </p:attrNameLst>
                                      </p:cBhvr>
                                      <p:to>
                                        <p:strVal val="visible"/>
                                      </p:to>
                                    </p:set>
                                    <p:animEffect filter="fade" transition="in">
                                      <p:cBhvr>
                                        <p:cTn dur="1000"/>
                                        <p:tgtEl>
                                          <p:spTgt spid="14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xEl>
                                              <p:pRg end="5" st="5"/>
                                            </p:txEl>
                                          </p:spTgt>
                                        </p:tgtEl>
                                        <p:attrNameLst>
                                          <p:attrName>style.visibility</p:attrName>
                                        </p:attrNameLst>
                                      </p:cBhvr>
                                      <p:to>
                                        <p:strVal val="visible"/>
                                      </p:to>
                                    </p:set>
                                    <p:animEffect filter="fade" transition="in">
                                      <p:cBhvr>
                                        <p:cTn dur="1000"/>
                                        <p:tgtEl>
                                          <p:spTgt spid="14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9"/>
          <p:cNvPicPr preferRelativeResize="0"/>
          <p:nvPr/>
        </p:nvPicPr>
        <p:blipFill>
          <a:blip r:embed="rId3">
            <a:alphaModFix/>
          </a:blip>
          <a:stretch>
            <a:fillRect/>
          </a:stretch>
        </p:blipFill>
        <p:spPr>
          <a:xfrm>
            <a:off x="2133138" y="152400"/>
            <a:ext cx="4877723" cy="4838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Powershell</a:t>
            </a:r>
            <a:endParaRPr>
              <a:latin typeface="Proxima Nova"/>
              <a:ea typeface="Proxima Nova"/>
              <a:cs typeface="Proxima Nova"/>
              <a:sym typeface="Proxima Nova"/>
            </a:endParaRPr>
          </a:p>
        </p:txBody>
      </p:sp>
      <p:sp>
        <p:nvSpPr>
          <p:cNvPr id="155" name="Google Shape;155;p30"/>
          <p:cNvSpPr txBox="1"/>
          <p:nvPr>
            <p:ph type="title"/>
          </p:nvPr>
        </p:nvSpPr>
        <p:spPr>
          <a:xfrm>
            <a:off x="311700" y="1101525"/>
            <a:ext cx="8520600" cy="355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latin typeface="Consolas"/>
                <a:ea typeface="Consolas"/>
                <a:cs typeface="Consolas"/>
                <a:sym typeface="Consolas"/>
              </a:rPr>
              <a:t>if (</a:t>
            </a:r>
            <a:r>
              <a:rPr lang="en" sz="2700">
                <a:solidFill>
                  <a:srgbClr val="A6E22E"/>
                </a:solidFill>
                <a:latin typeface="Consolas"/>
                <a:ea typeface="Consolas"/>
                <a:cs typeface="Consolas"/>
                <a:sym typeface="Consolas"/>
              </a:rPr>
              <a:t>36</a:t>
            </a:r>
            <a:r>
              <a:rPr lang="en" sz="2700">
                <a:latin typeface="Consolas"/>
                <a:ea typeface="Consolas"/>
                <a:cs typeface="Consolas"/>
                <a:sym typeface="Consolas"/>
              </a:rPr>
              <a:t> &gt; </a:t>
            </a:r>
            <a:r>
              <a:rPr lang="en" sz="2700">
                <a:solidFill>
                  <a:srgbClr val="A6E22E"/>
                </a:solidFill>
                <a:latin typeface="Consolas"/>
                <a:ea typeface="Consolas"/>
                <a:cs typeface="Consolas"/>
                <a:sym typeface="Consolas"/>
              </a:rPr>
              <a:t>42</a:t>
            </a:r>
            <a:r>
              <a:rPr lang="en" sz="2700">
                <a:latin typeface="Consolas"/>
                <a:ea typeface="Consolas"/>
                <a:cs typeface="Consolas"/>
                <a:sym typeface="Consolas"/>
              </a:rPr>
              <a:t>) { </a:t>
            </a:r>
            <a:r>
              <a:rPr lang="en" sz="2700">
                <a:solidFill>
                  <a:srgbClr val="CC0000"/>
                </a:solidFill>
                <a:latin typeface="Consolas"/>
                <a:ea typeface="Consolas"/>
                <a:cs typeface="Consolas"/>
                <a:sym typeface="Consolas"/>
              </a:rPr>
              <a:t>"true"</a:t>
            </a:r>
            <a:r>
              <a:rPr lang="en" sz="2700">
                <a:latin typeface="Consolas"/>
                <a:ea typeface="Consolas"/>
                <a:cs typeface="Consolas"/>
                <a:sym typeface="Consolas"/>
              </a:rPr>
              <a:t> } else { </a:t>
            </a:r>
            <a:r>
              <a:rPr lang="en" sz="2700">
                <a:solidFill>
                  <a:srgbClr val="CC0000"/>
                </a:solidFill>
                <a:latin typeface="Consolas"/>
                <a:ea typeface="Consolas"/>
                <a:cs typeface="Consolas"/>
                <a:sym typeface="Consolas"/>
              </a:rPr>
              <a:t>"false"</a:t>
            </a:r>
            <a:r>
              <a:rPr lang="en" sz="2700">
                <a:latin typeface="Consolas"/>
                <a:ea typeface="Consolas"/>
                <a:cs typeface="Consolas"/>
                <a:sym typeface="Consolas"/>
              </a:rPr>
              <a:t> }</a:t>
            </a:r>
            <a:endParaRPr sz="2700">
              <a:latin typeface="Consolas"/>
              <a:ea typeface="Consolas"/>
              <a:cs typeface="Consolas"/>
              <a:sym typeface="Consolas"/>
            </a:endParaRPr>
          </a:p>
          <a:p>
            <a:pPr indent="0" lvl="0" marL="0" rtl="0" algn="l">
              <a:spcBef>
                <a:spcPts val="0"/>
              </a:spcBef>
              <a:spcAft>
                <a:spcPts val="0"/>
              </a:spcAft>
              <a:buNone/>
            </a:pPr>
            <a:r>
              <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if (</a:t>
            </a:r>
            <a:r>
              <a:rPr lang="en" sz="2700">
                <a:solidFill>
                  <a:srgbClr val="A6E22E"/>
                </a:solidFill>
                <a:latin typeface="Consolas"/>
                <a:ea typeface="Consolas"/>
                <a:cs typeface="Consolas"/>
                <a:sym typeface="Consolas"/>
              </a:rPr>
              <a:t>36</a:t>
            </a:r>
            <a:r>
              <a:rPr lang="en" sz="2700">
                <a:latin typeface="Consolas"/>
                <a:ea typeface="Consolas"/>
                <a:cs typeface="Consolas"/>
                <a:sym typeface="Consolas"/>
              </a:rPr>
              <a:t> &lt; </a:t>
            </a:r>
            <a:r>
              <a:rPr lang="en" sz="2700">
                <a:solidFill>
                  <a:srgbClr val="A6E22E"/>
                </a:solidFill>
                <a:latin typeface="Consolas"/>
                <a:ea typeface="Consolas"/>
                <a:cs typeface="Consolas"/>
                <a:sym typeface="Consolas"/>
              </a:rPr>
              <a:t>42</a:t>
            </a:r>
            <a:r>
              <a:rPr lang="en" sz="2700">
                <a:latin typeface="Consolas"/>
                <a:ea typeface="Consolas"/>
                <a:cs typeface="Consolas"/>
                <a:sym typeface="Consolas"/>
              </a:rPr>
              <a:t>) { </a:t>
            </a:r>
            <a:r>
              <a:rPr lang="en" sz="2700">
                <a:solidFill>
                  <a:srgbClr val="CC0000"/>
                </a:solidFill>
                <a:latin typeface="Consolas"/>
                <a:ea typeface="Consolas"/>
                <a:cs typeface="Consolas"/>
                <a:sym typeface="Consolas"/>
              </a:rPr>
              <a:t>"true"</a:t>
            </a:r>
            <a:r>
              <a:rPr lang="en" sz="2700">
                <a:latin typeface="Consolas"/>
                <a:ea typeface="Consolas"/>
                <a:cs typeface="Consolas"/>
                <a:sym typeface="Consolas"/>
              </a:rPr>
              <a:t> } else { </a:t>
            </a:r>
            <a:r>
              <a:rPr lang="en" sz="2700">
                <a:solidFill>
                  <a:srgbClr val="CC0000"/>
                </a:solidFill>
                <a:latin typeface="Consolas"/>
                <a:ea typeface="Consolas"/>
                <a:cs typeface="Consolas"/>
                <a:sym typeface="Consolas"/>
              </a:rPr>
              <a:t>"false"</a:t>
            </a:r>
            <a:r>
              <a:rPr lang="en" sz="2700">
                <a:latin typeface="Consolas"/>
                <a:ea typeface="Consolas"/>
                <a:cs typeface="Consolas"/>
                <a:sym typeface="Consolas"/>
              </a:rPr>
              <a:t> }</a:t>
            </a:r>
            <a:endParaRPr sz="2700">
              <a:latin typeface="Consolas"/>
              <a:ea typeface="Consolas"/>
              <a:cs typeface="Consolas"/>
              <a:sym typeface="Consolas"/>
            </a:endParaRPr>
          </a:p>
          <a:p>
            <a:pPr indent="0" lvl="0" marL="0" rtl="0" algn="l">
              <a:spcBef>
                <a:spcPts val="0"/>
              </a:spcBef>
              <a:spcAft>
                <a:spcPts val="0"/>
              </a:spcAft>
              <a:buNone/>
            </a:pPr>
            <a:r>
              <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cat 42</a:t>
            </a:r>
            <a:endParaRPr sz="2700">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0" st="0"/>
                                            </p:txEl>
                                          </p:spTgt>
                                        </p:tgtEl>
                                        <p:attrNameLst>
                                          <p:attrName>style.visibility</p:attrName>
                                        </p:attrNameLst>
                                      </p:cBhvr>
                                      <p:to>
                                        <p:strVal val="visible"/>
                                      </p:to>
                                    </p:set>
                                    <p:animEffect filter="fade" transition="in">
                                      <p:cBhvr>
                                        <p:cTn dur="1000"/>
                                        <p:tgtEl>
                                          <p:spTgt spid="1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1" st="1"/>
                                            </p:txEl>
                                          </p:spTgt>
                                        </p:tgtEl>
                                        <p:attrNameLst>
                                          <p:attrName>style.visibility</p:attrName>
                                        </p:attrNameLst>
                                      </p:cBhvr>
                                      <p:to>
                                        <p:strVal val="visible"/>
                                      </p:to>
                                    </p:set>
                                    <p:animEffect filter="fade" transition="in">
                                      <p:cBhvr>
                                        <p:cTn dur="1000"/>
                                        <p:tgtEl>
                                          <p:spTgt spid="15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2" st="2"/>
                                            </p:txEl>
                                          </p:spTgt>
                                        </p:tgtEl>
                                        <p:attrNameLst>
                                          <p:attrName>style.visibility</p:attrName>
                                        </p:attrNameLst>
                                      </p:cBhvr>
                                      <p:to>
                                        <p:strVal val="visible"/>
                                      </p:to>
                                    </p:set>
                                    <p:animEffect filter="fade" transition="in">
                                      <p:cBhvr>
                                        <p:cTn dur="1000"/>
                                        <p:tgtEl>
                                          <p:spTgt spid="15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3" st="3"/>
                                            </p:txEl>
                                          </p:spTgt>
                                        </p:tgtEl>
                                        <p:attrNameLst>
                                          <p:attrName>style.visibility</p:attrName>
                                        </p:attrNameLst>
                                      </p:cBhvr>
                                      <p:to>
                                        <p:strVal val="visible"/>
                                      </p:to>
                                    </p:set>
                                    <p:animEffect filter="fade" transition="in">
                                      <p:cBhvr>
                                        <p:cTn dur="1000"/>
                                        <p:tgtEl>
                                          <p:spTgt spid="15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xEl>
                                              <p:pRg end="4" st="4"/>
                                            </p:txEl>
                                          </p:spTgt>
                                        </p:tgtEl>
                                        <p:attrNameLst>
                                          <p:attrName>style.visibility</p:attrName>
                                        </p:attrNameLst>
                                      </p:cBhvr>
                                      <p:to>
                                        <p:strVal val="visible"/>
                                      </p:to>
                                    </p:set>
                                    <p:animEffect filter="fade" transition="in">
                                      <p:cBhvr>
                                        <p:cTn dur="1000"/>
                                        <p:tgtEl>
                                          <p:spTgt spid="15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1"/>
          <p:cNvPicPr preferRelativeResize="0"/>
          <p:nvPr/>
        </p:nvPicPr>
        <p:blipFill>
          <a:blip r:embed="rId3">
            <a:alphaModFix/>
          </a:blip>
          <a:stretch>
            <a:fillRect/>
          </a:stretch>
        </p:blipFill>
        <p:spPr>
          <a:xfrm>
            <a:off x="2362200" y="370788"/>
            <a:ext cx="4419600" cy="4401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300">
                <a:latin typeface="Proxima Nova Semibold"/>
                <a:ea typeface="Proxima Nova Semibold"/>
                <a:cs typeface="Proxima Nova Semibold"/>
                <a:sym typeface="Proxima Nova Semibold"/>
              </a:rPr>
              <a:t>I Did Badly at AP Computer Science</a:t>
            </a:r>
            <a:endParaRPr sz="2300">
              <a:latin typeface="Proxima Nova Semibold"/>
              <a:ea typeface="Proxima Nova Semibold"/>
              <a:cs typeface="Proxima Nova Semibold"/>
              <a:sym typeface="Proxima Nova Semibold"/>
            </a:endParaRPr>
          </a:p>
        </p:txBody>
      </p:sp>
      <p:sp>
        <p:nvSpPr>
          <p:cNvPr id="62" name="Google Shape;62;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I'm Andrew Zhou, and I didn't get a 5 on the AP CS exam in 2016.</a:t>
            </a:r>
            <a:endParaRPr>
              <a:solidFill>
                <a:schemeClr val="dk1"/>
              </a:solidFill>
              <a:latin typeface="Proxima Nova"/>
              <a:ea typeface="Proxima Nova"/>
              <a:cs typeface="Proxima Nova"/>
              <a:sym typeface="Proxima Nova"/>
            </a:endParaRPr>
          </a:p>
          <a:p>
            <a:pPr indent="0" lvl="0" marL="0" rtl="0" algn="l">
              <a:spcBef>
                <a:spcPts val="1200"/>
              </a:spcBef>
              <a:spcAft>
                <a:spcPts val="0"/>
              </a:spcAft>
              <a:buNone/>
            </a:pPr>
            <a:r>
              <a:rPr lang="en">
                <a:solidFill>
                  <a:schemeClr val="dk1"/>
                </a:solidFill>
                <a:latin typeface="Proxima Nova"/>
                <a:ea typeface="Proxima Nova"/>
                <a:cs typeface="Proxima Nova"/>
                <a:sym typeface="Proxima Nova"/>
              </a:rPr>
              <a:t>Because of this </a:t>
            </a:r>
            <a:r>
              <a:rPr i="1" lang="en">
                <a:solidFill>
                  <a:schemeClr val="dk1"/>
                </a:solidFill>
                <a:latin typeface="Proxima Nova"/>
                <a:ea typeface="Proxima Nova"/>
                <a:cs typeface="Proxima Nova"/>
                <a:sym typeface="Proxima Nova"/>
              </a:rPr>
              <a:t>permanent</a:t>
            </a:r>
            <a:r>
              <a:rPr i="1" lang="en">
                <a:solidFill>
                  <a:schemeClr val="dk1"/>
                </a:solidFill>
                <a:latin typeface="Proxima Nova"/>
                <a:ea typeface="Proxima Nova"/>
                <a:cs typeface="Proxima Nova"/>
                <a:sym typeface="Proxima Nova"/>
              </a:rPr>
              <a:t> stain</a:t>
            </a:r>
            <a:r>
              <a:rPr lang="en">
                <a:solidFill>
                  <a:schemeClr val="dk1"/>
                </a:solidFill>
                <a:latin typeface="Proxima Nova"/>
                <a:ea typeface="Proxima Nova"/>
                <a:cs typeface="Proxima Nova"/>
                <a:sym typeface="Proxima Nova"/>
              </a:rPr>
              <a:t> on my personal record, I could only aspirationally look as those smarter than me went to better universities and got better jobs.</a:t>
            </a:r>
            <a:endParaRPr>
              <a:solidFill>
                <a:schemeClr val="dk1"/>
              </a:solidFill>
              <a:latin typeface="Proxima Nova"/>
              <a:ea typeface="Proxima Nova"/>
              <a:cs typeface="Proxima Nova"/>
              <a:sym typeface="Proxima Nova"/>
            </a:endParaRPr>
          </a:p>
          <a:p>
            <a:pPr indent="0" lvl="0" marL="0" rtl="0" algn="l">
              <a:spcBef>
                <a:spcPts val="1200"/>
              </a:spcBef>
              <a:spcAft>
                <a:spcPts val="0"/>
              </a:spcAft>
              <a:buNone/>
            </a:pPr>
            <a:r>
              <a:rPr lang="en">
                <a:solidFill>
                  <a:schemeClr val="dk1"/>
                </a:solidFill>
                <a:latin typeface="Proxima Nova"/>
                <a:ea typeface="Proxima Nova"/>
                <a:cs typeface="Proxima Nova"/>
                <a:sym typeface="Proxima Nova"/>
              </a:rPr>
              <a:t>I don't work at Roblox.</a:t>
            </a:r>
            <a:endParaRPr>
              <a:solidFill>
                <a:schemeClr val="dk1"/>
              </a:solidFill>
              <a:latin typeface="Proxima Nova"/>
              <a:ea typeface="Proxima Nova"/>
              <a:cs typeface="Proxima Nova"/>
              <a:sym typeface="Proxima Nova"/>
            </a:endParaRPr>
          </a:p>
          <a:p>
            <a:pPr indent="0" lvl="0" marL="0" rtl="0" algn="l">
              <a:spcBef>
                <a:spcPts val="1200"/>
              </a:spcBef>
              <a:spcAft>
                <a:spcPts val="0"/>
              </a:spcAft>
              <a:buNone/>
            </a:pPr>
            <a:r>
              <a:rPr lang="en">
                <a:solidFill>
                  <a:schemeClr val="dk1"/>
                </a:solidFill>
                <a:latin typeface="Proxima Nova"/>
                <a:ea typeface="Proxima Nova"/>
                <a:cs typeface="Proxima Nova"/>
                <a:sym typeface="Proxima Nova"/>
              </a:rPr>
              <a:t>I never went to Georgia Tech.</a:t>
            </a:r>
            <a:endParaRPr>
              <a:solidFill>
                <a:schemeClr val="dk1"/>
              </a:solidFill>
              <a:latin typeface="Proxima Nova"/>
              <a:ea typeface="Proxima Nova"/>
              <a:cs typeface="Proxima Nova"/>
              <a:sym typeface="Proxima Nova"/>
            </a:endParaRPr>
          </a:p>
          <a:p>
            <a:pPr indent="0" lvl="0" marL="0" rtl="0" algn="l">
              <a:spcBef>
                <a:spcPts val="1200"/>
              </a:spcBef>
              <a:spcAft>
                <a:spcPts val="1200"/>
              </a:spcAft>
              <a:buNone/>
            </a:pPr>
            <a:r>
              <a:rPr lang="en">
                <a:solidFill>
                  <a:schemeClr val="dk1"/>
                </a:solidFill>
                <a:latin typeface="Proxima Nova"/>
                <a:ea typeface="Proxima Nova"/>
                <a:cs typeface="Proxima Nova"/>
                <a:sym typeface="Proxima Nova"/>
              </a:rPr>
              <a:t>I did badly at AP CS, and let me show you how </a:t>
            </a:r>
            <a:r>
              <a:rPr i="1" lang="en">
                <a:solidFill>
                  <a:schemeClr val="dk1"/>
                </a:solidFill>
                <a:latin typeface="Proxima Nova"/>
                <a:ea typeface="Proxima Nova"/>
                <a:cs typeface="Proxima Nova"/>
                <a:sym typeface="Proxima Nova"/>
              </a:rPr>
              <a:t>you can too</a:t>
            </a:r>
            <a:r>
              <a:rPr lang="en">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p:txBody>
      </p:sp>
      <p:pic>
        <p:nvPicPr>
          <p:cNvPr id="63" name="Google Shape;63;p14"/>
          <p:cNvPicPr preferRelativeResize="0"/>
          <p:nvPr/>
        </p:nvPicPr>
        <p:blipFill>
          <a:blip r:embed="rId3">
            <a:alphaModFix/>
          </a:blip>
          <a:stretch>
            <a:fillRect/>
          </a:stretch>
        </p:blipFill>
        <p:spPr>
          <a:xfrm>
            <a:off x="3409176" y="565050"/>
            <a:ext cx="2255376" cy="4013400"/>
          </a:xfrm>
          <a:prstGeom prst="rect">
            <a:avLst/>
          </a:prstGeom>
          <a:noFill/>
          <a:ln>
            <a:noFill/>
          </a:ln>
        </p:spPr>
      </p:pic>
      <p:pic>
        <p:nvPicPr>
          <p:cNvPr id="64" name="Google Shape;64;p14"/>
          <p:cNvPicPr preferRelativeResize="0"/>
          <p:nvPr/>
        </p:nvPicPr>
        <p:blipFill>
          <a:blip r:embed="rId4">
            <a:alphaModFix/>
          </a:blip>
          <a:stretch>
            <a:fillRect/>
          </a:stretch>
        </p:blipFill>
        <p:spPr>
          <a:xfrm>
            <a:off x="5831775" y="565050"/>
            <a:ext cx="3010057" cy="4013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xEl>
                                              <p:pRg end="0" st="0"/>
                                            </p:txEl>
                                          </p:spTgt>
                                        </p:tgtEl>
                                        <p:attrNameLst>
                                          <p:attrName>style.visibility</p:attrName>
                                        </p:attrNameLst>
                                      </p:cBhvr>
                                      <p:to>
                                        <p:strVal val="visible"/>
                                      </p:to>
                                    </p:set>
                                    <p:animEffect filter="fade" transition="in">
                                      <p:cBhvr>
                                        <p:cTn dur="1000"/>
                                        <p:tgtEl>
                                          <p:spTgt spid="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xEl>
                                              <p:pRg end="1" st="1"/>
                                            </p:txEl>
                                          </p:spTgt>
                                        </p:tgtEl>
                                        <p:attrNameLst>
                                          <p:attrName>style.visibility</p:attrName>
                                        </p:attrNameLst>
                                      </p:cBhvr>
                                      <p:to>
                                        <p:strVal val="visible"/>
                                      </p:to>
                                    </p:set>
                                    <p:animEffect filter="fade" transition="in">
                                      <p:cBhvr>
                                        <p:cTn dur="1000"/>
                                        <p:tgtEl>
                                          <p:spTgt spid="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xEl>
                                              <p:pRg end="2" st="2"/>
                                            </p:txEl>
                                          </p:spTgt>
                                        </p:tgtEl>
                                        <p:attrNameLst>
                                          <p:attrName>style.visibility</p:attrName>
                                        </p:attrNameLst>
                                      </p:cBhvr>
                                      <p:to>
                                        <p:strVal val="visible"/>
                                      </p:to>
                                    </p:set>
                                    <p:animEffect filter="fade" transition="in">
                                      <p:cBhvr>
                                        <p:cTn dur="1000"/>
                                        <p:tgtEl>
                                          <p:spTgt spid="6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xEl>
                                              <p:pRg end="3" st="3"/>
                                            </p:txEl>
                                          </p:spTgt>
                                        </p:tgtEl>
                                        <p:attrNameLst>
                                          <p:attrName>style.visibility</p:attrName>
                                        </p:attrNameLst>
                                      </p:cBhvr>
                                      <p:to>
                                        <p:strVal val="visible"/>
                                      </p:to>
                                    </p:set>
                                    <p:animEffect filter="fade" transition="in">
                                      <p:cBhvr>
                                        <p:cTn dur="1000"/>
                                        <p:tgtEl>
                                          <p:spTgt spid="6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xEl>
                                              <p:pRg end="4" st="4"/>
                                            </p:txEl>
                                          </p:spTgt>
                                        </p:tgtEl>
                                        <p:attrNameLst>
                                          <p:attrName>style.visibility</p:attrName>
                                        </p:attrNameLst>
                                      </p:cBhvr>
                                      <p:to>
                                        <p:strVal val="visible"/>
                                      </p:to>
                                    </p:set>
                                    <p:animEffect filter="fade" transition="in">
                                      <p:cBhvr>
                                        <p:cTn dur="1000"/>
                                        <p:tgtEl>
                                          <p:spTgt spid="6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Extrabold"/>
                <a:ea typeface="Proxima Nova Extrabold"/>
                <a:cs typeface="Proxima Nova Extrabold"/>
                <a:sym typeface="Proxima Nova Extrabold"/>
              </a:rPr>
              <a:t>Arrays</a:t>
            </a:r>
            <a:endParaRPr>
              <a:latin typeface="Proxima Nova Extrabold"/>
              <a:ea typeface="Proxima Nova Extrabold"/>
              <a:cs typeface="Proxima Nova Extrabold"/>
              <a:sym typeface="Proxima Nova Extrabold"/>
            </a:endParaRPr>
          </a:p>
        </p:txBody>
      </p:sp>
      <p:sp>
        <p:nvSpPr>
          <p:cNvPr id="166" name="Google Shape;166;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An </a:t>
            </a:r>
            <a:r>
              <a:rPr b="1" lang="en" sz="1900"/>
              <a:t>array</a:t>
            </a:r>
            <a:r>
              <a:rPr lang="en" sz="1900"/>
              <a:t> is a data structure that contains other things inside it.</a:t>
            </a:r>
            <a:endParaRPr sz="1900"/>
          </a:p>
          <a:p>
            <a:pPr indent="0" lvl="0" marL="0" rtl="0" algn="l">
              <a:spcBef>
                <a:spcPts val="1200"/>
              </a:spcBef>
              <a:spcAft>
                <a:spcPts val="0"/>
              </a:spcAft>
              <a:buNone/>
            </a:pPr>
            <a:r>
              <a:rPr lang="en" sz="1900"/>
              <a:t>These arrays can be </a:t>
            </a:r>
            <a:r>
              <a:rPr b="1" lang="en" sz="1900"/>
              <a:t>indexed</a:t>
            </a:r>
            <a:r>
              <a:rPr lang="en" sz="1900"/>
              <a:t>, meaning I can say where in the array I want something from, like this:  </a:t>
            </a:r>
            <a:r>
              <a:rPr lang="en" sz="1900">
                <a:latin typeface="Consolas"/>
                <a:ea typeface="Consolas"/>
                <a:cs typeface="Consolas"/>
                <a:sym typeface="Consolas"/>
              </a:rPr>
              <a:t>"hello"[1] = "e"</a:t>
            </a:r>
            <a:endParaRPr sz="1900">
              <a:latin typeface="Consolas"/>
              <a:ea typeface="Consolas"/>
              <a:cs typeface="Consolas"/>
              <a:sym typeface="Consolas"/>
            </a:endParaRPr>
          </a:p>
          <a:p>
            <a:pPr indent="0" lvl="0" marL="0" rtl="0" algn="l">
              <a:spcBef>
                <a:spcPts val="1200"/>
              </a:spcBef>
              <a:spcAft>
                <a:spcPts val="0"/>
              </a:spcAft>
              <a:buNone/>
            </a:pPr>
            <a:r>
              <a:rPr lang="en" sz="1900"/>
              <a:t>Apart from indexing, arrays can also be modified, added, etc.</a:t>
            </a:r>
            <a:endParaRPr sz="1900"/>
          </a:p>
          <a:p>
            <a:pPr indent="0" lvl="0" marL="0" rtl="0" algn="l">
              <a:spcBef>
                <a:spcPts val="1200"/>
              </a:spcBef>
              <a:spcAft>
                <a:spcPts val="0"/>
              </a:spcAft>
              <a:buNone/>
            </a:pPr>
            <a:r>
              <a:rPr lang="en" sz="1900"/>
              <a:t>They are useful for storing data, and implement many other data structures.</a:t>
            </a:r>
            <a:endParaRPr sz="1900"/>
          </a:p>
          <a:p>
            <a:pPr indent="0" lvl="0" marL="0" rtl="0" algn="l">
              <a:spcBef>
                <a:spcPts val="1200"/>
              </a:spcBef>
              <a:spcAft>
                <a:spcPts val="0"/>
              </a:spcAft>
              <a:buNone/>
            </a:pPr>
            <a:r>
              <a:rPr lang="en" sz="1900"/>
              <a:t>You can also have arrays inside arrays. These are known as </a:t>
            </a:r>
            <a:r>
              <a:rPr b="1" lang="en" sz="1900"/>
              <a:t>multi-dimensional arrays</a:t>
            </a:r>
            <a:r>
              <a:rPr lang="en" sz="1900"/>
              <a:t>. They also suck.</a:t>
            </a:r>
            <a:endParaRPr sz="1900"/>
          </a:p>
          <a:p>
            <a:pPr indent="0" lvl="0" marL="0" rtl="0" algn="l">
              <a:spcBef>
                <a:spcPts val="1200"/>
              </a:spcBef>
              <a:spcAft>
                <a:spcPts val="1200"/>
              </a:spcAft>
              <a:buNone/>
            </a:pPr>
            <a:r>
              <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0" st="0"/>
                                            </p:txEl>
                                          </p:spTgt>
                                        </p:tgtEl>
                                        <p:attrNameLst>
                                          <p:attrName>style.visibility</p:attrName>
                                        </p:attrNameLst>
                                      </p:cBhvr>
                                      <p:to>
                                        <p:strVal val="visible"/>
                                      </p:to>
                                    </p:set>
                                    <p:animEffect filter="fade" transition="in">
                                      <p:cBhvr>
                                        <p:cTn dur="1000"/>
                                        <p:tgtEl>
                                          <p:spTgt spid="1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1" st="1"/>
                                            </p:txEl>
                                          </p:spTgt>
                                        </p:tgtEl>
                                        <p:attrNameLst>
                                          <p:attrName>style.visibility</p:attrName>
                                        </p:attrNameLst>
                                      </p:cBhvr>
                                      <p:to>
                                        <p:strVal val="visible"/>
                                      </p:to>
                                    </p:set>
                                    <p:animEffect filter="fade" transition="in">
                                      <p:cBhvr>
                                        <p:cTn dur="1000"/>
                                        <p:tgtEl>
                                          <p:spTgt spid="1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2" st="2"/>
                                            </p:txEl>
                                          </p:spTgt>
                                        </p:tgtEl>
                                        <p:attrNameLst>
                                          <p:attrName>style.visibility</p:attrName>
                                        </p:attrNameLst>
                                      </p:cBhvr>
                                      <p:to>
                                        <p:strVal val="visible"/>
                                      </p:to>
                                    </p:set>
                                    <p:animEffect filter="fade" transition="in">
                                      <p:cBhvr>
                                        <p:cTn dur="1000"/>
                                        <p:tgtEl>
                                          <p:spTgt spid="1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3" st="3"/>
                                            </p:txEl>
                                          </p:spTgt>
                                        </p:tgtEl>
                                        <p:attrNameLst>
                                          <p:attrName>style.visibility</p:attrName>
                                        </p:attrNameLst>
                                      </p:cBhvr>
                                      <p:to>
                                        <p:strVal val="visible"/>
                                      </p:to>
                                    </p:set>
                                    <p:animEffect filter="fade" transition="in">
                                      <p:cBhvr>
                                        <p:cTn dur="1000"/>
                                        <p:tgtEl>
                                          <p:spTgt spid="1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4" st="4"/>
                                            </p:txEl>
                                          </p:spTgt>
                                        </p:tgtEl>
                                        <p:attrNameLst>
                                          <p:attrName>style.visibility</p:attrName>
                                        </p:attrNameLst>
                                      </p:cBhvr>
                                      <p:to>
                                        <p:strVal val="visible"/>
                                      </p:to>
                                    </p:set>
                                    <p:animEffect filter="fade" transition="in">
                                      <p:cBhvr>
                                        <p:cTn dur="1000"/>
                                        <p:tgtEl>
                                          <p:spTgt spid="1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xEl>
                                              <p:pRg end="5" st="5"/>
                                            </p:txEl>
                                          </p:spTgt>
                                        </p:tgtEl>
                                        <p:attrNameLst>
                                          <p:attrName>style.visibility</p:attrName>
                                        </p:attrNameLst>
                                      </p:cBhvr>
                                      <p:to>
                                        <p:strVal val="visible"/>
                                      </p:to>
                                    </p:set>
                                    <p:animEffect filter="fade" transition="in">
                                      <p:cBhvr>
                                        <p:cTn dur="1000"/>
                                        <p:tgtEl>
                                          <p:spTgt spid="16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Python</a:t>
            </a:r>
            <a:endParaRPr>
              <a:latin typeface="Proxima Nova"/>
              <a:ea typeface="Proxima Nova"/>
              <a:cs typeface="Proxima Nova"/>
              <a:sym typeface="Proxima Nova"/>
            </a:endParaRPr>
          </a:p>
        </p:txBody>
      </p:sp>
      <p:sp>
        <p:nvSpPr>
          <p:cNvPr id="172" name="Google Shape;172;p33"/>
          <p:cNvSpPr txBox="1"/>
          <p:nvPr>
            <p:ph type="title"/>
          </p:nvPr>
        </p:nvSpPr>
        <p:spPr>
          <a:xfrm>
            <a:off x="311700" y="1146675"/>
            <a:ext cx="8520600" cy="3640500"/>
          </a:xfrm>
          <a:prstGeom prst="rect">
            <a:avLst/>
          </a:prstGeom>
        </p:spPr>
        <p:txBody>
          <a:bodyPr anchorCtr="0" anchor="ctr" bIns="91425" lIns="91425" spcFirstLastPara="1" rIns="91425" wrap="square" tIns="91425">
            <a:noAutofit/>
          </a:bodyPr>
          <a:lstStyle/>
          <a:p>
            <a:pPr indent="0" lvl="0" marL="0" rtl="0" algn="l">
              <a:lnSpc>
                <a:spcPct val="150000"/>
              </a:lnSpc>
              <a:spcBef>
                <a:spcPts val="1000"/>
              </a:spcBef>
              <a:spcAft>
                <a:spcPts val="0"/>
              </a:spcAft>
              <a:buNone/>
            </a:pPr>
            <a:r>
              <a:rPr lang="en">
                <a:latin typeface="Consolas"/>
                <a:ea typeface="Consolas"/>
                <a:cs typeface="Consolas"/>
                <a:sym typeface="Consolas"/>
              </a:rPr>
              <a:t>x = float("nan")</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y = float("nan")</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x == x</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[x] == [x]</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[x] == [y]</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1000"/>
                                        <p:tgtEl>
                                          <p:spTgt spid="1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1" st="1"/>
                                            </p:txEl>
                                          </p:spTgt>
                                        </p:tgtEl>
                                        <p:attrNameLst>
                                          <p:attrName>style.visibility</p:attrName>
                                        </p:attrNameLst>
                                      </p:cBhvr>
                                      <p:to>
                                        <p:strVal val="visible"/>
                                      </p:to>
                                    </p:set>
                                    <p:animEffect filter="fade" transition="in">
                                      <p:cBhvr>
                                        <p:cTn dur="1000"/>
                                        <p:tgtEl>
                                          <p:spTgt spid="1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2" st="2"/>
                                            </p:txEl>
                                          </p:spTgt>
                                        </p:tgtEl>
                                        <p:attrNameLst>
                                          <p:attrName>style.visibility</p:attrName>
                                        </p:attrNameLst>
                                      </p:cBhvr>
                                      <p:to>
                                        <p:strVal val="visible"/>
                                      </p:to>
                                    </p:set>
                                    <p:animEffect filter="fade" transition="in">
                                      <p:cBhvr>
                                        <p:cTn dur="1000"/>
                                        <p:tgtEl>
                                          <p:spTgt spid="1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3" st="3"/>
                                            </p:txEl>
                                          </p:spTgt>
                                        </p:tgtEl>
                                        <p:attrNameLst>
                                          <p:attrName>style.visibility</p:attrName>
                                        </p:attrNameLst>
                                      </p:cBhvr>
                                      <p:to>
                                        <p:strVal val="visible"/>
                                      </p:to>
                                    </p:set>
                                    <p:animEffect filter="fade" transition="in">
                                      <p:cBhvr>
                                        <p:cTn dur="1000"/>
                                        <p:tgtEl>
                                          <p:spTgt spid="1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xEl>
                                              <p:pRg end="4" st="4"/>
                                            </p:txEl>
                                          </p:spTgt>
                                        </p:tgtEl>
                                        <p:attrNameLst>
                                          <p:attrName>style.visibility</p:attrName>
                                        </p:attrNameLst>
                                      </p:cBhvr>
                                      <p:to>
                                        <p:strVal val="visible"/>
                                      </p:to>
                                    </p:set>
                                    <p:animEffect filter="fade" transition="in">
                                      <p:cBhvr>
                                        <p:cTn dur="1000"/>
                                        <p:tgtEl>
                                          <p:spTgt spid="17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4"/>
          <p:cNvPicPr preferRelativeResize="0"/>
          <p:nvPr/>
        </p:nvPicPr>
        <p:blipFill>
          <a:blip r:embed="rId3">
            <a:alphaModFix/>
          </a:blip>
          <a:stretch>
            <a:fillRect/>
          </a:stretch>
        </p:blipFill>
        <p:spPr>
          <a:xfrm>
            <a:off x="2362200" y="182775"/>
            <a:ext cx="4419600" cy="47779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Python</a:t>
            </a:r>
            <a:endParaRPr>
              <a:latin typeface="Proxima Nova"/>
              <a:ea typeface="Proxima Nova"/>
              <a:cs typeface="Proxima Nova"/>
              <a:sym typeface="Proxima Nova"/>
            </a:endParaRPr>
          </a:p>
        </p:txBody>
      </p:sp>
      <p:sp>
        <p:nvSpPr>
          <p:cNvPr id="183" name="Google Shape;183;p35"/>
          <p:cNvSpPr txBox="1"/>
          <p:nvPr>
            <p:ph type="title"/>
          </p:nvPr>
        </p:nvSpPr>
        <p:spPr>
          <a:xfrm>
            <a:off x="311700" y="1146675"/>
            <a:ext cx="8520600" cy="3640500"/>
          </a:xfrm>
          <a:prstGeom prst="rect">
            <a:avLst/>
          </a:prstGeom>
        </p:spPr>
        <p:txBody>
          <a:bodyPr anchorCtr="0" anchor="ctr" bIns="91425" lIns="91425" spcFirstLastPara="1" rIns="91425" wrap="square" tIns="91425">
            <a:noAutofit/>
          </a:bodyPr>
          <a:lstStyle/>
          <a:p>
            <a:pPr indent="0" lvl="0" marL="0" rtl="0" algn="l">
              <a:lnSpc>
                <a:spcPct val="150000"/>
              </a:lnSpc>
              <a:spcBef>
                <a:spcPts val="1000"/>
              </a:spcBef>
              <a:spcAft>
                <a:spcPts val="0"/>
              </a:spcAft>
              <a:buNone/>
            </a:pPr>
            <a:r>
              <a:rPr lang="en">
                <a:latin typeface="Consolas"/>
                <a:ea typeface="Consolas"/>
                <a:cs typeface="Consolas"/>
                <a:sym typeface="Consolas"/>
              </a:rPr>
              <a:t>[4][0]</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[4][0.0]</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{0:4}[0]</a:t>
            </a:r>
            <a:endParaRPr>
              <a:latin typeface="Consolas"/>
              <a:ea typeface="Consolas"/>
              <a:cs typeface="Consolas"/>
              <a:sym typeface="Consolas"/>
            </a:endParaRPr>
          </a:p>
          <a:p>
            <a:pPr indent="0" lvl="0" marL="0" rtl="0" algn="l">
              <a:lnSpc>
                <a:spcPct val="150000"/>
              </a:lnSpc>
              <a:spcBef>
                <a:spcPts val="1000"/>
              </a:spcBef>
              <a:spcAft>
                <a:spcPts val="0"/>
              </a:spcAft>
              <a:buNone/>
            </a:pPr>
            <a:r>
              <a:rPr lang="en">
                <a:latin typeface="Consolas"/>
                <a:ea typeface="Consolas"/>
                <a:cs typeface="Consolas"/>
                <a:sym typeface="Consolas"/>
              </a:rPr>
              <a:t>{0:4}[0.0]</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1000"/>
                                        <p:tgtEl>
                                          <p:spTgt spid="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1000"/>
                                        <p:tgtEl>
                                          <p:spTgt spid="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1000"/>
                                        <p:tgtEl>
                                          <p:spTgt spid="1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xEl>
                                              <p:pRg end="3" st="3"/>
                                            </p:txEl>
                                          </p:spTgt>
                                        </p:tgtEl>
                                        <p:attrNameLst>
                                          <p:attrName>style.visibility</p:attrName>
                                        </p:attrNameLst>
                                      </p:cBhvr>
                                      <p:to>
                                        <p:strVal val="visible"/>
                                      </p:to>
                                    </p:set>
                                    <p:animEffect filter="fade" transition="in">
                                      <p:cBhvr>
                                        <p:cTn dur="1000"/>
                                        <p:tgtEl>
                                          <p:spTgt spid="18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6"/>
          <p:cNvPicPr preferRelativeResize="0"/>
          <p:nvPr/>
        </p:nvPicPr>
        <p:blipFill>
          <a:blip r:embed="rId3">
            <a:alphaModFix/>
          </a:blip>
          <a:stretch>
            <a:fillRect/>
          </a:stretch>
        </p:blipFill>
        <p:spPr>
          <a:xfrm>
            <a:off x="2381250" y="342900"/>
            <a:ext cx="4381500" cy="4457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Javascript</a:t>
            </a:r>
            <a:endParaRPr>
              <a:latin typeface="Proxima Nova"/>
              <a:ea typeface="Proxima Nova"/>
              <a:cs typeface="Proxima Nova"/>
              <a:sym typeface="Proxima Nova"/>
            </a:endParaRPr>
          </a:p>
        </p:txBody>
      </p:sp>
      <p:sp>
        <p:nvSpPr>
          <p:cNvPr id="194" name="Google Shape;194;p37"/>
          <p:cNvSpPr txBox="1"/>
          <p:nvPr>
            <p:ph type="title"/>
          </p:nvPr>
        </p:nvSpPr>
        <p:spPr>
          <a:xfrm>
            <a:off x="311700" y="1101525"/>
            <a:ext cx="8520600" cy="355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Array(16)</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Array(16).join("wat")</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Array(16).join("wat" + 1)</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Array(16).join("wat" - 1)</a:t>
            </a:r>
            <a:endParaRPr>
              <a:latin typeface="Consolas"/>
              <a:ea typeface="Consolas"/>
              <a:cs typeface="Consolas"/>
              <a:sym typeface="Consolas"/>
            </a:endParaRPr>
          </a:p>
          <a:p>
            <a:pPr indent="0" lvl="0" marL="0" rtl="0" algn="l">
              <a:spcBef>
                <a:spcPts val="1000"/>
              </a:spcBef>
              <a:spcAft>
                <a:spcPts val="1000"/>
              </a:spcAft>
              <a:buNone/>
            </a:pPr>
            <a:r>
              <a:rPr lang="en">
                <a:latin typeface="Consolas"/>
                <a:ea typeface="Consolas"/>
                <a:cs typeface="Consolas"/>
                <a:sym typeface="Consolas"/>
              </a:rPr>
              <a:t>Array(16).join("wat" - 1) + " Batman!"</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1000"/>
                                        <p:tgtEl>
                                          <p:spTgt spid="1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animEffect filter="fade" transition="in">
                                      <p:cBhvr>
                                        <p:cTn dur="1000"/>
                                        <p:tgtEl>
                                          <p:spTgt spid="1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animEffect filter="fade" transition="in">
                                      <p:cBhvr>
                                        <p:cTn dur="1000"/>
                                        <p:tgtEl>
                                          <p:spTgt spid="1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animEffect filter="fade" transition="in">
                                      <p:cBhvr>
                                        <p:cTn dur="1000"/>
                                        <p:tgtEl>
                                          <p:spTgt spid="1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animEffect filter="fade" transition="in">
                                      <p:cBhvr>
                                        <p:cTn dur="1000"/>
                                        <p:tgtEl>
                                          <p:spTgt spid="19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8"/>
          <p:cNvPicPr preferRelativeResize="0"/>
          <p:nvPr/>
        </p:nvPicPr>
        <p:blipFill>
          <a:blip r:embed="rId3">
            <a:alphaModFix/>
          </a:blip>
          <a:stretch>
            <a:fillRect/>
          </a:stretch>
        </p:blipFill>
        <p:spPr>
          <a:xfrm>
            <a:off x="1358013" y="431238"/>
            <a:ext cx="6427975" cy="4281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Javascript</a:t>
            </a:r>
            <a:endParaRPr>
              <a:latin typeface="Proxima Nova"/>
              <a:ea typeface="Proxima Nova"/>
              <a:cs typeface="Proxima Nova"/>
              <a:sym typeface="Proxima Nova"/>
            </a:endParaRPr>
          </a:p>
        </p:txBody>
      </p:sp>
      <p:sp>
        <p:nvSpPr>
          <p:cNvPr id="205" name="Google Shape;205;p39"/>
          <p:cNvSpPr txBox="1"/>
          <p:nvPr>
            <p:ph type="title"/>
          </p:nvPr>
        </p:nvSpPr>
        <p:spPr>
          <a:xfrm>
            <a:off x="311700" y="1017725"/>
            <a:ext cx="8520600" cy="364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66D9EF"/>
                </a:solidFill>
                <a:latin typeface="Consolas"/>
                <a:ea typeface="Consolas"/>
                <a:cs typeface="Consolas"/>
                <a:sym typeface="Consolas"/>
              </a:rPr>
              <a:t>console</a:t>
            </a:r>
            <a:r>
              <a:rPr lang="en">
                <a:latin typeface="Consolas"/>
                <a:ea typeface="Consolas"/>
                <a:cs typeface="Consolas"/>
                <a:sym typeface="Consolas"/>
              </a:rPr>
              <a:t>.log((![]+[])[+[]]+([][[]]+[])[+[]]+([][[]]+[])[+!![]]);</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40"/>
          <p:cNvPicPr preferRelativeResize="0"/>
          <p:nvPr/>
        </p:nvPicPr>
        <p:blipFill>
          <a:blip r:embed="rId3">
            <a:alphaModFix/>
          </a:blip>
          <a:stretch>
            <a:fillRect/>
          </a:stretch>
        </p:blipFill>
        <p:spPr>
          <a:xfrm>
            <a:off x="2332288" y="152400"/>
            <a:ext cx="4479413" cy="48386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Javascript</a:t>
            </a:r>
            <a:endParaRPr>
              <a:latin typeface="Proxima Nova"/>
              <a:ea typeface="Proxima Nova"/>
              <a:cs typeface="Proxima Nova"/>
              <a:sym typeface="Proxima Nova"/>
            </a:endParaRPr>
          </a:p>
        </p:txBody>
      </p:sp>
      <p:sp>
        <p:nvSpPr>
          <p:cNvPr id="216" name="Google Shape;216;p41"/>
          <p:cNvSpPr txBox="1"/>
          <p:nvPr>
            <p:ph type="title"/>
          </p:nvPr>
        </p:nvSpPr>
        <p:spPr>
          <a:xfrm>
            <a:off x="311700" y="1017725"/>
            <a:ext cx="8520600" cy="364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[1,2,3] + [4,5,6]</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As Always, </a:t>
            </a:r>
            <a:r>
              <a:rPr b="1" i="1" lang="en">
                <a:latin typeface="Proxima Nova"/>
                <a:ea typeface="Proxima Nova"/>
                <a:cs typeface="Proxima Nova"/>
                <a:sym typeface="Proxima Nova"/>
              </a:rPr>
              <a:t>Plagiarize, Plagiarize, Plagiarize</a:t>
            </a:r>
            <a:endParaRPr b="1">
              <a:latin typeface="Proxima Nova"/>
              <a:ea typeface="Proxima Nova"/>
              <a:cs typeface="Proxima Nova"/>
              <a:sym typeface="Proxima Nova"/>
            </a:endParaRPr>
          </a:p>
        </p:txBody>
      </p:sp>
      <p:pic>
        <p:nvPicPr>
          <p:cNvPr id="70" name="Google Shape;70;p15"/>
          <p:cNvPicPr preferRelativeResize="0"/>
          <p:nvPr/>
        </p:nvPicPr>
        <p:blipFill>
          <a:blip r:embed="rId3">
            <a:alphaModFix/>
          </a:blip>
          <a:stretch>
            <a:fillRect/>
          </a:stretch>
        </p:blipFill>
        <p:spPr>
          <a:xfrm>
            <a:off x="339950" y="1413975"/>
            <a:ext cx="3932792" cy="2968875"/>
          </a:xfrm>
          <a:prstGeom prst="rect">
            <a:avLst/>
          </a:prstGeom>
          <a:noFill/>
          <a:ln>
            <a:noFill/>
          </a:ln>
        </p:spPr>
      </p:pic>
      <p:pic>
        <p:nvPicPr>
          <p:cNvPr id="71" name="Google Shape;71;p15"/>
          <p:cNvPicPr preferRelativeResize="0"/>
          <p:nvPr/>
        </p:nvPicPr>
        <p:blipFill>
          <a:blip r:embed="rId4">
            <a:alphaModFix/>
          </a:blip>
          <a:stretch>
            <a:fillRect/>
          </a:stretch>
        </p:blipFill>
        <p:spPr>
          <a:xfrm>
            <a:off x="4441711" y="1757161"/>
            <a:ext cx="4362339" cy="22825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42"/>
          <p:cNvPicPr preferRelativeResize="0"/>
          <p:nvPr/>
        </p:nvPicPr>
        <p:blipFill>
          <a:blip r:embed="rId3">
            <a:alphaModFix/>
          </a:blip>
          <a:stretch>
            <a:fillRect/>
          </a:stretch>
        </p:blipFill>
        <p:spPr>
          <a:xfrm>
            <a:off x="2791359" y="432412"/>
            <a:ext cx="2899746" cy="4278675"/>
          </a:xfrm>
          <a:prstGeom prst="rect">
            <a:avLst/>
          </a:prstGeom>
          <a:noFill/>
          <a:ln>
            <a:noFill/>
          </a:ln>
        </p:spPr>
      </p:pic>
      <p:pic>
        <p:nvPicPr>
          <p:cNvPr id="222" name="Google Shape;222;p42"/>
          <p:cNvPicPr preferRelativeResize="0"/>
          <p:nvPr/>
        </p:nvPicPr>
        <p:blipFill>
          <a:blip r:embed="rId4">
            <a:alphaModFix/>
          </a:blip>
          <a:stretch>
            <a:fillRect/>
          </a:stretch>
        </p:blipFill>
        <p:spPr>
          <a:xfrm>
            <a:off x="257325" y="432413"/>
            <a:ext cx="2425807" cy="4278675"/>
          </a:xfrm>
          <a:prstGeom prst="rect">
            <a:avLst/>
          </a:prstGeom>
          <a:noFill/>
          <a:ln>
            <a:noFill/>
          </a:ln>
        </p:spPr>
      </p:pic>
      <p:pic>
        <p:nvPicPr>
          <p:cNvPr id="223" name="Google Shape;223;p42"/>
          <p:cNvPicPr preferRelativeResize="0"/>
          <p:nvPr/>
        </p:nvPicPr>
        <p:blipFill>
          <a:blip r:embed="rId5">
            <a:alphaModFix/>
          </a:blip>
          <a:stretch>
            <a:fillRect/>
          </a:stretch>
        </p:blipFill>
        <p:spPr>
          <a:xfrm>
            <a:off x="5799319" y="432413"/>
            <a:ext cx="3087380" cy="4278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Extrabold"/>
                <a:ea typeface="Proxima Nova Extrabold"/>
                <a:cs typeface="Proxima Nova Extrabold"/>
                <a:sym typeface="Proxima Nova Extrabold"/>
              </a:rPr>
              <a:t>Functions</a:t>
            </a:r>
            <a:endParaRPr>
              <a:latin typeface="Proxima Nova Extrabold"/>
              <a:ea typeface="Proxima Nova Extrabold"/>
              <a:cs typeface="Proxima Nova Extrabold"/>
              <a:sym typeface="Proxima Nova Extrabold"/>
            </a:endParaRPr>
          </a:p>
        </p:txBody>
      </p:sp>
      <p:sp>
        <p:nvSpPr>
          <p:cNvPr id="229" name="Google Shape;229;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Functions are block of codes that perform a task.</a:t>
            </a:r>
            <a:endParaRPr sz="1900"/>
          </a:p>
          <a:p>
            <a:pPr indent="0" lvl="0" marL="0" rtl="0" algn="l">
              <a:spcBef>
                <a:spcPts val="1200"/>
              </a:spcBef>
              <a:spcAft>
                <a:spcPts val="0"/>
              </a:spcAft>
              <a:buNone/>
            </a:pPr>
            <a:r>
              <a:rPr lang="en" sz="1900"/>
              <a:t>They can be called and reused multiple times.</a:t>
            </a:r>
            <a:endParaRPr sz="1900"/>
          </a:p>
          <a:p>
            <a:pPr indent="0" lvl="0" marL="0" rtl="0" algn="l">
              <a:spcBef>
                <a:spcPts val="1200"/>
              </a:spcBef>
              <a:spcAft>
                <a:spcPts val="0"/>
              </a:spcAft>
              <a:buNone/>
            </a:pPr>
            <a:r>
              <a:rPr lang="en" sz="1900"/>
              <a:t>Think of functions like you do mathematical ones - if I put a value into sin(90</a:t>
            </a:r>
            <a:r>
              <a:rPr baseline="30000" lang="en" sz="1900"/>
              <a:t>o</a:t>
            </a:r>
            <a:r>
              <a:rPr lang="en" sz="1900"/>
              <a:t>), I'll get 1 in return. There's an input, and </a:t>
            </a:r>
            <a:r>
              <a:rPr i="1" lang="en" sz="1900"/>
              <a:t>sometimes</a:t>
            </a:r>
            <a:r>
              <a:rPr lang="en" sz="1900"/>
              <a:t> an output</a:t>
            </a:r>
            <a:endParaRPr sz="1900"/>
          </a:p>
          <a:p>
            <a:pPr indent="0" lvl="0" marL="0" rtl="0" algn="l">
              <a:spcBef>
                <a:spcPts val="1200"/>
              </a:spcBef>
              <a:spcAft>
                <a:spcPts val="1200"/>
              </a:spcAft>
              <a:buNone/>
            </a:pPr>
            <a:r>
              <a:rPr lang="en" sz="1900"/>
              <a:t>When called, the program pauses execution of the main program to then execute the function, and then the results of those function are returned to the main program if that function had a </a:t>
            </a:r>
            <a:r>
              <a:rPr lang="en" sz="1900"/>
              <a:t>statement</a:t>
            </a:r>
            <a:r>
              <a:rPr lang="en" sz="1900"/>
              <a:t> to return a value.</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0" st="0"/>
                                            </p:txEl>
                                          </p:spTgt>
                                        </p:tgtEl>
                                        <p:attrNameLst>
                                          <p:attrName>style.visibility</p:attrName>
                                        </p:attrNameLst>
                                      </p:cBhvr>
                                      <p:to>
                                        <p:strVal val="visible"/>
                                      </p:to>
                                    </p:set>
                                    <p:animEffect filter="fade" transition="in">
                                      <p:cBhvr>
                                        <p:cTn dur="1000"/>
                                        <p:tgtEl>
                                          <p:spTgt spid="22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1" st="1"/>
                                            </p:txEl>
                                          </p:spTgt>
                                        </p:tgtEl>
                                        <p:attrNameLst>
                                          <p:attrName>style.visibility</p:attrName>
                                        </p:attrNameLst>
                                      </p:cBhvr>
                                      <p:to>
                                        <p:strVal val="visible"/>
                                      </p:to>
                                    </p:set>
                                    <p:animEffect filter="fade" transition="in">
                                      <p:cBhvr>
                                        <p:cTn dur="1000"/>
                                        <p:tgtEl>
                                          <p:spTgt spid="22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2" st="2"/>
                                            </p:txEl>
                                          </p:spTgt>
                                        </p:tgtEl>
                                        <p:attrNameLst>
                                          <p:attrName>style.visibility</p:attrName>
                                        </p:attrNameLst>
                                      </p:cBhvr>
                                      <p:to>
                                        <p:strVal val="visible"/>
                                      </p:to>
                                    </p:set>
                                    <p:animEffect filter="fade" transition="in">
                                      <p:cBhvr>
                                        <p:cTn dur="1000"/>
                                        <p:tgtEl>
                                          <p:spTgt spid="22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xEl>
                                              <p:pRg end="3" st="3"/>
                                            </p:txEl>
                                          </p:spTgt>
                                        </p:tgtEl>
                                        <p:attrNameLst>
                                          <p:attrName>style.visibility</p:attrName>
                                        </p:attrNameLst>
                                      </p:cBhvr>
                                      <p:to>
                                        <p:strVal val="visible"/>
                                      </p:to>
                                    </p:set>
                                    <p:animEffect filter="fade" transition="in">
                                      <p:cBhvr>
                                        <p:cTn dur="1000"/>
                                        <p:tgtEl>
                                          <p:spTgt spid="22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Javascript</a:t>
            </a:r>
            <a:endParaRPr>
              <a:latin typeface="Proxima Nova"/>
              <a:ea typeface="Proxima Nova"/>
              <a:cs typeface="Proxima Nova"/>
              <a:sym typeface="Proxima Nova"/>
            </a:endParaRPr>
          </a:p>
        </p:txBody>
      </p:sp>
      <p:sp>
        <p:nvSpPr>
          <p:cNvPr id="235" name="Google Shape;235;p44"/>
          <p:cNvSpPr txBox="1"/>
          <p:nvPr>
            <p:ph type="title"/>
          </p:nvPr>
        </p:nvSpPr>
        <p:spPr>
          <a:xfrm>
            <a:off x="311700" y="1101525"/>
            <a:ext cx="8520600" cy="3556800"/>
          </a:xfrm>
          <a:prstGeom prst="rect">
            <a:avLst/>
          </a:prstGeom>
        </p:spPr>
        <p:txBody>
          <a:bodyPr anchorCtr="0" anchor="ctr" bIns="91425" lIns="91425" spcFirstLastPara="1" rIns="91425" wrap="square" tIns="91425">
            <a:noAutofit/>
          </a:bodyPr>
          <a:lstStyle/>
          <a:p>
            <a:pPr indent="0" lvl="0" marL="0" rtl="0" algn="l">
              <a:lnSpc>
                <a:spcPct val="200000"/>
              </a:lnSpc>
              <a:spcBef>
                <a:spcPts val="0"/>
              </a:spcBef>
              <a:spcAft>
                <a:spcPts val="0"/>
              </a:spcAft>
              <a:buNone/>
            </a:pPr>
            <a:r>
              <a:rPr lang="en">
                <a:solidFill>
                  <a:srgbClr val="A64D79"/>
                </a:solidFill>
                <a:latin typeface="Consolas"/>
                <a:ea typeface="Consolas"/>
                <a:cs typeface="Consolas"/>
                <a:sym typeface="Consolas"/>
              </a:rPr>
              <a:t>function</a:t>
            </a:r>
            <a:r>
              <a:rPr lang="en">
                <a:latin typeface="Consolas"/>
                <a:ea typeface="Consolas"/>
                <a:cs typeface="Consolas"/>
                <a:sym typeface="Consolas"/>
              </a:rPr>
              <a:t> </a:t>
            </a:r>
            <a:r>
              <a:rPr lang="en">
                <a:solidFill>
                  <a:srgbClr val="66D9EF"/>
                </a:solidFill>
                <a:latin typeface="Consolas"/>
                <a:ea typeface="Consolas"/>
                <a:cs typeface="Consolas"/>
                <a:sym typeface="Consolas"/>
              </a:rPr>
              <a:t>example</a:t>
            </a:r>
            <a:r>
              <a:rPr lang="en">
                <a:latin typeface="Consolas"/>
                <a:ea typeface="Consolas"/>
                <a:cs typeface="Consolas"/>
                <a:sym typeface="Consolas"/>
              </a:rPr>
              <a:t>() {};</a:t>
            </a:r>
            <a:endParaRPr>
              <a:latin typeface="Consolas"/>
              <a:ea typeface="Consolas"/>
              <a:cs typeface="Consolas"/>
              <a:sym typeface="Consolas"/>
            </a:endParaRPr>
          </a:p>
          <a:p>
            <a:pPr indent="0" lvl="0" marL="0" rtl="0" algn="l">
              <a:lnSpc>
                <a:spcPct val="200000"/>
              </a:lnSpc>
              <a:spcBef>
                <a:spcPts val="1000"/>
              </a:spcBef>
              <a:spcAft>
                <a:spcPts val="0"/>
              </a:spcAft>
              <a:buNone/>
            </a:pPr>
            <a:r>
              <a:rPr lang="en">
                <a:latin typeface="Consolas"/>
                <a:ea typeface="Consolas"/>
                <a:cs typeface="Consolas"/>
                <a:sym typeface="Consolas"/>
              </a:rPr>
              <a:t>var </a:t>
            </a:r>
            <a:r>
              <a:rPr lang="en">
                <a:solidFill>
                  <a:srgbClr val="A6E22E"/>
                </a:solidFill>
                <a:latin typeface="Consolas"/>
                <a:ea typeface="Consolas"/>
                <a:cs typeface="Consolas"/>
                <a:sym typeface="Consolas"/>
              </a:rPr>
              <a:t>example</a:t>
            </a:r>
            <a:r>
              <a:rPr lang="en">
                <a:latin typeface="Consolas"/>
                <a:ea typeface="Consolas"/>
                <a:cs typeface="Consolas"/>
                <a:sym typeface="Consolas"/>
              </a:rPr>
              <a:t> = </a:t>
            </a:r>
            <a:r>
              <a:rPr lang="en">
                <a:solidFill>
                  <a:srgbClr val="A64D79"/>
                </a:solidFill>
                <a:latin typeface="Consolas"/>
                <a:ea typeface="Consolas"/>
                <a:cs typeface="Consolas"/>
                <a:sym typeface="Consolas"/>
              </a:rPr>
              <a:t>function</a:t>
            </a:r>
            <a:r>
              <a:rPr lang="en">
                <a:latin typeface="Consolas"/>
                <a:ea typeface="Consolas"/>
                <a:cs typeface="Consolas"/>
                <a:sym typeface="Consolas"/>
              </a:rPr>
              <a:t>() {};</a:t>
            </a:r>
            <a:endParaRPr>
              <a:latin typeface="Consolas"/>
              <a:ea typeface="Consolas"/>
              <a:cs typeface="Consolas"/>
              <a:sym typeface="Consolas"/>
            </a:endParaRPr>
          </a:p>
          <a:p>
            <a:pPr indent="0" lvl="0" marL="0" rtl="0" algn="l">
              <a:lnSpc>
                <a:spcPct val="200000"/>
              </a:lnSpc>
              <a:spcBef>
                <a:spcPts val="1000"/>
              </a:spcBef>
              <a:spcAft>
                <a:spcPts val="1000"/>
              </a:spcAft>
              <a:buNone/>
            </a:pPr>
            <a:r>
              <a:rPr lang="en">
                <a:solidFill>
                  <a:srgbClr val="A6E22E"/>
                </a:solidFill>
                <a:latin typeface="Consolas"/>
                <a:ea typeface="Consolas"/>
                <a:cs typeface="Consolas"/>
                <a:sym typeface="Consolas"/>
              </a:rPr>
              <a:t>example</a:t>
            </a:r>
            <a:r>
              <a:rPr lang="en">
                <a:latin typeface="Consolas"/>
                <a:ea typeface="Consolas"/>
                <a:cs typeface="Consolas"/>
                <a:sym typeface="Consolas"/>
              </a:rPr>
              <a:t> = </a:t>
            </a:r>
            <a:r>
              <a:rPr lang="en">
                <a:solidFill>
                  <a:srgbClr val="A64D79"/>
                </a:solidFill>
                <a:latin typeface="Consolas"/>
                <a:ea typeface="Consolas"/>
                <a:cs typeface="Consolas"/>
                <a:sym typeface="Consolas"/>
              </a:rPr>
              <a:t>function</a:t>
            </a:r>
            <a:r>
              <a:rPr lang="en">
                <a:latin typeface="Consolas"/>
                <a:ea typeface="Consolas"/>
                <a:cs typeface="Consolas"/>
                <a:sym typeface="Consolas"/>
              </a:rPr>
              <a:t> </a:t>
            </a:r>
            <a:r>
              <a:rPr lang="en">
                <a:solidFill>
                  <a:srgbClr val="66D9EF"/>
                </a:solidFill>
                <a:latin typeface="Consolas"/>
                <a:ea typeface="Consolas"/>
                <a:cs typeface="Consolas"/>
                <a:sym typeface="Consolas"/>
              </a:rPr>
              <a:t>example</a:t>
            </a:r>
            <a:r>
              <a:rPr lang="en">
                <a:latin typeface="Consolas"/>
                <a:ea typeface="Consolas"/>
                <a:cs typeface="Consolas"/>
                <a:sym typeface="Consolas"/>
              </a:rPr>
              <a:t>() {};</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5"/>
          <p:cNvPicPr preferRelativeResize="0"/>
          <p:nvPr/>
        </p:nvPicPr>
        <p:blipFill>
          <a:blip r:embed="rId3">
            <a:alphaModFix/>
          </a:blip>
          <a:stretch>
            <a:fillRect/>
          </a:stretch>
        </p:blipFill>
        <p:spPr>
          <a:xfrm>
            <a:off x="1202513" y="313788"/>
            <a:ext cx="6738975" cy="4515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Javascript</a:t>
            </a:r>
            <a:endParaRPr>
              <a:latin typeface="Proxima Nova"/>
              <a:ea typeface="Proxima Nova"/>
              <a:cs typeface="Proxima Nova"/>
              <a:sym typeface="Proxima Nova"/>
            </a:endParaRPr>
          </a:p>
        </p:txBody>
      </p:sp>
      <p:sp>
        <p:nvSpPr>
          <p:cNvPr id="246" name="Google Shape;246;p46"/>
          <p:cNvSpPr txBox="1"/>
          <p:nvPr>
            <p:ph type="title"/>
          </p:nvPr>
        </p:nvSpPr>
        <p:spPr>
          <a:xfrm>
            <a:off x="311700" y="1101525"/>
            <a:ext cx="8520600" cy="355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64D79"/>
                </a:solidFill>
                <a:latin typeface="Consolas"/>
                <a:ea typeface="Consolas"/>
                <a:cs typeface="Consolas"/>
                <a:sym typeface="Consolas"/>
              </a:rPr>
              <a:t>function</a:t>
            </a:r>
            <a:r>
              <a:rPr lang="en">
                <a:latin typeface="Consolas"/>
                <a:ea typeface="Consolas"/>
                <a:cs typeface="Consolas"/>
                <a:sym typeface="Consolas"/>
              </a:rPr>
              <a:t> </a:t>
            </a:r>
            <a:r>
              <a:rPr lang="en">
                <a:solidFill>
                  <a:srgbClr val="66D9EF"/>
                </a:solidFill>
                <a:latin typeface="Consolas"/>
                <a:ea typeface="Consolas"/>
                <a:cs typeface="Consolas"/>
                <a:sym typeface="Consolas"/>
              </a:rPr>
              <a:t>hello</a:t>
            </a:r>
            <a:r>
              <a:rPr lang="en">
                <a:latin typeface="Consolas"/>
                <a:ea typeface="Consolas"/>
                <a:cs typeface="Consolas"/>
                <a:sym typeface="Consolas"/>
              </a:rPr>
              <a:t>()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console.log('hello');</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a:t>
            </a:r>
            <a:r>
              <a:rPr lang="en">
                <a:solidFill>
                  <a:srgbClr val="A6E22E"/>
                </a:solidFill>
                <a:latin typeface="Consolas"/>
                <a:ea typeface="Consolas"/>
                <a:cs typeface="Consolas"/>
                <a:sym typeface="Consolas"/>
              </a:rPr>
              <a:t>world</a:t>
            </a:r>
            <a:r>
              <a:rPr lang="en">
                <a:latin typeface="Consolas"/>
                <a:ea typeface="Consolas"/>
                <a:cs typeface="Consolas"/>
                <a:sym typeface="Consolas"/>
              </a:rPr>
              <a:t>();</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a:t>
            </a:r>
            <a:r>
              <a:rPr lang="en">
                <a:solidFill>
                  <a:srgbClr val="A64D79"/>
                </a:solidFill>
                <a:latin typeface="Consolas"/>
                <a:ea typeface="Consolas"/>
                <a:cs typeface="Consolas"/>
                <a:sym typeface="Consolas"/>
              </a:rPr>
              <a:t>function</a:t>
            </a:r>
            <a:r>
              <a:rPr lang="en">
                <a:latin typeface="Consolas"/>
                <a:ea typeface="Consolas"/>
                <a:cs typeface="Consolas"/>
                <a:sym typeface="Consolas"/>
              </a:rPr>
              <a:t> </a:t>
            </a:r>
            <a:r>
              <a:rPr lang="en">
                <a:solidFill>
                  <a:srgbClr val="66D9EF"/>
                </a:solidFill>
                <a:latin typeface="Consolas"/>
                <a:ea typeface="Consolas"/>
                <a:cs typeface="Consolas"/>
                <a:sym typeface="Consolas"/>
              </a:rPr>
              <a:t>world</a:t>
            </a:r>
            <a:r>
              <a:rPr lang="en">
                <a:latin typeface="Consolas"/>
                <a:ea typeface="Consolas"/>
                <a:cs typeface="Consolas"/>
                <a:sym typeface="Consolas"/>
              </a:rPr>
              <a:t>()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console.log('World');</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a:t>
            </a:r>
            <a:endParaRPr>
              <a:latin typeface="Consolas"/>
              <a:ea typeface="Consolas"/>
              <a:cs typeface="Consolas"/>
              <a:sym typeface="Consolas"/>
            </a:endParaRPr>
          </a:p>
          <a:p>
            <a:pPr indent="0" lvl="0" marL="0" rtl="0" algn="l">
              <a:spcBef>
                <a:spcPts val="0"/>
              </a:spcBef>
              <a:spcAft>
                <a:spcPts val="0"/>
              </a:spcAft>
              <a:buNone/>
            </a:pPr>
            <a:r>
              <a:rPr lang="en">
                <a:solidFill>
                  <a:srgbClr val="A6E22E"/>
                </a:solidFill>
                <a:latin typeface="Consolas"/>
                <a:ea typeface="Consolas"/>
                <a:cs typeface="Consolas"/>
                <a:sym typeface="Consolas"/>
              </a:rPr>
              <a:t>hello</a:t>
            </a:r>
            <a:r>
              <a:rPr lang="en">
                <a:latin typeface="Consolas"/>
                <a:ea typeface="Consolas"/>
                <a:cs typeface="Consolas"/>
                <a:sym typeface="Consolas"/>
              </a:rPr>
              <a:t>();</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7"/>
          <p:cNvPicPr preferRelativeResize="0"/>
          <p:nvPr/>
        </p:nvPicPr>
        <p:blipFill>
          <a:blip r:embed="rId3">
            <a:alphaModFix/>
          </a:blip>
          <a:stretch>
            <a:fillRect/>
          </a:stretch>
        </p:blipFill>
        <p:spPr>
          <a:xfrm>
            <a:off x="2646863" y="152400"/>
            <a:ext cx="3850263"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nsolas"/>
                <a:ea typeface="Consolas"/>
                <a:cs typeface="Consolas"/>
                <a:sym typeface="Consolas"/>
              </a:rPr>
              <a:t>And the rest…</a:t>
            </a:r>
            <a:endParaRPr>
              <a:latin typeface="Consolas"/>
              <a:ea typeface="Consolas"/>
              <a:cs typeface="Consolas"/>
              <a:sym typeface="Consola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C++</a:t>
            </a:r>
            <a:endParaRPr>
              <a:latin typeface="Proxima Nova"/>
              <a:ea typeface="Proxima Nova"/>
              <a:cs typeface="Proxima Nova"/>
              <a:sym typeface="Proxima Nova"/>
            </a:endParaRPr>
          </a:p>
        </p:txBody>
      </p:sp>
      <p:sp>
        <p:nvSpPr>
          <p:cNvPr id="262" name="Google Shape;262;p49"/>
          <p:cNvSpPr txBox="1"/>
          <p:nvPr>
            <p:ph type="title"/>
          </p:nvPr>
        </p:nvSpPr>
        <p:spPr>
          <a:xfrm>
            <a:off x="311700" y="1101525"/>
            <a:ext cx="8520600" cy="355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rgbClr val="A64D79"/>
                </a:solidFill>
                <a:latin typeface="Consolas"/>
                <a:ea typeface="Consolas"/>
                <a:cs typeface="Consolas"/>
                <a:sym typeface="Consolas"/>
              </a:rPr>
              <a:t>int </a:t>
            </a:r>
            <a:r>
              <a:rPr lang="en" sz="2700">
                <a:solidFill>
                  <a:srgbClr val="66D9EF"/>
                </a:solidFill>
                <a:latin typeface="Consolas"/>
                <a:ea typeface="Consolas"/>
                <a:cs typeface="Consolas"/>
                <a:sym typeface="Consolas"/>
              </a:rPr>
              <a:t>main</a:t>
            </a:r>
            <a:r>
              <a:rPr lang="en" sz="2700">
                <a:latin typeface="Consolas"/>
                <a:ea typeface="Consolas"/>
                <a:cs typeface="Consolas"/>
                <a:sym typeface="Consolas"/>
              </a:rPr>
              <a:t>(){&lt;:]()&lt;%[](){[:&gt;()&lt;%}();}();}();}</a:t>
            </a:r>
            <a:endParaRPr sz="2700">
              <a:latin typeface="Consolas"/>
              <a:ea typeface="Consolas"/>
              <a:cs typeface="Consolas"/>
              <a:sym typeface="Consolas"/>
            </a:endParaRPr>
          </a:p>
        </p:txBody>
      </p:sp>
      <p:sp>
        <p:nvSpPr>
          <p:cNvPr id="263" name="Google Shape;263;p49"/>
          <p:cNvSpPr txBox="1"/>
          <p:nvPr/>
        </p:nvSpPr>
        <p:spPr>
          <a:xfrm>
            <a:off x="2919600" y="3386525"/>
            <a:ext cx="3304800" cy="4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A6E22E"/>
                </a:solidFill>
                <a:latin typeface="Consolas"/>
                <a:ea typeface="Consolas"/>
                <a:cs typeface="Consolas"/>
                <a:sym typeface="Consolas"/>
              </a:rPr>
              <a:t>This compiles!</a:t>
            </a:r>
            <a:endParaRPr sz="2400">
              <a:solidFill>
                <a:srgbClr val="A6E22E"/>
              </a:solidFill>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50"/>
          <p:cNvPicPr preferRelativeResize="0"/>
          <p:nvPr/>
        </p:nvPicPr>
        <p:blipFill>
          <a:blip r:embed="rId3">
            <a:alphaModFix/>
          </a:blip>
          <a:stretch>
            <a:fillRect/>
          </a:stretch>
        </p:blipFill>
        <p:spPr>
          <a:xfrm>
            <a:off x="1346200" y="152400"/>
            <a:ext cx="6451600"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C++</a:t>
            </a:r>
            <a:endParaRPr>
              <a:latin typeface="Proxima Nova"/>
              <a:ea typeface="Proxima Nova"/>
              <a:cs typeface="Proxima Nova"/>
              <a:sym typeface="Proxima Nova"/>
            </a:endParaRPr>
          </a:p>
        </p:txBody>
      </p:sp>
      <p:sp>
        <p:nvSpPr>
          <p:cNvPr id="274" name="Google Shape;274;p51"/>
          <p:cNvSpPr txBox="1"/>
          <p:nvPr>
            <p:ph type="title"/>
          </p:nvPr>
        </p:nvSpPr>
        <p:spPr>
          <a:xfrm>
            <a:off x="311700" y="1101525"/>
            <a:ext cx="8520600" cy="3556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700">
                <a:solidFill>
                  <a:srgbClr val="A64D79"/>
                </a:solidFill>
                <a:latin typeface="Consolas"/>
                <a:ea typeface="Consolas"/>
                <a:cs typeface="Consolas"/>
                <a:sym typeface="Consolas"/>
              </a:rPr>
              <a:t>int </a:t>
            </a:r>
            <a:r>
              <a:rPr lang="en" sz="2700">
                <a:latin typeface="Consolas"/>
                <a:ea typeface="Consolas"/>
                <a:cs typeface="Consolas"/>
                <a:sym typeface="Consolas"/>
              </a:rPr>
              <a:t>p</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p.~int();</a:t>
            </a:r>
            <a:endParaRPr sz="2700">
              <a:latin typeface="Consolas"/>
              <a:ea typeface="Consolas"/>
              <a:cs typeface="Consolas"/>
              <a:sym typeface="Consolas"/>
            </a:endParaRPr>
          </a:p>
          <a:p>
            <a:pPr indent="0" lvl="0" marL="0" rtl="0" algn="l">
              <a:spcBef>
                <a:spcPts val="0"/>
              </a:spcBef>
              <a:spcAft>
                <a:spcPts val="0"/>
              </a:spcAft>
              <a:buNone/>
            </a:pPr>
            <a:r>
              <a:t/>
            </a:r>
            <a:endParaRPr sz="2700">
              <a:latin typeface="Consolas"/>
              <a:ea typeface="Consolas"/>
              <a:cs typeface="Consolas"/>
              <a:sym typeface="Consolas"/>
            </a:endParaRPr>
          </a:p>
          <a:p>
            <a:pPr indent="0" lvl="0" marL="0" rtl="0" algn="l">
              <a:spcBef>
                <a:spcPts val="0"/>
              </a:spcBef>
              <a:spcAft>
                <a:spcPts val="0"/>
              </a:spcAft>
              <a:buNone/>
            </a:pPr>
            <a:r>
              <a:rPr lang="en" sz="2700">
                <a:solidFill>
                  <a:srgbClr val="A64D79"/>
                </a:solidFill>
                <a:latin typeface="Consolas"/>
                <a:ea typeface="Consolas"/>
                <a:cs typeface="Consolas"/>
                <a:sym typeface="Consolas"/>
              </a:rPr>
              <a:t>int</a:t>
            </a:r>
            <a:r>
              <a:rPr lang="en" sz="2700">
                <a:latin typeface="Consolas"/>
                <a:ea typeface="Consolas"/>
                <a:cs typeface="Consolas"/>
                <a:sym typeface="Consolas"/>
              </a:rPr>
              <a:t> </a:t>
            </a:r>
            <a:r>
              <a:rPr lang="en" sz="2700">
                <a:solidFill>
                  <a:srgbClr val="66D9EF"/>
                </a:solidFill>
                <a:latin typeface="Consolas"/>
                <a:ea typeface="Consolas"/>
                <a:cs typeface="Consolas"/>
                <a:sym typeface="Consolas"/>
              </a:rPr>
              <a:t>main</a:t>
            </a:r>
            <a:r>
              <a:rPr lang="en" sz="2700">
                <a:latin typeface="Consolas"/>
                <a:ea typeface="Consolas"/>
                <a:cs typeface="Consolas"/>
                <a:sym typeface="Consolas"/>
              </a:rPr>
              <a:t>() {</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	</a:t>
            </a:r>
            <a:r>
              <a:rPr lang="en" sz="2700">
                <a:solidFill>
                  <a:srgbClr val="A6E22E"/>
                </a:solidFill>
                <a:latin typeface="Consolas"/>
                <a:ea typeface="Consolas"/>
                <a:cs typeface="Consolas"/>
                <a:sym typeface="Consolas"/>
              </a:rPr>
              <a:t>using</a:t>
            </a:r>
            <a:r>
              <a:rPr lang="en" sz="2700">
                <a:latin typeface="Consolas"/>
                <a:ea typeface="Consolas"/>
                <a:cs typeface="Consolas"/>
                <a:sym typeface="Consolas"/>
              </a:rPr>
              <a:t> int_ = </a:t>
            </a:r>
            <a:r>
              <a:rPr lang="en" sz="2700">
                <a:solidFill>
                  <a:srgbClr val="4A86E8"/>
                </a:solidFill>
                <a:latin typeface="Consolas"/>
                <a:ea typeface="Consolas"/>
                <a:cs typeface="Consolas"/>
                <a:sym typeface="Consolas"/>
              </a:rPr>
              <a:t>int</a:t>
            </a:r>
            <a:r>
              <a:rPr lang="en" sz="2700">
                <a:latin typeface="Consolas"/>
                <a:ea typeface="Consolas"/>
                <a:cs typeface="Consolas"/>
                <a:sym typeface="Consolas"/>
              </a:rPr>
              <a:t>;</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	int_ newInt;</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	newInt.~int_();</a:t>
            </a:r>
            <a:endParaRPr sz="2700">
              <a:latin typeface="Consolas"/>
              <a:ea typeface="Consolas"/>
              <a:cs typeface="Consolas"/>
              <a:sym typeface="Consolas"/>
            </a:endParaRPr>
          </a:p>
          <a:p>
            <a:pPr indent="0" lvl="0" marL="0" rtl="0" algn="l">
              <a:spcBef>
                <a:spcPts val="0"/>
              </a:spcBef>
              <a:spcAft>
                <a:spcPts val="0"/>
              </a:spcAft>
              <a:buNone/>
            </a:pPr>
            <a:r>
              <a:rPr lang="en" sz="2700">
                <a:latin typeface="Consolas"/>
                <a:ea typeface="Consolas"/>
                <a:cs typeface="Consolas"/>
                <a:sym typeface="Consolas"/>
              </a:rPr>
              <a:t>}</a:t>
            </a:r>
            <a:endParaRPr sz="2700">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roxima Nova Extrabold"/>
                <a:ea typeface="Proxima Nova Extrabold"/>
                <a:cs typeface="Proxima Nova Extrabold"/>
                <a:sym typeface="Proxima Nova Extrabold"/>
              </a:rPr>
              <a:t>Let's Start Programming…</a:t>
            </a:r>
            <a:endParaRPr>
              <a:latin typeface="Proxima Nova Extrabold"/>
              <a:ea typeface="Proxima Nova Extrabold"/>
              <a:cs typeface="Proxima Nova Extrabold"/>
              <a:sym typeface="Proxima Nova Extrabo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52"/>
          <p:cNvPicPr preferRelativeResize="0"/>
          <p:nvPr/>
        </p:nvPicPr>
        <p:blipFill>
          <a:blip r:embed="rId3">
            <a:alphaModFix/>
          </a:blip>
          <a:stretch>
            <a:fillRect/>
          </a:stretch>
        </p:blipFill>
        <p:spPr>
          <a:xfrm>
            <a:off x="1226288" y="152400"/>
            <a:ext cx="6691419"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Ok, but really…</a:t>
            </a:r>
            <a:endParaRPr>
              <a:latin typeface="Consolas"/>
              <a:ea typeface="Consolas"/>
              <a:cs typeface="Consolas"/>
              <a:sym typeface="Consola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4"/>
          <p:cNvPicPr preferRelativeResize="0"/>
          <p:nvPr/>
        </p:nvPicPr>
        <p:blipFill>
          <a:blip r:embed="rId3">
            <a:alphaModFix/>
          </a:blip>
          <a:stretch>
            <a:fillRect/>
          </a:stretch>
        </p:blipFill>
        <p:spPr>
          <a:xfrm>
            <a:off x="5258775" y="152400"/>
            <a:ext cx="3629026" cy="4838701"/>
          </a:xfrm>
          <a:prstGeom prst="rect">
            <a:avLst/>
          </a:prstGeom>
          <a:noFill/>
          <a:ln>
            <a:noFill/>
          </a:ln>
        </p:spPr>
      </p:pic>
      <p:sp>
        <p:nvSpPr>
          <p:cNvPr id="290" name="Google Shape;290;p54"/>
          <p:cNvSpPr txBox="1"/>
          <p:nvPr/>
        </p:nvSpPr>
        <p:spPr>
          <a:xfrm>
            <a:off x="326575" y="304300"/>
            <a:ext cx="4638900" cy="27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I did actually get a degree in Computer Science, and I now have a </a:t>
            </a:r>
            <a:r>
              <a:rPr i="1" lang="en">
                <a:solidFill>
                  <a:schemeClr val="dk1"/>
                </a:solidFill>
                <a:latin typeface="Proxima Nova"/>
                <a:ea typeface="Proxima Nova"/>
                <a:cs typeface="Proxima Nova"/>
                <a:sym typeface="Proxima Nova"/>
              </a:rPr>
              <a:t>real</a:t>
            </a:r>
            <a:r>
              <a:rPr lang="en">
                <a:solidFill>
                  <a:schemeClr val="dk1"/>
                </a:solidFill>
                <a:latin typeface="Proxima Nova"/>
                <a:ea typeface="Proxima Nova"/>
                <a:cs typeface="Proxima Nova"/>
                <a:sym typeface="Proxima Nova"/>
              </a:rPr>
              <a:t> software development job.</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I </a:t>
            </a:r>
            <a:r>
              <a:rPr i="1" lang="en">
                <a:solidFill>
                  <a:schemeClr val="dk1"/>
                </a:solidFill>
                <a:latin typeface="Proxima Nova"/>
                <a:ea typeface="Proxima Nova"/>
                <a:cs typeface="Proxima Nova"/>
                <a:sym typeface="Proxima Nova"/>
              </a:rPr>
              <a:t>did</a:t>
            </a:r>
            <a:r>
              <a:rPr lang="en">
                <a:solidFill>
                  <a:schemeClr val="dk1"/>
                </a:solidFill>
                <a:latin typeface="Proxima Nova"/>
                <a:ea typeface="Proxima Nova"/>
                <a:cs typeface="Proxima Nova"/>
                <a:sym typeface="Proxima Nova"/>
              </a:rPr>
              <a:t> also get a 4 on the AP CS exam.</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Fun fact, I also got Cs on both my Data Structures and Algorithms course, and </a:t>
            </a:r>
            <a:r>
              <a:rPr i="1" lang="en">
                <a:solidFill>
                  <a:schemeClr val="dk1"/>
                </a:solidFill>
                <a:latin typeface="Proxima Nova"/>
                <a:ea typeface="Proxima Nova"/>
                <a:cs typeface="Proxima Nova"/>
                <a:sym typeface="Proxima Nova"/>
              </a:rPr>
              <a:t>still</a:t>
            </a:r>
            <a:r>
              <a:rPr lang="en">
                <a:solidFill>
                  <a:schemeClr val="dk1"/>
                </a:solidFill>
                <a:latin typeface="Proxima Nova"/>
                <a:ea typeface="Proxima Nova"/>
                <a:cs typeface="Proxima Nova"/>
                <a:sym typeface="Proxima Nova"/>
              </a:rPr>
              <a:t> graduated!</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College is weird like that!</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In fact, college is so weird that I once got a 39% on a final exam and </a:t>
            </a:r>
            <a:r>
              <a:rPr i="1" lang="en">
                <a:solidFill>
                  <a:schemeClr val="dk1"/>
                </a:solidFill>
                <a:latin typeface="Proxima Nova"/>
                <a:ea typeface="Proxima Nova"/>
                <a:cs typeface="Proxima Nova"/>
                <a:sym typeface="Proxima Nova"/>
              </a:rPr>
              <a:t>still passed</a:t>
            </a:r>
            <a:r>
              <a:rPr lang="en">
                <a:solidFill>
                  <a:schemeClr val="dk1"/>
                </a:solidFill>
                <a:latin typeface="Proxima Nova"/>
                <a:ea typeface="Proxima Nova"/>
                <a:cs typeface="Proxima Nova"/>
                <a:sym typeface="Proxima Nova"/>
              </a:rPr>
              <a:t> </a:t>
            </a:r>
            <a:r>
              <a:rPr i="1" lang="en">
                <a:solidFill>
                  <a:schemeClr val="dk1"/>
                </a:solidFill>
                <a:latin typeface="Proxima Nova"/>
                <a:ea typeface="Proxima Nova"/>
                <a:cs typeface="Proxima Nova"/>
                <a:sym typeface="Proxima Nova"/>
              </a:rPr>
              <a:t>the course!</a:t>
            </a:r>
            <a:endParaRPr>
              <a:solidFill>
                <a:schemeClr val="dk1"/>
              </a:solidFill>
              <a:latin typeface="Proxima Nova"/>
              <a:ea typeface="Proxima Nova"/>
              <a:cs typeface="Proxima Nova"/>
              <a:sym typeface="Proxima Nova"/>
            </a:endParaRPr>
          </a:p>
        </p:txBody>
      </p:sp>
      <p:sp>
        <p:nvSpPr>
          <p:cNvPr id="291" name="Google Shape;291;p54"/>
          <p:cNvSpPr txBox="1"/>
          <p:nvPr/>
        </p:nvSpPr>
        <p:spPr>
          <a:xfrm>
            <a:off x="326575" y="3028300"/>
            <a:ext cx="4638900" cy="3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And no, </a:t>
            </a:r>
            <a:r>
              <a:rPr b="1" i="1" lang="en">
                <a:solidFill>
                  <a:schemeClr val="dk1"/>
                </a:solidFill>
                <a:latin typeface="Proxima Nova"/>
                <a:ea typeface="Proxima Nova"/>
                <a:cs typeface="Proxima Nova"/>
                <a:sym typeface="Proxima Nova"/>
              </a:rPr>
              <a:t>that wasn't a joke</a:t>
            </a:r>
            <a:r>
              <a:rPr lang="en">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p:txBody>
      </p:sp>
      <p:pic>
        <p:nvPicPr>
          <p:cNvPr id="292" name="Google Shape;292;p54"/>
          <p:cNvPicPr preferRelativeResize="0"/>
          <p:nvPr/>
        </p:nvPicPr>
        <p:blipFill>
          <a:blip r:embed="rId4">
            <a:alphaModFix/>
          </a:blip>
          <a:stretch>
            <a:fillRect/>
          </a:stretch>
        </p:blipFill>
        <p:spPr>
          <a:xfrm>
            <a:off x="1460525" y="3484395"/>
            <a:ext cx="2370975" cy="125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animEffect filter="fade" transition="in">
                                      <p:cBhvr>
                                        <p:cTn dur="1000"/>
                                        <p:tgtEl>
                                          <p:spTgt spid="2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1" st="1"/>
                                            </p:txEl>
                                          </p:spTgt>
                                        </p:tgtEl>
                                        <p:attrNameLst>
                                          <p:attrName>style.visibility</p:attrName>
                                        </p:attrNameLst>
                                      </p:cBhvr>
                                      <p:to>
                                        <p:strVal val="visible"/>
                                      </p:to>
                                    </p:set>
                                    <p:animEffect filter="fade" transition="in">
                                      <p:cBhvr>
                                        <p:cTn dur="1000"/>
                                        <p:tgtEl>
                                          <p:spTgt spid="2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2" st="2"/>
                                            </p:txEl>
                                          </p:spTgt>
                                        </p:tgtEl>
                                        <p:attrNameLst>
                                          <p:attrName>style.visibility</p:attrName>
                                        </p:attrNameLst>
                                      </p:cBhvr>
                                      <p:to>
                                        <p:strVal val="visible"/>
                                      </p:to>
                                    </p:set>
                                    <p:animEffect filter="fade" transition="in">
                                      <p:cBhvr>
                                        <p:cTn dur="1000"/>
                                        <p:tgtEl>
                                          <p:spTgt spid="2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3" st="3"/>
                                            </p:txEl>
                                          </p:spTgt>
                                        </p:tgtEl>
                                        <p:attrNameLst>
                                          <p:attrName>style.visibility</p:attrName>
                                        </p:attrNameLst>
                                      </p:cBhvr>
                                      <p:to>
                                        <p:strVal val="visible"/>
                                      </p:to>
                                    </p:set>
                                    <p:animEffect filter="fade" transition="in">
                                      <p:cBhvr>
                                        <p:cTn dur="1000"/>
                                        <p:tgtEl>
                                          <p:spTgt spid="2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4" st="4"/>
                                            </p:txEl>
                                          </p:spTgt>
                                        </p:tgtEl>
                                        <p:attrNameLst>
                                          <p:attrName>style.visibility</p:attrName>
                                        </p:attrNameLst>
                                      </p:cBhvr>
                                      <p:to>
                                        <p:strVal val="visible"/>
                                      </p:to>
                                    </p:set>
                                    <p:animEffect filter="fade" transition="in">
                                      <p:cBhvr>
                                        <p:cTn dur="1000"/>
                                        <p:tgtEl>
                                          <p:spTgt spid="2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5" st="5"/>
                                            </p:txEl>
                                          </p:spTgt>
                                        </p:tgtEl>
                                        <p:attrNameLst>
                                          <p:attrName>style.visibility</p:attrName>
                                        </p:attrNameLst>
                                      </p:cBhvr>
                                      <p:to>
                                        <p:strVal val="visible"/>
                                      </p:to>
                                    </p:set>
                                    <p:animEffect filter="fade" transition="in">
                                      <p:cBhvr>
                                        <p:cTn dur="1000"/>
                                        <p:tgtEl>
                                          <p:spTgt spid="2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6" st="6"/>
                                            </p:txEl>
                                          </p:spTgt>
                                        </p:tgtEl>
                                        <p:attrNameLst>
                                          <p:attrName>style.visibility</p:attrName>
                                        </p:attrNameLst>
                                      </p:cBhvr>
                                      <p:to>
                                        <p:strVal val="visible"/>
                                      </p:to>
                                    </p:set>
                                    <p:animEffect filter="fade" transition="in">
                                      <p:cBhvr>
                                        <p:cTn dur="1000"/>
                                        <p:tgtEl>
                                          <p:spTgt spid="29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7" st="7"/>
                                            </p:txEl>
                                          </p:spTgt>
                                        </p:tgtEl>
                                        <p:attrNameLst>
                                          <p:attrName>style.visibility</p:attrName>
                                        </p:attrNameLst>
                                      </p:cBhvr>
                                      <p:to>
                                        <p:strVal val="visible"/>
                                      </p:to>
                                    </p:set>
                                    <p:animEffect filter="fade" transition="in">
                                      <p:cBhvr>
                                        <p:cTn dur="1000"/>
                                        <p:tgtEl>
                                          <p:spTgt spid="29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xEl>
                                              <p:pRg end="8" st="8"/>
                                            </p:txEl>
                                          </p:spTgt>
                                        </p:tgtEl>
                                        <p:attrNameLst>
                                          <p:attrName>style.visibility</p:attrName>
                                        </p:attrNameLst>
                                      </p:cBhvr>
                                      <p:to>
                                        <p:strVal val="visible"/>
                                      </p:to>
                                    </p:set>
                                    <p:animEffect filter="fade" transition="in">
                                      <p:cBhvr>
                                        <p:cTn dur="1000"/>
                                        <p:tgtEl>
                                          <p:spTgt spid="29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6" name="Shape 296"/>
        <p:cNvGrpSpPr/>
        <p:nvPr/>
      </p:nvGrpSpPr>
      <p:grpSpPr>
        <a:xfrm>
          <a:off x="0" y="0"/>
          <a:ext cx="0" cy="0"/>
          <a:chOff x="0" y="0"/>
          <a:chExt cx="0" cy="0"/>
        </a:xfrm>
      </p:grpSpPr>
      <p:sp>
        <p:nvSpPr>
          <p:cNvPr id="297" name="Google Shape;297;p55"/>
          <p:cNvSpPr txBox="1"/>
          <p:nvPr>
            <p:ph idx="1" type="body"/>
          </p:nvPr>
        </p:nvSpPr>
        <p:spPr>
          <a:xfrm>
            <a:off x="916650" y="826950"/>
            <a:ext cx="7310700" cy="348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Proxima Nova"/>
                <a:ea typeface="Proxima Nova"/>
                <a:cs typeface="Proxima Nova"/>
                <a:sym typeface="Proxima Nova"/>
              </a:rPr>
              <a:t>You may do badly on AP Computer Science, and that's </a:t>
            </a:r>
            <a:r>
              <a:rPr i="1" lang="en">
                <a:solidFill>
                  <a:schemeClr val="dk1"/>
                </a:solidFill>
                <a:latin typeface="Proxima Nova"/>
                <a:ea typeface="Proxima Nova"/>
                <a:cs typeface="Proxima Nova"/>
                <a:sym typeface="Proxima Nova"/>
              </a:rPr>
              <a:t>fine.</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a:solidFill>
                  <a:schemeClr val="dk1"/>
                </a:solidFill>
                <a:latin typeface="Proxima Nova"/>
                <a:ea typeface="Proxima Nova"/>
                <a:cs typeface="Proxima Nova"/>
                <a:sym typeface="Proxima Nova"/>
              </a:rPr>
              <a:t>Computer Science - or any academic field for that matter, don't end on the AP exams.</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a:solidFill>
                  <a:schemeClr val="dk1"/>
                </a:solidFill>
                <a:latin typeface="Proxima Nova"/>
                <a:ea typeface="Proxima Nova"/>
                <a:cs typeface="Proxima Nova"/>
                <a:sym typeface="Proxima Nova"/>
              </a:rPr>
              <a:t>Everything will be fine.</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a:solidFill>
                  <a:schemeClr val="dk1"/>
                </a:solidFill>
                <a:latin typeface="Proxima Nova"/>
                <a:ea typeface="Proxima Nova"/>
                <a:cs typeface="Proxima Nova"/>
                <a:sym typeface="Proxima Nova"/>
              </a:rPr>
              <a:t>The experiences you have and the skills you possess are what really matter.</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Got any questions? All I have to offer are experience, stories, advice, and </a:t>
            </a:r>
            <a:r>
              <a:rPr b="1" i="1" lang="en">
                <a:solidFill>
                  <a:schemeClr val="dk1"/>
                </a:solidFill>
                <a:latin typeface="Proxima Nova"/>
                <a:ea typeface="Proxima Nova"/>
                <a:cs typeface="Proxima Nova"/>
                <a:sym typeface="Proxima Nova"/>
              </a:rPr>
              <a:t>hot takes</a:t>
            </a:r>
            <a:r>
              <a:rPr b="1" lang="en">
                <a:solidFill>
                  <a:schemeClr val="dk1"/>
                </a:solidFill>
                <a:latin typeface="Proxima Nova"/>
                <a:ea typeface="Proxima Nova"/>
                <a:cs typeface="Proxima Nova"/>
                <a:sym typeface="Proxima Nova"/>
              </a:rPr>
              <a:t>.</a:t>
            </a:r>
            <a:endParaRPr>
              <a:solidFill>
                <a:schemeClr val="dk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Effect filter="fade" transition="in">
                                      <p:cBhvr>
                                        <p:cTn dur="1000"/>
                                        <p:tgtEl>
                                          <p:spTgt spid="2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animEffect filter="fade" transition="in">
                                      <p:cBhvr>
                                        <p:cTn dur="1000"/>
                                        <p:tgtEl>
                                          <p:spTgt spid="2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animEffect filter="fade" transition="in">
                                      <p:cBhvr>
                                        <p:cTn dur="1000"/>
                                        <p:tgtEl>
                                          <p:spTgt spid="2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3" st="3"/>
                                            </p:txEl>
                                          </p:spTgt>
                                        </p:tgtEl>
                                        <p:attrNameLst>
                                          <p:attrName>style.visibility</p:attrName>
                                        </p:attrNameLst>
                                      </p:cBhvr>
                                      <p:to>
                                        <p:strVal val="visible"/>
                                      </p:to>
                                    </p:set>
                                    <p:animEffect filter="fade" transition="in">
                                      <p:cBhvr>
                                        <p:cTn dur="1000"/>
                                        <p:tgtEl>
                                          <p:spTgt spid="2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4" st="4"/>
                                            </p:txEl>
                                          </p:spTgt>
                                        </p:tgtEl>
                                        <p:attrNameLst>
                                          <p:attrName>style.visibility</p:attrName>
                                        </p:attrNameLst>
                                      </p:cBhvr>
                                      <p:to>
                                        <p:strVal val="visible"/>
                                      </p:to>
                                    </p:set>
                                    <p:animEffect filter="fade" transition="in">
                                      <p:cBhvr>
                                        <p:cTn dur="1000"/>
                                        <p:tgtEl>
                                          <p:spTgt spid="29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5" st="5"/>
                                            </p:txEl>
                                          </p:spTgt>
                                        </p:tgtEl>
                                        <p:attrNameLst>
                                          <p:attrName>style.visibility</p:attrName>
                                        </p:attrNameLst>
                                      </p:cBhvr>
                                      <p:to>
                                        <p:strVal val="visible"/>
                                      </p:to>
                                    </p:set>
                                    <p:animEffect filter="fade" transition="in">
                                      <p:cBhvr>
                                        <p:cTn dur="1000"/>
                                        <p:tgtEl>
                                          <p:spTgt spid="29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6" st="6"/>
                                            </p:txEl>
                                          </p:spTgt>
                                        </p:tgtEl>
                                        <p:attrNameLst>
                                          <p:attrName>style.visibility</p:attrName>
                                        </p:attrNameLst>
                                      </p:cBhvr>
                                      <p:to>
                                        <p:strVal val="visible"/>
                                      </p:to>
                                    </p:set>
                                    <p:animEffect filter="fade" transition="in">
                                      <p:cBhvr>
                                        <p:cTn dur="1000"/>
                                        <p:tgtEl>
                                          <p:spTgt spid="29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7" st="7"/>
                                            </p:txEl>
                                          </p:spTgt>
                                        </p:tgtEl>
                                        <p:attrNameLst>
                                          <p:attrName>style.visibility</p:attrName>
                                        </p:attrNameLst>
                                      </p:cBhvr>
                                      <p:to>
                                        <p:strVal val="visible"/>
                                      </p:to>
                                    </p:set>
                                    <p:animEffect filter="fade" transition="in">
                                      <p:cBhvr>
                                        <p:cTn dur="1000"/>
                                        <p:tgtEl>
                                          <p:spTgt spid="29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xEl>
                                              <p:pRg end="8" st="8"/>
                                            </p:txEl>
                                          </p:spTgt>
                                        </p:tgtEl>
                                        <p:attrNameLst>
                                          <p:attrName>style.visibility</p:attrName>
                                        </p:attrNameLst>
                                      </p:cBhvr>
                                      <p:to>
                                        <p:strVal val="visible"/>
                                      </p:to>
                                    </p:set>
                                    <p:animEffect filter="fade" transition="in">
                                      <p:cBhvr>
                                        <p:cTn dur="1000"/>
                                        <p:tgtEl>
                                          <p:spTgt spid="29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roxima Nova"/>
                <a:ea typeface="Proxima Nova"/>
                <a:cs typeface="Proxima Nova"/>
                <a:sym typeface="Proxima Nova"/>
              </a:rPr>
              <a:t>What is AP Computer Science?</a:t>
            </a:r>
            <a:endParaRPr b="1">
              <a:latin typeface="Proxima Nova"/>
              <a:ea typeface="Proxima Nova"/>
              <a:cs typeface="Proxima Nova"/>
              <a:sym typeface="Proxima Nova"/>
            </a:endParaRPr>
          </a:p>
        </p:txBody>
      </p:sp>
      <p:sp>
        <p:nvSpPr>
          <p:cNvPr id="82" name="Google Shape;82;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roxima Nova"/>
                <a:ea typeface="Proxima Nova"/>
                <a:cs typeface="Proxima Nova"/>
                <a:sym typeface="Proxima Nova"/>
              </a:rPr>
              <a:t>AP Computer Science</a:t>
            </a:r>
            <a:r>
              <a:rPr lang="en">
                <a:solidFill>
                  <a:schemeClr val="dk1"/>
                </a:solidFill>
                <a:latin typeface="Proxima Nova"/>
                <a:ea typeface="Proxima Nova"/>
                <a:cs typeface="Proxima Nova"/>
                <a:sym typeface="Proxima Nova"/>
              </a:rPr>
              <a:t> tests students on basic programming knowledge in 10 areas:</a:t>
            </a:r>
            <a:endParaRPr>
              <a:solidFill>
                <a:schemeClr val="dk1"/>
              </a:solidFill>
              <a:latin typeface="Proxima Nova"/>
              <a:ea typeface="Proxima Nova"/>
              <a:cs typeface="Proxima Nova"/>
              <a:sym typeface="Proxima Nova"/>
            </a:endParaRPr>
          </a:p>
          <a:p>
            <a:pPr indent="-317500" lvl="0" marL="457200" rtl="0" algn="l">
              <a:spcBef>
                <a:spcPts val="120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Primitive Types</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Using Objects</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Boolean Expressions and If Statements</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Iteration</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Writing Classes</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Array</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ArrayList</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2D Array</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Inheritance</a:t>
            </a:r>
            <a:endParaRPr sz="1400">
              <a:solidFill>
                <a:schemeClr val="dk1"/>
              </a:solidFill>
              <a:latin typeface="Proxima Nova"/>
              <a:ea typeface="Proxima Nova"/>
              <a:cs typeface="Proxima Nova"/>
              <a:sym typeface="Proxima Nova"/>
            </a:endParaRPr>
          </a:p>
          <a:p>
            <a:pPr indent="-317500" lvl="0" marL="457200" rtl="0" algn="l">
              <a:spcBef>
                <a:spcPts val="0"/>
              </a:spcBef>
              <a:spcAft>
                <a:spcPts val="0"/>
              </a:spcAft>
              <a:buClr>
                <a:schemeClr val="dk1"/>
              </a:buClr>
              <a:buSzPts val="1400"/>
              <a:buFont typeface="Proxima Nova"/>
              <a:buAutoNum type="arabicPeriod"/>
            </a:pPr>
            <a:r>
              <a:rPr lang="en" sz="1400">
                <a:solidFill>
                  <a:schemeClr val="dk1"/>
                </a:solidFill>
                <a:latin typeface="Proxima Nova"/>
                <a:ea typeface="Proxima Nova"/>
                <a:cs typeface="Proxima Nova"/>
                <a:sym typeface="Proxima Nova"/>
              </a:rPr>
              <a:t>Recursion</a:t>
            </a:r>
            <a:endParaRPr sz="1400">
              <a:solidFill>
                <a:schemeClr val="dk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Effect filter="fade" transition="in">
                                      <p:cBhvr>
                                        <p:cTn dur="1000"/>
                                        <p:tgtEl>
                                          <p:spTgt spid="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Effect filter="fade" transition="in">
                                      <p:cBhvr>
                                        <p:cTn dur="1000"/>
                                        <p:tgtEl>
                                          <p:spTgt spid="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Effect filter="fade" transition="in">
                                      <p:cBhvr>
                                        <p:cTn dur="1000"/>
                                        <p:tgtEl>
                                          <p:spTgt spid="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Effect filter="fade" transition="in">
                                      <p:cBhvr>
                                        <p:cTn dur="1000"/>
                                        <p:tgtEl>
                                          <p:spTgt spid="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4" st="4"/>
                                            </p:txEl>
                                          </p:spTgt>
                                        </p:tgtEl>
                                        <p:attrNameLst>
                                          <p:attrName>style.visibility</p:attrName>
                                        </p:attrNameLst>
                                      </p:cBhvr>
                                      <p:to>
                                        <p:strVal val="visible"/>
                                      </p:to>
                                    </p:set>
                                    <p:animEffect filter="fade" transition="in">
                                      <p:cBhvr>
                                        <p:cTn dur="1000"/>
                                        <p:tgtEl>
                                          <p:spTgt spid="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5" st="5"/>
                                            </p:txEl>
                                          </p:spTgt>
                                        </p:tgtEl>
                                        <p:attrNameLst>
                                          <p:attrName>style.visibility</p:attrName>
                                        </p:attrNameLst>
                                      </p:cBhvr>
                                      <p:to>
                                        <p:strVal val="visible"/>
                                      </p:to>
                                    </p:set>
                                    <p:animEffect filter="fade" transition="in">
                                      <p:cBhvr>
                                        <p:cTn dur="1000"/>
                                        <p:tgtEl>
                                          <p:spTgt spid="8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6" st="6"/>
                                            </p:txEl>
                                          </p:spTgt>
                                        </p:tgtEl>
                                        <p:attrNameLst>
                                          <p:attrName>style.visibility</p:attrName>
                                        </p:attrNameLst>
                                      </p:cBhvr>
                                      <p:to>
                                        <p:strVal val="visible"/>
                                      </p:to>
                                    </p:set>
                                    <p:animEffect filter="fade" transition="in">
                                      <p:cBhvr>
                                        <p:cTn dur="1000"/>
                                        <p:tgtEl>
                                          <p:spTgt spid="8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7" st="7"/>
                                            </p:txEl>
                                          </p:spTgt>
                                        </p:tgtEl>
                                        <p:attrNameLst>
                                          <p:attrName>style.visibility</p:attrName>
                                        </p:attrNameLst>
                                      </p:cBhvr>
                                      <p:to>
                                        <p:strVal val="visible"/>
                                      </p:to>
                                    </p:set>
                                    <p:animEffect filter="fade" transition="in">
                                      <p:cBhvr>
                                        <p:cTn dur="1000"/>
                                        <p:tgtEl>
                                          <p:spTgt spid="8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8" st="8"/>
                                            </p:txEl>
                                          </p:spTgt>
                                        </p:tgtEl>
                                        <p:attrNameLst>
                                          <p:attrName>style.visibility</p:attrName>
                                        </p:attrNameLst>
                                      </p:cBhvr>
                                      <p:to>
                                        <p:strVal val="visible"/>
                                      </p:to>
                                    </p:set>
                                    <p:animEffect filter="fade" transition="in">
                                      <p:cBhvr>
                                        <p:cTn dur="1000"/>
                                        <p:tgtEl>
                                          <p:spTgt spid="8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9" st="9"/>
                                            </p:txEl>
                                          </p:spTgt>
                                        </p:tgtEl>
                                        <p:attrNameLst>
                                          <p:attrName>style.visibility</p:attrName>
                                        </p:attrNameLst>
                                      </p:cBhvr>
                                      <p:to>
                                        <p:strVal val="visible"/>
                                      </p:to>
                                    </p:set>
                                    <p:animEffect filter="fade" transition="in">
                                      <p:cBhvr>
                                        <p:cTn dur="1000"/>
                                        <p:tgtEl>
                                          <p:spTgt spid="8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0" st="10"/>
                                            </p:txEl>
                                          </p:spTgt>
                                        </p:tgtEl>
                                        <p:attrNameLst>
                                          <p:attrName>style.visibility</p:attrName>
                                        </p:attrNameLst>
                                      </p:cBhvr>
                                      <p:to>
                                        <p:strVal val="visible"/>
                                      </p:to>
                                    </p:set>
                                    <p:animEffect filter="fade" transition="in">
                                      <p:cBhvr>
                                        <p:cTn dur="1000"/>
                                        <p:tgtEl>
                                          <p:spTgt spid="82">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Extrabold"/>
                <a:ea typeface="Proxima Nova Extrabold"/>
                <a:cs typeface="Proxima Nova Extrabold"/>
                <a:sym typeface="Proxima Nova Extrabold"/>
              </a:rPr>
              <a:t>Types</a:t>
            </a:r>
            <a:endParaRPr>
              <a:latin typeface="Proxima Nova Extrabold"/>
              <a:ea typeface="Proxima Nova Extrabold"/>
              <a:cs typeface="Proxima Nova Extrabold"/>
              <a:sym typeface="Proxima Nova Extrabold"/>
            </a:endParaRPr>
          </a:p>
        </p:txBody>
      </p:sp>
      <p:sp>
        <p:nvSpPr>
          <p:cNvPr id="88" name="Google Shape;88;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A </a:t>
            </a:r>
            <a:r>
              <a:rPr b="1" lang="en" sz="2200"/>
              <a:t>type</a:t>
            </a:r>
            <a:r>
              <a:rPr lang="en" sz="2200"/>
              <a:t> describes what kind of thing a thing in programming is. There are many, but here are the major ones</a:t>
            </a:r>
            <a:endParaRPr sz="2200"/>
          </a:p>
          <a:p>
            <a:pPr indent="-368300" lvl="0" marL="457200" rtl="0" algn="l">
              <a:spcBef>
                <a:spcPts val="1200"/>
              </a:spcBef>
              <a:spcAft>
                <a:spcPts val="0"/>
              </a:spcAft>
              <a:buSzPts val="2200"/>
              <a:buAutoNum type="arabicPeriod"/>
            </a:pPr>
            <a:r>
              <a:rPr b="1" lang="en" sz="2200"/>
              <a:t>Numbers</a:t>
            </a:r>
            <a:r>
              <a:rPr lang="en" sz="2200"/>
              <a:t> - 5, 0.5, 0.3333333, 2147483648</a:t>
            </a:r>
            <a:endParaRPr sz="2200"/>
          </a:p>
          <a:p>
            <a:pPr indent="-368300" lvl="0" marL="457200" rtl="0" algn="l">
              <a:spcBef>
                <a:spcPts val="0"/>
              </a:spcBef>
              <a:spcAft>
                <a:spcPts val="0"/>
              </a:spcAft>
              <a:buSzPts val="2200"/>
              <a:buAutoNum type="arabicPeriod"/>
            </a:pPr>
            <a:r>
              <a:rPr b="1" lang="en" sz="2200"/>
              <a:t>Strings</a:t>
            </a:r>
            <a:r>
              <a:rPr lang="en" sz="2200"/>
              <a:t> - "abcd", "hello world"</a:t>
            </a:r>
            <a:endParaRPr sz="2200"/>
          </a:p>
          <a:p>
            <a:pPr indent="-368300" lvl="0" marL="457200" rtl="0" algn="l">
              <a:spcBef>
                <a:spcPts val="0"/>
              </a:spcBef>
              <a:spcAft>
                <a:spcPts val="0"/>
              </a:spcAft>
              <a:buSzPts val="2200"/>
              <a:buAutoNum type="arabicPeriod"/>
            </a:pPr>
            <a:r>
              <a:rPr b="1" lang="en" sz="2200"/>
              <a:t>Booleans</a:t>
            </a:r>
            <a:r>
              <a:rPr lang="en" sz="2200"/>
              <a:t> - True / False</a:t>
            </a:r>
            <a:endParaRPr sz="2200"/>
          </a:p>
          <a:p>
            <a:pPr indent="-368300" lvl="0" marL="457200" rtl="0" algn="l">
              <a:spcBef>
                <a:spcPts val="0"/>
              </a:spcBef>
              <a:spcAft>
                <a:spcPts val="0"/>
              </a:spcAft>
              <a:buSzPts val="2200"/>
              <a:buAutoNum type="arabicPeriod"/>
            </a:pPr>
            <a:r>
              <a:rPr b="1" lang="en" sz="2200"/>
              <a:t>Objects</a:t>
            </a:r>
            <a:r>
              <a:rPr lang="en" sz="2200"/>
              <a:t> - {a: "value"}</a:t>
            </a:r>
            <a:endParaRPr sz="2200"/>
          </a:p>
          <a:p>
            <a:pPr indent="-368300" lvl="0" marL="457200" rtl="0" algn="l">
              <a:spcBef>
                <a:spcPts val="0"/>
              </a:spcBef>
              <a:spcAft>
                <a:spcPts val="0"/>
              </a:spcAft>
              <a:buSzPts val="2200"/>
              <a:buAutoNum type="arabicPeriod"/>
            </a:pPr>
            <a:r>
              <a:rPr b="1" lang="en" sz="2200"/>
              <a:t>Array</a:t>
            </a:r>
            <a:r>
              <a:rPr lang="en" sz="2200"/>
              <a:t> - [1, 2, "hi"]</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animEffect filter="fade" transition="in">
                                      <p:cBhvr>
                                        <p:cTn dur="1000"/>
                                        <p:tgtEl>
                                          <p:spTgt spid="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animEffect filter="fade" transition="in">
                                      <p:cBhvr>
                                        <p:cTn dur="1000"/>
                                        <p:tgtEl>
                                          <p:spTgt spid="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animEffect filter="fade" transition="in">
                                      <p:cBhvr>
                                        <p:cTn dur="1000"/>
                                        <p:tgtEl>
                                          <p:spTgt spid="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3" st="3"/>
                                            </p:txEl>
                                          </p:spTgt>
                                        </p:tgtEl>
                                        <p:attrNameLst>
                                          <p:attrName>style.visibility</p:attrName>
                                        </p:attrNameLst>
                                      </p:cBhvr>
                                      <p:to>
                                        <p:strVal val="visible"/>
                                      </p:to>
                                    </p:set>
                                    <p:animEffect filter="fade" transition="in">
                                      <p:cBhvr>
                                        <p:cTn dur="1000"/>
                                        <p:tgtEl>
                                          <p:spTgt spid="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4" st="4"/>
                                            </p:txEl>
                                          </p:spTgt>
                                        </p:tgtEl>
                                        <p:attrNameLst>
                                          <p:attrName>style.visibility</p:attrName>
                                        </p:attrNameLst>
                                      </p:cBhvr>
                                      <p:to>
                                        <p:strVal val="visible"/>
                                      </p:to>
                                    </p:set>
                                    <p:animEffect filter="fade" transition="in">
                                      <p:cBhvr>
                                        <p:cTn dur="1000"/>
                                        <p:tgtEl>
                                          <p:spTgt spid="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xEl>
                                              <p:pRg end="5" st="5"/>
                                            </p:txEl>
                                          </p:spTgt>
                                        </p:tgtEl>
                                        <p:attrNameLst>
                                          <p:attrName>style.visibility</p:attrName>
                                        </p:attrNameLst>
                                      </p:cBhvr>
                                      <p:to>
                                        <p:strVal val="visible"/>
                                      </p:to>
                                    </p:set>
                                    <p:animEffect filter="fade" transition="in">
                                      <p:cBhvr>
                                        <p:cTn dur="1000"/>
                                        <p:tgtEl>
                                          <p:spTgt spid="8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Javascript</a:t>
            </a:r>
            <a:endParaRPr>
              <a:latin typeface="Proxima Nova"/>
              <a:ea typeface="Proxima Nova"/>
              <a:cs typeface="Proxima Nova"/>
              <a:sym typeface="Proxima Nova"/>
            </a:endParaRPr>
          </a:p>
        </p:txBody>
      </p:sp>
      <p:sp>
        <p:nvSpPr>
          <p:cNvPr id="94" name="Google Shape;94;p19"/>
          <p:cNvSpPr txBox="1"/>
          <p:nvPr>
            <p:ph type="title"/>
          </p:nvPr>
        </p:nvSpPr>
        <p:spPr>
          <a:xfrm>
            <a:off x="311700" y="1146675"/>
            <a:ext cx="8520600" cy="36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 + []</a:t>
            </a:r>
            <a:endParaRPr>
              <a:latin typeface="Consolas"/>
              <a:ea typeface="Consolas"/>
              <a:cs typeface="Consolas"/>
              <a:sym typeface="Consolas"/>
            </a:endParaRPr>
          </a:p>
          <a:p>
            <a:pPr indent="0" lvl="0" marL="0" rtl="0" algn="l">
              <a:spcBef>
                <a:spcPts val="0"/>
              </a:spcBef>
              <a:spcAft>
                <a:spcPts val="0"/>
              </a:spcAft>
              <a:buNone/>
            </a:pPr>
            <a:r>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 {}</a:t>
            </a:r>
            <a:endParaRPr>
              <a:latin typeface="Consolas"/>
              <a:ea typeface="Consolas"/>
              <a:cs typeface="Consolas"/>
              <a:sym typeface="Consolas"/>
            </a:endParaRPr>
          </a:p>
          <a:p>
            <a:pPr indent="0" lvl="0" marL="0" rtl="0" algn="l">
              <a:spcBef>
                <a:spcPts val="0"/>
              </a:spcBef>
              <a:spcAft>
                <a:spcPts val="0"/>
              </a:spcAft>
              <a:buNone/>
            </a:pPr>
            <a:r>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 []</a:t>
            </a:r>
            <a:endParaRPr>
              <a:latin typeface="Consolas"/>
              <a:ea typeface="Consolas"/>
              <a:cs typeface="Consolas"/>
              <a:sym typeface="Consolas"/>
            </a:endParaRPr>
          </a:p>
          <a:p>
            <a:pPr indent="0" lvl="0" marL="0" rtl="0" algn="l">
              <a:spcBef>
                <a:spcPts val="0"/>
              </a:spcBef>
              <a:spcAft>
                <a:spcPts val="0"/>
              </a:spcAft>
              <a:buNone/>
            </a:pPr>
            <a:r>
              <a:t/>
            </a:r>
            <a:endParaRPr>
              <a:latin typeface="Consolas"/>
              <a:ea typeface="Consolas"/>
              <a:cs typeface="Consolas"/>
              <a:sym typeface="Consolas"/>
            </a:endParaRPr>
          </a:p>
          <a:p>
            <a:pPr indent="0" lvl="0" marL="0" rtl="0" algn="l">
              <a:spcBef>
                <a:spcPts val="0"/>
              </a:spcBef>
              <a:spcAft>
                <a:spcPts val="0"/>
              </a:spcAft>
              <a:buNone/>
            </a:pPr>
            <a:r>
              <a:rPr lang="en">
                <a:latin typeface="Consolas"/>
                <a:ea typeface="Consolas"/>
                <a:cs typeface="Consolas"/>
                <a:sym typeface="Consolas"/>
              </a:rPr>
              <a:t>{} + {}</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0" st="0"/>
                                            </p:txEl>
                                          </p:spTgt>
                                        </p:tgtEl>
                                        <p:attrNameLst>
                                          <p:attrName>style.visibility</p:attrName>
                                        </p:attrNameLst>
                                      </p:cBhvr>
                                      <p:to>
                                        <p:strVal val="visible"/>
                                      </p:to>
                                    </p:set>
                                    <p:animEffect filter="fade" transition="in">
                                      <p:cBhvr>
                                        <p:cTn dur="1000"/>
                                        <p:tgtEl>
                                          <p:spTgt spid="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1" st="1"/>
                                            </p:txEl>
                                          </p:spTgt>
                                        </p:tgtEl>
                                        <p:attrNameLst>
                                          <p:attrName>style.visibility</p:attrName>
                                        </p:attrNameLst>
                                      </p:cBhvr>
                                      <p:to>
                                        <p:strVal val="visible"/>
                                      </p:to>
                                    </p:set>
                                    <p:animEffect filter="fade" transition="in">
                                      <p:cBhvr>
                                        <p:cTn dur="1000"/>
                                        <p:tgtEl>
                                          <p:spTgt spid="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2" st="2"/>
                                            </p:txEl>
                                          </p:spTgt>
                                        </p:tgtEl>
                                        <p:attrNameLst>
                                          <p:attrName>style.visibility</p:attrName>
                                        </p:attrNameLst>
                                      </p:cBhvr>
                                      <p:to>
                                        <p:strVal val="visible"/>
                                      </p:to>
                                    </p:set>
                                    <p:animEffect filter="fade" transition="in">
                                      <p:cBhvr>
                                        <p:cTn dur="1000"/>
                                        <p:tgtEl>
                                          <p:spTgt spid="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3" st="3"/>
                                            </p:txEl>
                                          </p:spTgt>
                                        </p:tgtEl>
                                        <p:attrNameLst>
                                          <p:attrName>style.visibility</p:attrName>
                                        </p:attrNameLst>
                                      </p:cBhvr>
                                      <p:to>
                                        <p:strVal val="visible"/>
                                      </p:to>
                                    </p:set>
                                    <p:animEffect filter="fade" transition="in">
                                      <p:cBhvr>
                                        <p:cTn dur="1000"/>
                                        <p:tgtEl>
                                          <p:spTgt spid="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4" st="4"/>
                                            </p:txEl>
                                          </p:spTgt>
                                        </p:tgtEl>
                                        <p:attrNameLst>
                                          <p:attrName>style.visibility</p:attrName>
                                        </p:attrNameLst>
                                      </p:cBhvr>
                                      <p:to>
                                        <p:strVal val="visible"/>
                                      </p:to>
                                    </p:set>
                                    <p:animEffect filter="fade" transition="in">
                                      <p:cBhvr>
                                        <p:cTn dur="1000"/>
                                        <p:tgtEl>
                                          <p:spTgt spid="9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5" st="5"/>
                                            </p:txEl>
                                          </p:spTgt>
                                        </p:tgtEl>
                                        <p:attrNameLst>
                                          <p:attrName>style.visibility</p:attrName>
                                        </p:attrNameLst>
                                      </p:cBhvr>
                                      <p:to>
                                        <p:strVal val="visible"/>
                                      </p:to>
                                    </p:set>
                                    <p:animEffect filter="fade" transition="in">
                                      <p:cBhvr>
                                        <p:cTn dur="1000"/>
                                        <p:tgtEl>
                                          <p:spTgt spid="9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xEl>
                                              <p:pRg end="6" st="6"/>
                                            </p:txEl>
                                          </p:spTgt>
                                        </p:tgtEl>
                                        <p:attrNameLst>
                                          <p:attrName>style.visibility</p:attrName>
                                        </p:attrNameLst>
                                      </p:cBhvr>
                                      <p:to>
                                        <p:strVal val="visible"/>
                                      </p:to>
                                    </p:set>
                                    <p:animEffect filter="fade" transition="in">
                                      <p:cBhvr>
                                        <p:cTn dur="1000"/>
                                        <p:tgtEl>
                                          <p:spTgt spid="9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751238" y="420988"/>
            <a:ext cx="7641526" cy="4301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Python</a:t>
            </a:r>
            <a:endParaRPr>
              <a:latin typeface="Proxima Nova"/>
              <a:ea typeface="Proxima Nova"/>
              <a:cs typeface="Proxima Nova"/>
              <a:sym typeface="Proxima Nova"/>
            </a:endParaRPr>
          </a:p>
        </p:txBody>
      </p:sp>
      <p:sp>
        <p:nvSpPr>
          <p:cNvPr id="105" name="Google Shape;105;p21"/>
          <p:cNvSpPr txBox="1"/>
          <p:nvPr>
            <p:ph type="title"/>
          </p:nvPr>
        </p:nvSpPr>
        <p:spPr>
          <a:xfrm>
            <a:off x="311700" y="1146675"/>
            <a:ext cx="8520600" cy="36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nsolas"/>
                <a:ea typeface="Consolas"/>
                <a:cs typeface="Consolas"/>
                <a:sym typeface="Consolas"/>
              </a:rPr>
              <a:t>sum([1,5])</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sum("")</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sum("", ())</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sum("", [])</a:t>
            </a:r>
            <a:endParaRPr>
              <a:latin typeface="Consolas"/>
              <a:ea typeface="Consolas"/>
              <a:cs typeface="Consolas"/>
              <a:sym typeface="Consolas"/>
            </a:endParaRPr>
          </a:p>
          <a:p>
            <a:pPr indent="0" lvl="0" marL="0" rtl="0" algn="l">
              <a:spcBef>
                <a:spcPts val="1000"/>
              </a:spcBef>
              <a:spcAft>
                <a:spcPts val="0"/>
              </a:spcAft>
              <a:buNone/>
            </a:pPr>
            <a:r>
              <a:rPr lang="en">
                <a:latin typeface="Consolas"/>
                <a:ea typeface="Consolas"/>
                <a:cs typeface="Consolas"/>
                <a:sym typeface="Consolas"/>
              </a:rPr>
              <a:t>sum("", {})</a:t>
            </a:r>
            <a:endParaRPr>
              <a:latin typeface="Consolas"/>
              <a:ea typeface="Consolas"/>
              <a:cs typeface="Consolas"/>
              <a:sym typeface="Consolas"/>
            </a:endParaRPr>
          </a:p>
          <a:p>
            <a:pPr indent="0" lvl="0" marL="0" rtl="0" algn="l">
              <a:spcBef>
                <a:spcPts val="1000"/>
              </a:spcBef>
              <a:spcAft>
                <a:spcPts val="1000"/>
              </a:spcAft>
              <a:buNone/>
            </a:pPr>
            <a:r>
              <a:rPr lang="en">
                <a:latin typeface="Consolas"/>
                <a:ea typeface="Consolas"/>
                <a:cs typeface="Consolas"/>
                <a:sym typeface="Consolas"/>
              </a:rPr>
              <a:t>sum("","")</a:t>
            </a:r>
            <a:endParaRPr>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0" st="0"/>
                                            </p:txEl>
                                          </p:spTgt>
                                        </p:tgtEl>
                                        <p:attrNameLst>
                                          <p:attrName>style.visibility</p:attrName>
                                        </p:attrNameLst>
                                      </p:cBhvr>
                                      <p:to>
                                        <p:strVal val="visible"/>
                                      </p:to>
                                    </p:set>
                                    <p:animEffect filter="fade" transition="in">
                                      <p:cBhvr>
                                        <p:cTn dur="1000"/>
                                        <p:tgtEl>
                                          <p:spTgt spid="1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1" st="1"/>
                                            </p:txEl>
                                          </p:spTgt>
                                        </p:tgtEl>
                                        <p:attrNameLst>
                                          <p:attrName>style.visibility</p:attrName>
                                        </p:attrNameLst>
                                      </p:cBhvr>
                                      <p:to>
                                        <p:strVal val="visible"/>
                                      </p:to>
                                    </p:set>
                                    <p:animEffect filter="fade" transition="in">
                                      <p:cBhvr>
                                        <p:cTn dur="1000"/>
                                        <p:tgtEl>
                                          <p:spTgt spid="1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2" st="2"/>
                                            </p:txEl>
                                          </p:spTgt>
                                        </p:tgtEl>
                                        <p:attrNameLst>
                                          <p:attrName>style.visibility</p:attrName>
                                        </p:attrNameLst>
                                      </p:cBhvr>
                                      <p:to>
                                        <p:strVal val="visible"/>
                                      </p:to>
                                    </p:set>
                                    <p:animEffect filter="fade" transition="in">
                                      <p:cBhvr>
                                        <p:cTn dur="1000"/>
                                        <p:tgtEl>
                                          <p:spTgt spid="1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3" st="3"/>
                                            </p:txEl>
                                          </p:spTgt>
                                        </p:tgtEl>
                                        <p:attrNameLst>
                                          <p:attrName>style.visibility</p:attrName>
                                        </p:attrNameLst>
                                      </p:cBhvr>
                                      <p:to>
                                        <p:strVal val="visible"/>
                                      </p:to>
                                    </p:set>
                                    <p:animEffect filter="fade" transition="in">
                                      <p:cBhvr>
                                        <p:cTn dur="1000"/>
                                        <p:tgtEl>
                                          <p:spTgt spid="1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4" st="4"/>
                                            </p:txEl>
                                          </p:spTgt>
                                        </p:tgtEl>
                                        <p:attrNameLst>
                                          <p:attrName>style.visibility</p:attrName>
                                        </p:attrNameLst>
                                      </p:cBhvr>
                                      <p:to>
                                        <p:strVal val="visible"/>
                                      </p:to>
                                    </p:set>
                                    <p:animEffect filter="fade" transition="in">
                                      <p:cBhvr>
                                        <p:cTn dur="1000"/>
                                        <p:tgtEl>
                                          <p:spTgt spid="1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xEl>
                                              <p:pRg end="5" st="5"/>
                                            </p:txEl>
                                          </p:spTgt>
                                        </p:tgtEl>
                                        <p:attrNameLst>
                                          <p:attrName>style.visibility</p:attrName>
                                        </p:attrNameLst>
                                      </p:cBhvr>
                                      <p:to>
                                        <p:strVal val="visible"/>
                                      </p:to>
                                    </p:set>
                                    <p:animEffect filter="fade" transition="in">
                                      <p:cBhvr>
                                        <p:cTn dur="1000"/>
                                        <p:tgtEl>
                                          <p:spTgt spid="10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