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1D03-AD0F-7E41-A1A1-45E08BA5E92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50CC8-EA00-4345-8926-B8FA2D80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60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2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7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9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4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4588-D64D-6348-86E2-99BCF66B369E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E026-C2DA-264B-BEC8-7DC26E25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9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1wBpSWxPo6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tlas.mouton-content.com/secure/generalmodules/anae/samples/texas_south/vmcgahey/start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chmann.net/AmEn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Dialects and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HSSP Week 7, 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3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Dialects I: Boston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Siri</a:t>
            </a:r>
            <a:r>
              <a:rPr lang="en-US" dirty="0" smtClean="0"/>
              <a:t> vs. Boston accent: </a:t>
            </a:r>
            <a:r>
              <a:rPr lang="en-US" u="sng" dirty="0">
                <a:hlinkClick r:id="rId2"/>
              </a:rPr>
              <a:t>http://www.youtube.com/watch?v=1wBpSWxPo6o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3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rhoticity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ɹ</a:t>
            </a:r>
            <a:r>
              <a:rPr lang="en-US" dirty="0" smtClean="0"/>
              <a:t>/s are dropped…</a:t>
            </a:r>
          </a:p>
          <a:p>
            <a:pPr lvl="1"/>
            <a:r>
              <a:rPr lang="en-US" dirty="0" smtClean="0"/>
              <a:t>At the ends of words in isolation</a:t>
            </a:r>
          </a:p>
          <a:p>
            <a:pPr lvl="1"/>
            <a:r>
              <a:rPr lang="en-US" dirty="0" smtClean="0"/>
              <a:t>before other consonants</a:t>
            </a:r>
          </a:p>
          <a:p>
            <a:r>
              <a:rPr lang="en-US" dirty="0" smtClean="0"/>
              <a:t>Some examples</a:t>
            </a:r>
          </a:p>
          <a:p>
            <a:pPr lvl="1"/>
            <a:r>
              <a:rPr lang="en-US" dirty="0" smtClean="0"/>
              <a:t>card = </a:t>
            </a:r>
            <a:r>
              <a:rPr lang="en-US" dirty="0"/>
              <a:t>[</a:t>
            </a:r>
            <a:r>
              <a:rPr lang="en-US" dirty="0" err="1"/>
              <a:t>kɑ:d</a:t>
            </a:r>
            <a:r>
              <a:rPr lang="en-US" dirty="0"/>
              <a:t>]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weird = </a:t>
            </a:r>
            <a:r>
              <a:rPr lang="en-US" dirty="0"/>
              <a:t>[</a:t>
            </a:r>
            <a:r>
              <a:rPr lang="en-US" dirty="0" err="1"/>
              <a:t>wiɨd</a:t>
            </a:r>
            <a:r>
              <a:rPr lang="en-US" dirty="0"/>
              <a:t>]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square = </a:t>
            </a:r>
            <a:r>
              <a:rPr lang="en-US" dirty="0"/>
              <a:t>[</a:t>
            </a:r>
            <a:r>
              <a:rPr lang="en-US" dirty="0" err="1"/>
              <a:t>skweə</a:t>
            </a:r>
            <a:r>
              <a:rPr lang="en-US" dirty="0"/>
              <a:t>]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tuner = [</a:t>
            </a:r>
            <a:r>
              <a:rPr lang="en-US" dirty="0" err="1"/>
              <a:t>tunə</a:t>
            </a:r>
            <a:r>
              <a:rPr lang="en-US" dirty="0"/>
              <a:t>]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2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rhoticity</a:t>
            </a:r>
            <a:r>
              <a:rPr lang="en-US" dirty="0" smtClean="0"/>
              <a:t> = salient</a:t>
            </a:r>
            <a:endParaRPr lang="en-US" dirty="0"/>
          </a:p>
        </p:txBody>
      </p:sp>
      <p:pic>
        <p:nvPicPr>
          <p:cNvPr id="4" name="Picture 3" descr="Macintosh HD:Users:Juliet:Desktop:Boston-Accent-Pho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51" y="1417638"/>
            <a:ext cx="5191308" cy="51065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6414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sometimes /</a:t>
            </a:r>
            <a:r>
              <a:rPr lang="en-US" dirty="0" err="1" smtClean="0"/>
              <a:t>ɹ</a:t>
            </a:r>
            <a:r>
              <a:rPr lang="en-US" dirty="0" smtClean="0"/>
              <a:t>/ comes back…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Linking /</a:t>
            </a:r>
            <a:r>
              <a:rPr lang="en-US" dirty="0" err="1" smtClean="0"/>
              <a:t>ɹ</a:t>
            </a:r>
            <a:r>
              <a:rPr lang="en-US" dirty="0" smtClean="0"/>
              <a:t>/: when an r-final word shows up before a vowel-initial word, the r stays.</a:t>
            </a:r>
          </a:p>
          <a:p>
            <a:pPr lvl="1"/>
            <a:r>
              <a:rPr lang="en-US" dirty="0" smtClean="0"/>
              <a:t>ca</a:t>
            </a:r>
            <a:r>
              <a:rPr lang="en-US" u="sng" dirty="0" smtClean="0"/>
              <a:t>r e</a:t>
            </a:r>
            <a:r>
              <a:rPr lang="en-US" dirty="0" smtClean="0"/>
              <a:t>ngine </a:t>
            </a:r>
          </a:p>
          <a:p>
            <a:pPr lvl="1"/>
            <a:r>
              <a:rPr lang="en-US" dirty="0" smtClean="0"/>
              <a:t>Park the ca</a:t>
            </a:r>
            <a:r>
              <a:rPr lang="en-US" u="sng" dirty="0" smtClean="0"/>
              <a:t>r i</a:t>
            </a:r>
            <a:r>
              <a:rPr lang="en-US" dirty="0" smtClean="0"/>
              <a:t>n Harvard Yard</a:t>
            </a:r>
          </a:p>
          <a:p>
            <a:r>
              <a:rPr lang="en-US" dirty="0" smtClean="0"/>
              <a:t>Intrusive /</a:t>
            </a:r>
            <a:r>
              <a:rPr lang="en-US" dirty="0" err="1" smtClean="0"/>
              <a:t>ɹ</a:t>
            </a:r>
            <a:r>
              <a:rPr lang="en-US" dirty="0" smtClean="0"/>
              <a:t>/: under certain circumstances, an r gets inserted in between two vowels</a:t>
            </a:r>
          </a:p>
          <a:p>
            <a:pPr lvl="1"/>
            <a:r>
              <a:rPr lang="en-US" dirty="0" smtClean="0"/>
              <a:t>tun</a:t>
            </a:r>
            <a:r>
              <a:rPr lang="en-US" u="sng" dirty="0" smtClean="0"/>
              <a:t>a(r) o</a:t>
            </a:r>
            <a:r>
              <a:rPr lang="en-US" dirty="0" smtClean="0"/>
              <a:t>il</a:t>
            </a:r>
          </a:p>
          <a:p>
            <a:pPr lvl="1"/>
            <a:r>
              <a:rPr lang="en-US" dirty="0" smtClean="0"/>
              <a:t>Amand</a:t>
            </a:r>
            <a:r>
              <a:rPr lang="en-US" u="sng" dirty="0" smtClean="0"/>
              <a:t>a i</a:t>
            </a:r>
            <a:r>
              <a:rPr lang="en-US" dirty="0" smtClean="0"/>
              <a:t>nsists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Boston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merry vs. marry vs. Mary</a:t>
            </a:r>
          </a:p>
          <a:p>
            <a:r>
              <a:rPr lang="en-US" dirty="0" smtClean="0"/>
              <a:t>wicked!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6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Dialects II: </a:t>
            </a:r>
            <a:r>
              <a:rPr lang="en-US" dirty="0"/>
              <a:t>t</a:t>
            </a:r>
            <a:r>
              <a:rPr lang="en-US" dirty="0" smtClean="0"/>
              <a:t>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http://www.atlas.mouton-content.com/secure/generalmodules/anae/samples/texas_south/vmcgahey/start.html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013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pronunciation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Monopthongization</a:t>
            </a:r>
            <a:r>
              <a:rPr lang="en-US" dirty="0" smtClean="0"/>
              <a:t>: /</a:t>
            </a:r>
            <a:r>
              <a:rPr lang="en-US" dirty="0" err="1"/>
              <a:t>aɪ</a:t>
            </a:r>
            <a:r>
              <a:rPr lang="en-US" dirty="0"/>
              <a:t>/ &gt; [</a:t>
            </a:r>
            <a:r>
              <a:rPr lang="en-US" dirty="0" err="1"/>
              <a:t>ɑ</a:t>
            </a:r>
            <a:r>
              <a:rPr lang="en-US" dirty="0"/>
              <a:t>: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For some speakers, only before voiced Cs or at the end of a word (</a:t>
            </a:r>
            <a:r>
              <a:rPr lang="en-US" dirty="0"/>
              <a:t>‘ride’ = [</a:t>
            </a:r>
            <a:r>
              <a:rPr lang="en-US" dirty="0" err="1"/>
              <a:t>rɑ:d</a:t>
            </a:r>
            <a:r>
              <a:rPr lang="en-US" dirty="0"/>
              <a:t>], ‘buy’ = [</a:t>
            </a:r>
            <a:r>
              <a:rPr lang="en-US" dirty="0" err="1"/>
              <a:t>bɑ</a:t>
            </a:r>
            <a:r>
              <a:rPr lang="en-US" dirty="0"/>
              <a:t>:], ‘fire’ = [</a:t>
            </a:r>
            <a:r>
              <a:rPr lang="en-US" dirty="0" err="1"/>
              <a:t>fɑ:r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For other speakers, before voiceless Cs too! (</a:t>
            </a:r>
            <a:r>
              <a:rPr lang="en-US" dirty="0"/>
              <a:t>‘night’ = [</a:t>
            </a:r>
            <a:r>
              <a:rPr lang="en-US" dirty="0" err="1"/>
              <a:t>nɑːt</a:t>
            </a:r>
            <a:r>
              <a:rPr lang="en-US" dirty="0" smtClean="0"/>
              <a:t>], ‘nice white rice’)</a:t>
            </a:r>
          </a:p>
          <a:p>
            <a:r>
              <a:rPr lang="en-US" dirty="0" smtClean="0"/>
              <a:t>Pin-pen merger</a:t>
            </a:r>
          </a:p>
          <a:p>
            <a:r>
              <a:rPr lang="en-US" dirty="0" smtClean="0"/>
              <a:t>Word stress (</a:t>
            </a:r>
            <a:r>
              <a:rPr lang="en-US" dirty="0" err="1"/>
              <a:t>pólice</a:t>
            </a:r>
            <a:r>
              <a:rPr lang="en-US" dirty="0"/>
              <a:t>, </a:t>
            </a:r>
            <a:r>
              <a:rPr lang="en-US" dirty="0" err="1"/>
              <a:t>cément</a:t>
            </a:r>
            <a:r>
              <a:rPr lang="en-US" dirty="0"/>
              <a:t>, </a:t>
            </a:r>
            <a:r>
              <a:rPr lang="en-US" dirty="0" err="1"/>
              <a:t>Détroit</a:t>
            </a:r>
            <a:r>
              <a:rPr lang="en-US" dirty="0"/>
              <a:t>, </a:t>
            </a:r>
            <a:r>
              <a:rPr lang="en-US" dirty="0" err="1"/>
              <a:t>ínsurance</a:t>
            </a:r>
            <a:r>
              <a:rPr lang="en-US" dirty="0"/>
              <a:t>, </a:t>
            </a:r>
            <a:r>
              <a:rPr lang="en-US" dirty="0" err="1"/>
              <a:t>dísplay</a:t>
            </a:r>
            <a:r>
              <a:rPr lang="en-US" dirty="0"/>
              <a:t>, </a:t>
            </a:r>
            <a:r>
              <a:rPr lang="en-US" dirty="0" err="1"/>
              <a:t>hótel</a:t>
            </a:r>
            <a:r>
              <a:rPr lang="en-US" dirty="0"/>
              <a:t>, </a:t>
            </a:r>
            <a:r>
              <a:rPr lang="en-US" dirty="0" err="1"/>
              <a:t>guítar</a:t>
            </a:r>
            <a:r>
              <a:rPr lang="en-US" dirty="0"/>
              <a:t>, </a:t>
            </a:r>
            <a:r>
              <a:rPr lang="en-US" dirty="0" err="1" smtClean="0"/>
              <a:t>úmbrella</a:t>
            </a:r>
            <a:r>
              <a:rPr lang="en-US" dirty="0"/>
              <a:t>)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4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y’all and </a:t>
            </a:r>
            <a:r>
              <a:rPr lang="en-US" dirty="0" err="1" smtClean="0"/>
              <a:t>ain’t</a:t>
            </a:r>
            <a:endParaRPr lang="en-US" dirty="0" smtClean="0"/>
          </a:p>
          <a:p>
            <a:r>
              <a:rPr lang="en-US" dirty="0" smtClean="0"/>
              <a:t>Non-standard past tense forms</a:t>
            </a:r>
          </a:p>
          <a:p>
            <a:pPr lvl="1"/>
            <a:r>
              <a:rPr lang="en-US" dirty="0" err="1" smtClean="0"/>
              <a:t>knowed</a:t>
            </a:r>
            <a:endParaRPr lang="en-US" dirty="0" smtClean="0"/>
          </a:p>
          <a:p>
            <a:pPr lvl="1"/>
            <a:r>
              <a:rPr lang="en-US" dirty="0" err="1" smtClean="0"/>
              <a:t>choosed</a:t>
            </a:r>
            <a:endParaRPr lang="en-US" dirty="0" smtClean="0"/>
          </a:p>
          <a:p>
            <a:r>
              <a:rPr lang="en-US" dirty="0" smtClean="0"/>
              <a:t>Double modals</a:t>
            </a:r>
          </a:p>
          <a:p>
            <a:pPr lvl="1"/>
            <a:r>
              <a:rPr lang="en-US" dirty="0" smtClean="0"/>
              <a:t>I </a:t>
            </a:r>
            <a:r>
              <a:rPr lang="en-US" u="sng" dirty="0" smtClean="0"/>
              <a:t>might could</a:t>
            </a:r>
            <a:r>
              <a:rPr lang="en-US" dirty="0" smtClean="0"/>
              <a:t> do that</a:t>
            </a:r>
          </a:p>
          <a:p>
            <a:pPr lvl="1"/>
            <a:r>
              <a:rPr lang="en-US" dirty="0" smtClean="0"/>
              <a:t>You </a:t>
            </a:r>
            <a:r>
              <a:rPr lang="en-US" u="sng" dirty="0" smtClean="0"/>
              <a:t>might should</a:t>
            </a:r>
            <a:r>
              <a:rPr lang="en-US" dirty="0" smtClean="0"/>
              <a:t> close the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3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dialects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when you hear somebody speaking in…</a:t>
            </a:r>
          </a:p>
          <a:p>
            <a:pPr lvl="1"/>
            <a:r>
              <a:rPr lang="en-US" dirty="0" smtClean="0"/>
              <a:t>A really strong Boston accent?</a:t>
            </a:r>
          </a:p>
          <a:p>
            <a:pPr lvl="1"/>
            <a:r>
              <a:rPr lang="en-US" dirty="0" smtClean="0"/>
              <a:t>A really strong Southern accent?</a:t>
            </a:r>
          </a:p>
          <a:p>
            <a:pPr lvl="1"/>
            <a:r>
              <a:rPr lang="en-US" dirty="0" smtClean="0"/>
              <a:t>An English accent?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6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standard?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Usually we contrast things like ‘Southern American English’ and ‘Boston English’ with ‘Standard American English’</a:t>
            </a:r>
          </a:p>
          <a:p>
            <a:r>
              <a:rPr lang="en-US" dirty="0" smtClean="0"/>
              <a:t>What is SAE?</a:t>
            </a:r>
          </a:p>
          <a:p>
            <a:pPr lvl="1"/>
            <a:r>
              <a:rPr lang="en-US" dirty="0" smtClean="0"/>
              <a:t>Marked by the absence of major dialectal features</a:t>
            </a:r>
          </a:p>
          <a:p>
            <a:pPr lvl="1"/>
            <a:r>
              <a:rPr lang="en-US" dirty="0" smtClean="0"/>
              <a:t>Based on a generalized </a:t>
            </a:r>
            <a:r>
              <a:rPr lang="en-US" dirty="0" err="1" smtClean="0"/>
              <a:t>midwestern</a:t>
            </a:r>
            <a:r>
              <a:rPr lang="en-US" dirty="0" smtClean="0"/>
              <a:t> accent</a:t>
            </a:r>
          </a:p>
          <a:p>
            <a:pPr lvl="1"/>
            <a:r>
              <a:rPr lang="en-US" dirty="0" smtClean="0"/>
              <a:t>Usually when you say you ‘don’t have an accent’ what you’re saying is that you speak SAE.</a:t>
            </a:r>
          </a:p>
          <a:p>
            <a:r>
              <a:rPr lang="en-US" dirty="0" smtClean="0"/>
              <a:t>Usually, a ‘standard’ = prestige variety of a language, spoken by the rich and powerful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1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dialect?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Dialect = cluster of language features that differentiate groups of speakers.</a:t>
            </a:r>
          </a:p>
          <a:p>
            <a:r>
              <a:rPr lang="en-US" dirty="0" smtClean="0"/>
              <a:t>Things dialectologists usually look at:</a:t>
            </a:r>
          </a:p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Pronunciation</a:t>
            </a:r>
          </a:p>
          <a:p>
            <a:pPr lvl="1"/>
            <a:r>
              <a:rPr lang="en-US" dirty="0" smtClean="0"/>
              <a:t>Grammar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9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Prestige of the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learn from various places (school mostly, maybe your parents) that SAE is what you should speak if you want to sound educated.</a:t>
            </a:r>
          </a:p>
          <a:p>
            <a:r>
              <a:rPr lang="en-US" dirty="0" smtClean="0"/>
              <a:t>Perception: people who have a ‘strong accent,’ or use things like double modals, didn’t learn English properly.</a:t>
            </a:r>
          </a:p>
          <a:p>
            <a:r>
              <a:rPr lang="en-US" dirty="0" smtClean="0"/>
              <a:t>This last point isn’t true.</a:t>
            </a:r>
          </a:p>
          <a:p>
            <a:pPr lvl="1"/>
            <a:r>
              <a:rPr lang="en-US" dirty="0" smtClean="0"/>
              <a:t>Dialects = just as rule-governed as the standard, just slightly different rules.</a:t>
            </a:r>
          </a:p>
          <a:p>
            <a:pPr lvl="1"/>
            <a:r>
              <a:rPr lang="en-US" dirty="0" smtClean="0"/>
              <a:t>Dialect and intelligence are not linked.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Different methods of enforcing a standard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English: nothing official, just schools, the media, etc…</a:t>
            </a:r>
          </a:p>
          <a:p>
            <a:r>
              <a:rPr lang="en-US" dirty="0" smtClean="0"/>
              <a:t>French: </a:t>
            </a:r>
            <a:r>
              <a:rPr lang="en-US" dirty="0" err="1" smtClean="0"/>
              <a:t>l’Académie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endParaRPr lang="en-US" dirty="0" smtClean="0"/>
          </a:p>
          <a:p>
            <a:pPr lvl="1"/>
            <a:r>
              <a:rPr lang="en-US" dirty="0" smtClean="0"/>
              <a:t>40 people (called ‘</a:t>
            </a:r>
            <a:r>
              <a:rPr lang="en-US" dirty="0" err="1" smtClean="0"/>
              <a:t>immortels</a:t>
            </a:r>
            <a:r>
              <a:rPr lang="en-US" dirty="0" smtClean="0"/>
              <a:t>’)</a:t>
            </a:r>
          </a:p>
          <a:p>
            <a:pPr lvl="1"/>
            <a:r>
              <a:rPr lang="en-US" dirty="0" smtClean="0"/>
              <a:t>Determine what are French words and what aren’t, what is ‘good grammar’ and what isn’t.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3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the time, so-called ‘rules of grammar’ that you’re taught in school, as part of SAE, are entirely made up.</a:t>
            </a:r>
          </a:p>
        </p:txBody>
      </p:sp>
    </p:spTree>
    <p:extLst>
      <p:ext uri="{BB962C8B-B14F-4D97-AF65-F5344CB8AC3E}">
        <p14:creationId xmlns:p14="http://schemas.microsoft.com/office/powerpoint/2010/main" val="304945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infinitives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“But </a:t>
            </a:r>
            <a:r>
              <a:rPr lang="en-US" dirty="0"/>
              <a:t>surely, this is a practice entirely unknown to English speakers and writers. It seems to me that we ever regard the </a:t>
            </a:r>
            <a:r>
              <a:rPr lang="en-US" i="1" dirty="0"/>
              <a:t>to</a:t>
            </a:r>
            <a:r>
              <a:rPr lang="en-US" dirty="0"/>
              <a:t> of the infinitive as inseparable from its verb. And, when we have already a choice between two forms of expression, 'scientifically to illustrate' and 'to illustrate scientifically,' there seems no good reason for flying in the face of common usage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- Henry Alford, 1864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540" b="105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187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negation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Declared sinful by Robert </a:t>
            </a:r>
            <a:r>
              <a:rPr lang="en-US" dirty="0" err="1" smtClean="0"/>
              <a:t>Lowth</a:t>
            </a:r>
            <a:r>
              <a:rPr lang="en-US" dirty="0" smtClean="0"/>
              <a:t>, 18</a:t>
            </a:r>
            <a:r>
              <a:rPr lang="en-US" baseline="30000" dirty="0" smtClean="0"/>
              <a:t>th</a:t>
            </a:r>
            <a:r>
              <a:rPr lang="en-US" dirty="0" smtClean="0"/>
              <a:t> century English clergyman, because logically one negation cancels out another.</a:t>
            </a:r>
          </a:p>
          <a:p>
            <a:r>
              <a:rPr lang="en-US" dirty="0" smtClean="0"/>
              <a:t>Double / multiple negation: Romance, Slavic… old English…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006" r="70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14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 stranding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Lowth</a:t>
            </a:r>
            <a:r>
              <a:rPr lang="en-US" dirty="0" smtClean="0"/>
              <a:t> strikes again (after John Dryden, a 17</a:t>
            </a:r>
            <a:r>
              <a:rPr lang="en-US" baseline="30000" dirty="0" smtClean="0"/>
              <a:t>th</a:t>
            </a:r>
            <a:r>
              <a:rPr lang="en-US" dirty="0" smtClean="0"/>
              <a:t> century poet)</a:t>
            </a:r>
          </a:p>
          <a:p>
            <a:r>
              <a:rPr lang="en-US" dirty="0"/>
              <a:t>"This is an Idiom which our language is strongly inclined to; it prevails in common conversation, and suits very well with the familiar style in writing; but the placing of the Preposition before the Relative is more graceful, as well as more perspicuous; and agrees much better with the solemn and elevated Style."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006" r="70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153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Don’t start a sentence with a conjunction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many people learn in school = conjunctions should only used to join together elements within a sentence.</a:t>
            </a:r>
          </a:p>
          <a:p>
            <a:r>
              <a:rPr lang="en-US" dirty="0" smtClean="0"/>
              <a:t>But there’s no reason why we can’t use them to join together sentences, too.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696" y="2416505"/>
            <a:ext cx="4064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rules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like ‘don’t strand a preposition’ are </a:t>
            </a:r>
            <a:r>
              <a:rPr lang="en-US" b="1" i="1" dirty="0" smtClean="0"/>
              <a:t>prescriptive</a:t>
            </a:r>
            <a:r>
              <a:rPr lang="en-US" i="1" dirty="0" smtClean="0"/>
              <a:t> </a:t>
            </a:r>
            <a:r>
              <a:rPr lang="en-US" dirty="0" smtClean="0"/>
              <a:t>rules: they tell people how they should speak. Usually made up.</a:t>
            </a:r>
          </a:p>
          <a:p>
            <a:r>
              <a:rPr lang="en-US" dirty="0" smtClean="0"/>
              <a:t>What we’ve talked about / what linguists study: </a:t>
            </a:r>
            <a:r>
              <a:rPr lang="en-US" b="1" i="1" dirty="0" smtClean="0"/>
              <a:t>descriptive</a:t>
            </a:r>
            <a:r>
              <a:rPr lang="en-US" i="1" dirty="0" smtClean="0"/>
              <a:t> </a:t>
            </a:r>
            <a:r>
              <a:rPr lang="en-US" dirty="0" smtClean="0"/>
              <a:t>rules, which describe how people actually speak. Part of your grammar.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0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it’s important to learn to speak a standard dialect, and to follow prescriptive rules like ‘don’t strand prepositions’?</a:t>
            </a:r>
          </a:p>
          <a:p>
            <a:r>
              <a:rPr lang="en-US" dirty="0" smtClean="0"/>
              <a:t>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9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= ‘a dialect with an army and a navy.’ Social, political factors.</a:t>
            </a:r>
          </a:p>
          <a:p>
            <a:r>
              <a:rPr lang="en-US" dirty="0" smtClean="0"/>
              <a:t>Whether two varieties of speech are called ‘dialects’ or ‘languages’ doesn’t tell us very much about how similar they are.</a:t>
            </a:r>
          </a:p>
          <a:p>
            <a:pPr lvl="1"/>
            <a:r>
              <a:rPr lang="en-US" dirty="0" smtClean="0"/>
              <a:t>Different languages, mutually intelligible: Swedish, Norwegian</a:t>
            </a:r>
          </a:p>
          <a:p>
            <a:pPr lvl="1"/>
            <a:r>
              <a:rPr lang="en-US" dirty="0" smtClean="0"/>
              <a:t>Same language, mutually unintelligible: some dialects of Chinese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2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focus: regional dialects, or how people’s speech varies from place to place.</a:t>
            </a:r>
          </a:p>
          <a:p>
            <a:r>
              <a:rPr lang="en-US" dirty="0" smtClean="0"/>
              <a:t>Other dimensions of variation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ender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ge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ocial class</a:t>
            </a:r>
          </a:p>
          <a:p>
            <a:pPr lvl="1"/>
            <a:r>
              <a:rPr lang="en-US" dirty="0" smtClean="0"/>
              <a:t>profession</a:t>
            </a:r>
          </a:p>
          <a:p>
            <a:pPr lvl="1"/>
            <a:r>
              <a:rPr lang="en-US" dirty="0" smtClean="0"/>
              <a:t>ethnicity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dialects in the US</a:t>
            </a:r>
            <a:endParaRPr lang="en-US" dirty="0"/>
          </a:p>
        </p:txBody>
      </p:sp>
      <p:pic>
        <p:nvPicPr>
          <p:cNvPr id="4" name="Picture 3" descr="Macintosh HD:Users:Juliet:Desktop:usa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11035" r="3333" b="8965"/>
          <a:stretch/>
        </p:blipFill>
        <p:spPr bwMode="auto">
          <a:xfrm>
            <a:off x="652575" y="1612999"/>
            <a:ext cx="7878839" cy="4817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5946" y="1912737"/>
            <a:ext cx="145376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n-US" sz="20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7120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illustration of dialect boundaries, based on pronunciation: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http://aschmann.net/AmEng/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1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bug? Firefly?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813" r="-9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22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What do you call a group of 2+ people?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813" r="-9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15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sale of unwanted items on your porch?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813" r="-9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747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1075</Words>
  <Application>Microsoft Macintosh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Dialects and standards</vt:lpstr>
      <vt:lpstr>What is a dialect?</vt:lpstr>
      <vt:lpstr>What is a language?</vt:lpstr>
      <vt:lpstr>Dialects</vt:lpstr>
      <vt:lpstr>Regional dialects in the US</vt:lpstr>
      <vt:lpstr>An illustration of dialect boundaries, based on pronunciation:</vt:lpstr>
      <vt:lpstr>Lightning bug? Firefly?</vt:lpstr>
      <vt:lpstr>What do you call a group of 2+ people?</vt:lpstr>
      <vt:lpstr>A sale of unwanted items on your porch?</vt:lpstr>
      <vt:lpstr>Dialects I: Boston</vt:lpstr>
      <vt:lpstr>Non-rhoticity</vt:lpstr>
      <vt:lpstr>Non-rhoticity = salient</vt:lpstr>
      <vt:lpstr>But sometimes /ɹ/ comes back…</vt:lpstr>
      <vt:lpstr>some other Boston things</vt:lpstr>
      <vt:lpstr>Dialects II: the South</vt:lpstr>
      <vt:lpstr>Some pronunciation things</vt:lpstr>
      <vt:lpstr>Some grammar</vt:lpstr>
      <vt:lpstr>Perception of dialects</vt:lpstr>
      <vt:lpstr>What is a standard?</vt:lpstr>
      <vt:lpstr>Prestige of the standard</vt:lpstr>
      <vt:lpstr>Different methods of enforcing a standard</vt:lpstr>
      <vt:lpstr>Prescriptivism</vt:lpstr>
      <vt:lpstr>Split infinitives</vt:lpstr>
      <vt:lpstr>Double negation</vt:lpstr>
      <vt:lpstr>Preposition stranding</vt:lpstr>
      <vt:lpstr>Don’t start a sentence with a conjunction</vt:lpstr>
      <vt:lpstr>Different types of rules</vt:lpstr>
      <vt:lpstr>Food for thought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Dialects and standards</dc:title>
  <dc:creator>Juliet Stanton</dc:creator>
  <cp:lastModifiedBy>Juliet Stanton</cp:lastModifiedBy>
  <cp:revision>26</cp:revision>
  <cp:lastPrinted>2013-08-18T17:40:19Z</cp:lastPrinted>
  <dcterms:created xsi:type="dcterms:W3CDTF">2013-08-18T14:01:03Z</dcterms:created>
  <dcterms:modified xsi:type="dcterms:W3CDTF">2013-08-18T19:05:32Z</dcterms:modified>
</cp:coreProperties>
</file>