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8" r:id="rId9"/>
    <p:sldId id="264" r:id="rId10"/>
    <p:sldId id="269" r:id="rId11"/>
    <p:sldId id="266" r:id="rId12"/>
    <p:sldId id="267" r:id="rId13"/>
    <p:sldId id="290" r:id="rId14"/>
    <p:sldId id="270" r:id="rId15"/>
    <p:sldId id="271" r:id="rId16"/>
    <p:sldId id="272" r:id="rId17"/>
    <p:sldId id="277" r:id="rId18"/>
    <p:sldId id="279" r:id="rId19"/>
    <p:sldId id="286" r:id="rId20"/>
    <p:sldId id="281" r:id="rId21"/>
    <p:sldId id="280" r:id="rId22"/>
    <p:sldId id="274" r:id="rId23"/>
    <p:sldId id="282" r:id="rId24"/>
    <p:sldId id="273" r:id="rId25"/>
    <p:sldId id="275" r:id="rId26"/>
    <p:sldId id="276" r:id="rId27"/>
    <p:sldId id="293" r:id="rId28"/>
    <p:sldId id="292" r:id="rId29"/>
    <p:sldId id="278" r:id="rId30"/>
    <p:sldId id="289" r:id="rId31"/>
    <p:sldId id="285" r:id="rId32"/>
    <p:sldId id="261" r:id="rId33"/>
    <p:sldId id="283" r:id="rId34"/>
    <p:sldId id="284" r:id="rId35"/>
    <p:sldId id="294" r:id="rId36"/>
    <p:sldId id="262" r:id="rId37"/>
    <p:sldId id="288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>
        <p:scale>
          <a:sx n="107" d="100"/>
          <a:sy n="107" d="100"/>
        </p:scale>
        <p:origin x="-38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BC73C-309C-8247-B063-C3325CB2C329}" type="datetimeFigureOut">
              <a:rPr lang="en-US" smtClean="0"/>
              <a:pPr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7CD13-59DF-EA45-BF3C-EF33CACE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467600" cy="1854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Determinants of </a:t>
            </a:r>
            <a:br>
              <a:rPr lang="en-US" dirty="0" smtClean="0"/>
            </a:br>
            <a:r>
              <a:rPr lang="en-US" dirty="0" smtClean="0"/>
              <a:t>Health and Disease (7.295)</a:t>
            </a:r>
            <a:br>
              <a:rPr lang="en-US" dirty="0" smtClean="0"/>
            </a:br>
            <a:r>
              <a:rPr lang="en-US" i="1" dirty="0" err="1" smtClean="0"/>
              <a:t>Srunphut</a:t>
            </a:r>
            <a:r>
              <a:rPr lang="en-US" i="1" dirty="0" smtClean="0"/>
              <a:t> </a:t>
            </a:r>
            <a:r>
              <a:rPr lang="en-US" i="1" dirty="0" err="1" smtClean="0"/>
              <a:t>Pukma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7244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Lecture 1: Drug Development, Protein Synthesis, Cell Biology, Genetics, Hutchinson Gilford Progeria Syndrome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41600"/>
            <a:ext cx="7391400" cy="157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Electronegativity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46258"/>
            <a:ext cx="4343400" cy="201174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tendency for an atom to attract (take/accept) electrons onto its valence shells to gain “Stability”.  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7208838" cy="3855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838" y="990600"/>
            <a:ext cx="1935162" cy="2255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06" y="3773749"/>
            <a:ext cx="4594194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Bonding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29600" cy="452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“loving” or “hating”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/>
          <a:lstStyle/>
          <a:p>
            <a:r>
              <a:rPr lang="en-US" u="sng" dirty="0" smtClean="0"/>
              <a:t>Hydrophilic</a:t>
            </a:r>
            <a:r>
              <a:rPr lang="en-US" dirty="0" smtClean="0"/>
              <a:t> </a:t>
            </a:r>
            <a:r>
              <a:rPr lang="en-US" sz="2400" dirty="0" smtClean="0"/>
              <a:t>~ having </a:t>
            </a:r>
            <a:r>
              <a:rPr lang="en-US" sz="2400" i="1" dirty="0" smtClean="0"/>
              <a:t>functional </a:t>
            </a:r>
            <a:r>
              <a:rPr lang="en-US" sz="2400" dirty="0" smtClean="0"/>
              <a:t>groups to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“ATTRACT” </a:t>
            </a:r>
            <a:r>
              <a:rPr lang="en-US" sz="2400" dirty="0" smtClean="0"/>
              <a:t>Water mol.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u="sng" dirty="0" smtClean="0"/>
              <a:t>Hydrophobic </a:t>
            </a:r>
            <a:r>
              <a:rPr lang="en-US" sz="2400" dirty="0" smtClean="0"/>
              <a:t>~ having </a:t>
            </a:r>
            <a:r>
              <a:rPr lang="en-US" sz="2400" i="1" dirty="0" smtClean="0"/>
              <a:t>functional </a:t>
            </a:r>
            <a:r>
              <a:rPr lang="en-US" sz="2400" dirty="0" smtClean="0"/>
              <a:t>groups to </a:t>
            </a:r>
            <a:r>
              <a:rPr lang="en-US" sz="2400" dirty="0" smtClean="0">
                <a:solidFill>
                  <a:srgbClr val="008000"/>
                </a:solidFill>
              </a:rPr>
              <a:t>“REPEL” </a:t>
            </a:r>
            <a:r>
              <a:rPr lang="en-US" sz="2400" dirty="0" smtClean="0"/>
              <a:t>Water mol.</a:t>
            </a:r>
            <a:r>
              <a:rPr lang="en-US" sz="2400" i="1" dirty="0" smtClean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495800"/>
            <a:ext cx="21336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133600"/>
            <a:ext cx="2133600" cy="184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0" y="5017604"/>
            <a:ext cx="2705100" cy="1764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00" y="2495344"/>
            <a:ext cx="2705100" cy="147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**Discussion Question**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Could you think of some examples in “Nature” that you commonly see Hydrophobic/Hydrophilic interactions?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76600"/>
            <a:ext cx="457594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541" y="3276601"/>
            <a:ext cx="411086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Amino Acids (Polar, </a:t>
            </a:r>
            <a:r>
              <a:rPr lang="en-US" dirty="0" err="1" smtClean="0"/>
              <a:t>nonPolar</a:t>
            </a:r>
            <a:r>
              <a:rPr lang="en-US" dirty="0" smtClean="0"/>
              <a:t>, Neutral)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82296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5665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Human Cell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7638"/>
            <a:ext cx="8458200" cy="5059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Membrane Bi-layers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1219200"/>
            <a:ext cx="6553200" cy="541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828800"/>
            <a:ext cx="31242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Welcome to MIT/BOSTON!!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209800"/>
            <a:ext cx="8712200" cy="4210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417638"/>
            <a:ext cx="2438400" cy="215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Nucleus and Nuclear Membrane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5135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Chromosomes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17638"/>
            <a:ext cx="8572500" cy="544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1650"/>
            <a:ext cx="3810000" cy="254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ER and Smooth 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296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Ribosome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296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Protein Synthesis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1028700"/>
            <a:ext cx="9722922" cy="5715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9790" y="1752600"/>
            <a:ext cx="320421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Transcription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8077200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Translation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7638"/>
            <a:ext cx="8001000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8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2283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**Discussion Question**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9067800" cy="4525963"/>
          </a:xfrm>
        </p:spPr>
        <p:txBody>
          <a:bodyPr/>
          <a:lstStyle/>
          <a:p>
            <a:r>
              <a:rPr lang="en-US" dirty="0" smtClean="0"/>
              <a:t>What is the resulting PROTEIN Sequence?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DNA: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 T C    G A C    T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   G G C    A T A   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T A    G C A </a:t>
            </a:r>
          </a:p>
          <a:p>
            <a:pPr lvl="1">
              <a:buNone/>
            </a:pPr>
            <a:r>
              <a:rPr lang="en-US" dirty="0" smtClean="0"/>
              <a:t>MRNA:		_________________________________</a:t>
            </a:r>
          </a:p>
          <a:p>
            <a:pPr lvl="1">
              <a:buNone/>
            </a:pPr>
            <a:r>
              <a:rPr lang="en-US" dirty="0" smtClean="0"/>
              <a:t>PROTEIN: 	_________________________________</a:t>
            </a:r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Modification</a:t>
            </a:r>
            <a:endParaRPr lang="en-US" dirty="0"/>
          </a:p>
        </p:txBody>
      </p:sp>
      <p:pic>
        <p:nvPicPr>
          <p:cNvPr id="5124" name="Picture 4" descr="http://www.shmoop.com/images/biology/biobook_biomol_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21005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3429000" cy="257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6274" y="2362200"/>
            <a:ext cx="450532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class about…?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To better understand the current medical needs and problems.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To understand the biological and chemical basis of multiple diseases.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To develop a keen perception of the medical professions (doctors, nurses, </a:t>
            </a:r>
            <a:r>
              <a:rPr lang="en-US" dirty="0" err="1" smtClean="0">
                <a:solidFill>
                  <a:srgbClr val="002060"/>
                </a:solidFill>
              </a:rPr>
              <a:t>PAs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ems</a:t>
            </a:r>
            <a:r>
              <a:rPr lang="en-US" dirty="0" smtClean="0">
                <a:solidFill>
                  <a:srgbClr val="002060"/>
                </a:solidFill>
              </a:rPr>
              <a:t>…)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To construct a strong sense of biological and medical research ethics. 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**Discussion Question**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/>
          <a:lstStyle/>
          <a:p>
            <a:r>
              <a:rPr lang="en-US" dirty="0" smtClean="0"/>
              <a:t>A special brain cell is making a protein, and where is bears a </a:t>
            </a:r>
            <a:r>
              <a:rPr lang="en-US" b="1" dirty="0" smtClean="0">
                <a:solidFill>
                  <a:srgbClr val="FF0000"/>
                </a:solidFill>
              </a:rPr>
              <a:t>ABB-SBB </a:t>
            </a:r>
            <a:r>
              <a:rPr lang="en-US" dirty="0" smtClean="0"/>
              <a:t>consensus there will be a hydrophobic group attached. How will this protein look? Note, hydrophobic groups prefers to be in hydrophobic regions of the cell.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41960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XXX-</a:t>
            </a:r>
            <a:r>
              <a:rPr lang="en-US" sz="3600" dirty="0" smtClean="0">
                <a:solidFill>
                  <a:srgbClr val="FF0000"/>
                </a:solidFill>
              </a:rPr>
              <a:t>ABB-SSB</a:t>
            </a:r>
            <a:r>
              <a:rPr lang="en-US" sz="3600" dirty="0" smtClean="0"/>
              <a:t>-XXX-</a:t>
            </a:r>
            <a:r>
              <a:rPr lang="en-US" sz="3600" dirty="0" smtClean="0">
                <a:solidFill>
                  <a:srgbClr val="FF0000"/>
                </a:solidFill>
              </a:rPr>
              <a:t>SSB-ABB</a:t>
            </a:r>
            <a:r>
              <a:rPr lang="en-US" sz="3600" dirty="0" smtClean="0"/>
              <a:t>-XXX-</a:t>
            </a:r>
            <a:r>
              <a:rPr lang="en-US" sz="3600" dirty="0" smtClean="0">
                <a:solidFill>
                  <a:srgbClr val="FF0000"/>
                </a:solidFill>
              </a:rPr>
              <a:t>ABB-SSB</a:t>
            </a:r>
            <a:r>
              <a:rPr lang="en-US" sz="3600" dirty="0" smtClean="0"/>
              <a:t>-XXX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Study: Hutchinson Gilford Progeria Syndrome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209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072" y="1676400"/>
            <a:ext cx="2971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4062" y="1676400"/>
            <a:ext cx="2717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19600"/>
            <a:ext cx="28575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1305" y="5029200"/>
            <a:ext cx="3147334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Hutchinson Gilford Progeria Syndrome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7638"/>
            <a:ext cx="4000500" cy="52197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530" y="1417638"/>
            <a:ext cx="3657600" cy="44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Lamina and Envelop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39" y="1437828"/>
            <a:ext cx="4259061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91726"/>
            <a:ext cx="4343400" cy="519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88354"/>
            <a:ext cx="4419599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Lamin-A Maturation 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7638"/>
            <a:ext cx="6324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5445" y="2057400"/>
            <a:ext cx="2478809" cy="419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Progeria’s</a:t>
            </a:r>
            <a:r>
              <a:rPr lang="en-US" dirty="0" smtClean="0"/>
              <a:t> Nuclear Lamina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4770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6437"/>
            <a:ext cx="60198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98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Lonafarnib</a:t>
            </a:r>
            <a:r>
              <a:rPr lang="en-US" dirty="0" smtClean="0"/>
              <a:t> (FTIs) </a:t>
            </a:r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483711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944" y="1600200"/>
            <a:ext cx="5327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7210" y="4343400"/>
            <a:ext cx="325514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**Discussion Question**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403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Drug design is a vital component of treating a disease or illness. When considering certain therapeutic treatments, many factors must be regarded (age, weight, sex). Discuss the following phrases: </a:t>
            </a:r>
            <a:r>
              <a:rPr lang="en-US" b="1" dirty="0" smtClean="0"/>
              <a:t>Agree/Disagree? Why/Why Not?</a:t>
            </a:r>
            <a:endParaRPr lang="en-US" dirty="0" smtClean="0"/>
          </a:p>
          <a:p>
            <a:pPr lvl="1"/>
            <a:r>
              <a:rPr lang="en-US" i="1" dirty="0" smtClean="0"/>
              <a:t>It is important to use multiple drugs to treat a disease.</a:t>
            </a:r>
          </a:p>
          <a:p>
            <a:pPr lvl="1"/>
            <a:r>
              <a:rPr lang="en-US" i="1" dirty="0" smtClean="0"/>
              <a:t>People of the same age could consume the same drugs.</a:t>
            </a:r>
          </a:p>
          <a:p>
            <a:pPr lvl="1"/>
            <a:r>
              <a:rPr lang="en-US" i="1" dirty="0" smtClean="0"/>
              <a:t>Specific drugs only serves specific purposes.</a:t>
            </a:r>
          </a:p>
          <a:p>
            <a:pPr lvl="1"/>
            <a:r>
              <a:rPr lang="en-US" i="1" dirty="0" smtClean="0"/>
              <a:t>Killing animals is cruel, we should not use them to test drugs or medicine.</a:t>
            </a:r>
          </a:p>
          <a:p>
            <a:pPr lvl="1"/>
            <a:r>
              <a:rPr lang="en-US" i="1" dirty="0" smtClean="0"/>
              <a:t>Famous medicines should never lose their patents.  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Medicinal Treatments: Case Study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56388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Think like a chemist</a:t>
            </a:r>
            <a:r>
              <a:rPr lang="en-US" sz="2800" dirty="0" smtClean="0"/>
              <a:t>! You need choose drug(s) that will help ameliorate the conditions of Progeria. 7 year old Sally Bloom, as other progeria patients, complains of problems with her fragile bones, her lack of body fat, and too much bad cholesterol (LDL). Design a treatment plan for Sally. </a:t>
            </a:r>
          </a:p>
          <a:p>
            <a:pPr lvl="1">
              <a:buNone/>
            </a:pP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9804337"/>
              </p:ext>
            </p:extLst>
          </p:nvPr>
        </p:nvGraphicFramePr>
        <p:xfrm>
          <a:off x="0" y="2824480"/>
          <a:ext cx="9144000" cy="38156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7334"/>
                <a:gridCol w="3920066"/>
                <a:gridCol w="3276600"/>
              </a:tblGrid>
              <a:tr h="418267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Drug Name: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Treatment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Side Effects/Common</a:t>
                      </a:r>
                      <a:r>
                        <a:rPr lang="en-US" b="1" baseline="0" dirty="0" smtClean="0"/>
                        <a:t> Results. </a:t>
                      </a:r>
                      <a:endParaRPr lang="en-US" b="1" dirty="0"/>
                    </a:p>
                  </a:txBody>
                  <a:tcPr/>
                </a:tc>
              </a:tr>
              <a:tr h="7174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Bone Plus 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Helps strengthen bones, skeletal</a:t>
                      </a:r>
                      <a:r>
                        <a:rPr lang="en-US" baseline="0" dirty="0" smtClean="0"/>
                        <a:t> muscle, and teeth.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Causes</a:t>
                      </a:r>
                      <a:r>
                        <a:rPr lang="en-US" baseline="0" dirty="0" smtClean="0"/>
                        <a:t> lost of appetite for children under 5 years old.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40441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F-Lipid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X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Prevents farnesylation of Lamin-A.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r>
                        <a:rPr lang="en-US" baseline="0" dirty="0" smtClean="0"/>
                        <a:t>s Subcutaneous Fats</a:t>
                      </a:r>
                      <a:endParaRPr lang="en-US" dirty="0"/>
                    </a:p>
                  </a:txBody>
                  <a:tcPr/>
                </a:tc>
              </a:tr>
              <a:tr h="40441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Retinal AAA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Helps improve</a:t>
                      </a:r>
                      <a:r>
                        <a:rPr lang="en-US" baseline="0" dirty="0" smtClean="0"/>
                        <a:t> eye sight and eye health.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Side Effects.</a:t>
                      </a:r>
                      <a:endParaRPr lang="en-US" dirty="0" smtClean="0"/>
                    </a:p>
                  </a:txBody>
                  <a:tcPr/>
                </a:tc>
              </a:tr>
              <a:tr h="40441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Calci-MAX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Improves</a:t>
                      </a:r>
                      <a:r>
                        <a:rPr lang="en-US" baseline="0" dirty="0" smtClean="0"/>
                        <a:t> bone health.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Increases</a:t>
                      </a:r>
                      <a:r>
                        <a:rPr lang="en-US" baseline="0" dirty="0" smtClean="0"/>
                        <a:t> LDL (Bad Cholesterol)</a:t>
                      </a:r>
                      <a:endParaRPr lang="en-US" dirty="0" smtClean="0"/>
                    </a:p>
                  </a:txBody>
                  <a:tcPr/>
                </a:tc>
              </a:tr>
              <a:tr h="40441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Lip-Detour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Prevent</a:t>
                      </a:r>
                      <a:r>
                        <a:rPr lang="en-US" baseline="0" dirty="0" smtClean="0"/>
                        <a:t> farnesylation of Lamin-A.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r>
                        <a:rPr lang="en-US" baseline="0" dirty="0" smtClean="0"/>
                        <a:t>s HDL (Good Cholesterol) </a:t>
                      </a:r>
                      <a:endParaRPr lang="en-US" dirty="0" smtClean="0"/>
                    </a:p>
                  </a:txBody>
                  <a:tcPr/>
                </a:tc>
              </a:tr>
              <a:tr h="40441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OMEGA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91K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 Subcutaneous Fats and Decrease LDL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Causes increase</a:t>
                      </a:r>
                      <a:r>
                        <a:rPr lang="en-US" baseline="0" dirty="0" smtClean="0"/>
                        <a:t> in Hair Growth on head. </a:t>
                      </a:r>
                      <a:endParaRPr lang="en-US" dirty="0" smtClean="0"/>
                    </a:p>
                  </a:txBody>
                  <a:tcPr/>
                </a:tc>
              </a:tr>
              <a:tr h="40441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Gamma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-Gen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Improve Alzheimer’s conditions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Make</a:t>
                      </a:r>
                      <a:r>
                        <a:rPr lang="en-US" baseline="0" dirty="0" smtClean="0"/>
                        <a:t> bones brittle and breaks. 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Determinants…of Health Care </a:t>
            </a:r>
            <a:br>
              <a:rPr lang="en-US" dirty="0" smtClean="0"/>
            </a:br>
            <a:r>
              <a:rPr lang="en-US" dirty="0" smtClean="0"/>
              <a:t>and Disease?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09734"/>
            <a:ext cx="7848600" cy="431642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00600" y="2057400"/>
            <a:ext cx="3505200" cy="1752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What!!?? I didn’t sign up for Linear!!...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6019800" y="4114800"/>
            <a:ext cx="2667000" cy="1143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is the definition of Determinants..?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Unmet Medical Needs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24257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724400"/>
            <a:ext cx="3125585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0" y="1417638"/>
            <a:ext cx="32893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50" y="3924300"/>
            <a:ext cx="2622550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417638"/>
            <a:ext cx="2438400" cy="2316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3881438"/>
            <a:ext cx="2336800" cy="283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Biochemistry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40362"/>
          </a:xfrm>
        </p:spPr>
        <p:txBody>
          <a:bodyPr>
            <a:normAutofit/>
          </a:bodyPr>
          <a:lstStyle/>
          <a:p>
            <a:r>
              <a:rPr lang="en-US" dirty="0" smtClean="0"/>
              <a:t>Inorganic Chemistry</a:t>
            </a:r>
          </a:p>
          <a:p>
            <a:pPr lvl="1"/>
            <a:r>
              <a:rPr lang="en-US" dirty="0" smtClean="0"/>
              <a:t>Electronegativity</a:t>
            </a:r>
          </a:p>
          <a:p>
            <a:pPr lvl="1"/>
            <a:r>
              <a:rPr lang="en-US" dirty="0" smtClean="0"/>
              <a:t>Polarity (Charged and Uncharged) </a:t>
            </a:r>
          </a:p>
          <a:p>
            <a:r>
              <a:rPr lang="en-US" dirty="0" smtClean="0"/>
              <a:t>Cell Biology</a:t>
            </a:r>
          </a:p>
          <a:p>
            <a:pPr lvl="1"/>
            <a:r>
              <a:rPr lang="en-US" dirty="0" smtClean="0"/>
              <a:t>Membranes</a:t>
            </a:r>
          </a:p>
          <a:p>
            <a:pPr lvl="1"/>
            <a:r>
              <a:rPr lang="en-US" dirty="0" smtClean="0"/>
              <a:t>Protein Synthesis </a:t>
            </a:r>
          </a:p>
          <a:p>
            <a:pPr lvl="1"/>
            <a:r>
              <a:rPr lang="en-US" dirty="0" smtClean="0"/>
              <a:t>Protein Trafficking and Modification  </a:t>
            </a:r>
          </a:p>
          <a:p>
            <a:r>
              <a:rPr lang="en-US" dirty="0" smtClean="0"/>
              <a:t>Genetics</a:t>
            </a:r>
          </a:p>
          <a:p>
            <a:pPr lvl="1"/>
            <a:r>
              <a:rPr lang="en-US" dirty="0" smtClean="0"/>
              <a:t>Genotype, Phenotype, Mutation (Sporadic) </a:t>
            </a:r>
          </a:p>
          <a:p>
            <a:r>
              <a:rPr lang="en-US" dirty="0" smtClean="0"/>
              <a:t>Anatomy and Physiology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7638"/>
            <a:ext cx="8686800" cy="484625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76400" y="1600200"/>
            <a:ext cx="38100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Periodic Table of Elements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Atom! (</a:t>
            </a:r>
            <a:r>
              <a:rPr lang="en-US" dirty="0" err="1" smtClean="0"/>
              <a:t>Protons..Neutrons..Electrons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4495800" cy="5440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Atomic compositions of elements (Carbon Atom)</a:t>
            </a:r>
          </a:p>
          <a:p>
            <a:r>
              <a:rPr lang="en-US" sz="2400" dirty="0" smtClean="0"/>
              <a:t>Nucleus (Proton + Neutrons)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i="1" dirty="0" smtClean="0"/>
              <a:t>Protons are </a:t>
            </a:r>
            <a:r>
              <a:rPr lang="en-US" sz="2400" b="1" i="1" dirty="0" smtClean="0"/>
              <a:t>POSITIVE</a:t>
            </a:r>
          </a:p>
          <a:p>
            <a:r>
              <a:rPr lang="en-US" sz="2400" i="1" dirty="0" smtClean="0"/>
              <a:t>Neutrons are </a:t>
            </a:r>
            <a:r>
              <a:rPr lang="en-US" sz="2400" b="1" i="1" dirty="0" smtClean="0"/>
              <a:t>NEUTRAL </a:t>
            </a:r>
          </a:p>
          <a:p>
            <a:r>
              <a:rPr lang="en-US" sz="2400" i="1" dirty="0" smtClean="0"/>
              <a:t>Electrons are </a:t>
            </a:r>
            <a:r>
              <a:rPr lang="en-US" sz="2400" b="1" i="1" dirty="0" smtClean="0"/>
              <a:t>NEGATIVE</a:t>
            </a:r>
          </a:p>
          <a:p>
            <a:pPr>
              <a:buNone/>
            </a:pPr>
            <a:endParaRPr lang="en-US" sz="2400" b="1" i="1" dirty="0" smtClean="0"/>
          </a:p>
          <a:p>
            <a:r>
              <a:rPr lang="en-US" sz="2400" dirty="0" smtClean="0"/>
              <a:t>Molecules form when two or more atoms are bonded through specific chemical connection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981200"/>
            <a:ext cx="46482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Water Molecule (H</a:t>
            </a:r>
            <a:r>
              <a:rPr lang="en-US" baseline="-25000" dirty="0" smtClean="0"/>
              <a:t>2</a:t>
            </a:r>
            <a:r>
              <a:rPr lang="en-US" dirty="0" smtClean="0"/>
              <a:t>O)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613745">
            <a:off x="252725" y="1710787"/>
            <a:ext cx="5358859" cy="4267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9443">
            <a:off x="4991100" y="1676400"/>
            <a:ext cx="35560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786</Words>
  <Application>Microsoft Office PowerPoint</Application>
  <PresentationFormat>On-screen Show (4:3)</PresentationFormat>
  <Paragraphs>110</Paragraphs>
  <Slides>38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Determinants of  Health and Disease (7.295) Srunphut Pukma</vt:lpstr>
      <vt:lpstr>Introductions!</vt:lpstr>
      <vt:lpstr>What is this class about…?</vt:lpstr>
      <vt:lpstr>Determinants…of Health Care  and Disease? </vt:lpstr>
      <vt:lpstr>Unmet Medical Needs</vt:lpstr>
      <vt:lpstr>Biochemistry Review</vt:lpstr>
      <vt:lpstr>General Chemistry</vt:lpstr>
      <vt:lpstr>The Atom! (Protons..Neutrons..Electrons)</vt:lpstr>
      <vt:lpstr>The Water Molecule (H2O) </vt:lpstr>
      <vt:lpstr>Electronegativity </vt:lpstr>
      <vt:lpstr>Hydrogen Bonding </vt:lpstr>
      <vt:lpstr>Water “loving” or “hating”</vt:lpstr>
      <vt:lpstr>**Discussion Question**</vt:lpstr>
      <vt:lpstr>Amino Acids (Polar, nonPolar, Neutral) </vt:lpstr>
      <vt:lpstr>Slide 15</vt:lpstr>
      <vt:lpstr>Slide 16</vt:lpstr>
      <vt:lpstr>Protein Structure</vt:lpstr>
      <vt:lpstr>The Human Cell</vt:lpstr>
      <vt:lpstr>Membrane Bi-layers </vt:lpstr>
      <vt:lpstr>Nucleus and Nuclear Membrane </vt:lpstr>
      <vt:lpstr>Chromosomes  </vt:lpstr>
      <vt:lpstr>Rough ER and Smooth ER</vt:lpstr>
      <vt:lpstr>Ribosome Units</vt:lpstr>
      <vt:lpstr>Protein Synthesis </vt:lpstr>
      <vt:lpstr>Genetic Transcription</vt:lpstr>
      <vt:lpstr>Genetic Translation</vt:lpstr>
      <vt:lpstr>Slide 27</vt:lpstr>
      <vt:lpstr>**Discussion Question**</vt:lpstr>
      <vt:lpstr>Protein Modification</vt:lpstr>
      <vt:lpstr>**Discussion Question**</vt:lpstr>
      <vt:lpstr>Case Study: Hutchinson Gilford Progeria Syndrome </vt:lpstr>
      <vt:lpstr>Hutchinson Gilford Progeria Syndrome</vt:lpstr>
      <vt:lpstr>Nuclear Lamina and Envelop</vt:lpstr>
      <vt:lpstr>Lamin-A Maturation </vt:lpstr>
      <vt:lpstr>Progeria’s Nuclear Lamina </vt:lpstr>
      <vt:lpstr>Lonafarnib (FTIs) </vt:lpstr>
      <vt:lpstr>**Discussion Question**</vt:lpstr>
      <vt:lpstr>Medicinal Treatments: Case Study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Determinants of Health and Disease</dc:title>
  <dc:creator>Srunphut Pukma</dc:creator>
  <cp:lastModifiedBy>Srunphut Pukma</cp:lastModifiedBy>
  <cp:revision>75</cp:revision>
  <dcterms:created xsi:type="dcterms:W3CDTF">2013-08-18T02:23:28Z</dcterms:created>
  <dcterms:modified xsi:type="dcterms:W3CDTF">2013-08-18T02:23:48Z</dcterms:modified>
</cp:coreProperties>
</file>