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3" r:id="rId2"/>
    <p:sldId id="257" r:id="rId3"/>
    <p:sldId id="283" r:id="rId4"/>
    <p:sldId id="279" r:id="rId5"/>
    <p:sldId id="278" r:id="rId6"/>
    <p:sldId id="280" r:id="rId7"/>
    <p:sldId id="281" r:id="rId8"/>
    <p:sldId id="282" r:id="rId9"/>
    <p:sldId id="258" r:id="rId10"/>
    <p:sldId id="259" r:id="rId11"/>
    <p:sldId id="267" r:id="rId12"/>
    <p:sldId id="287" r:id="rId13"/>
    <p:sldId id="260" r:id="rId14"/>
    <p:sldId id="269" r:id="rId15"/>
    <p:sldId id="265" r:id="rId16"/>
    <p:sldId id="266" r:id="rId17"/>
    <p:sldId id="284" r:id="rId18"/>
    <p:sldId id="261" r:id="rId19"/>
    <p:sldId id="270" r:id="rId20"/>
    <p:sldId id="271" r:id="rId21"/>
    <p:sldId id="272" r:id="rId22"/>
    <p:sldId id="275" r:id="rId23"/>
    <p:sldId id="276" r:id="rId24"/>
    <p:sldId id="285" r:id="rId25"/>
    <p:sldId id="2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9DFA"/>
    <a:srgbClr val="B841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0" autoAdjust="0"/>
  </p:normalViewPr>
  <p:slideViewPr>
    <p:cSldViewPr snapToGrid="0" snapToObjects="1">
      <p:cViewPr varScale="1">
        <p:scale>
          <a:sx n="58" d="100"/>
          <a:sy n="58" d="100"/>
        </p:scale>
        <p:origin x="-1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F9BE8-DCB2-F54E-A583-5C8122B74527}" type="datetimeFigureOut">
              <a:rPr lang="en-US" smtClean="0"/>
              <a:t>3/18/11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51D2D-5A7F-C746-B74C-B5B2CE341698}" type="slidenum">
              <a:rPr lang="en-US" smtClean="0"/>
              <a:t>‹#›</a:t>
            </a:fld>
            <a:endParaRPr lang="en-US"/>
          </a:p>
        </p:txBody>
      </p:sp>
    </p:spTree>
    <p:extLst>
      <p:ext uri="{BB962C8B-B14F-4D97-AF65-F5344CB8AC3E}">
        <p14:creationId xmlns:p14="http://schemas.microsoft.com/office/powerpoint/2010/main" val="36895214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DN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of the </a:t>
            </a:r>
            <a:r>
              <a:rPr lang="en-US" dirty="0" err="1" smtClean="0"/>
              <a:t>triffids</a:t>
            </a:r>
            <a:r>
              <a:rPr lang="en-US" dirty="0" smtClean="0"/>
              <a:t>!</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2</a:t>
            </a:fld>
            <a:endParaRPr lang="en-US"/>
          </a:p>
        </p:txBody>
      </p:sp>
    </p:spTree>
    <p:extLst>
      <p:ext uri="{BB962C8B-B14F-4D97-AF65-F5344CB8AC3E}">
        <p14:creationId xmlns:p14="http://schemas.microsoft.com/office/powerpoint/2010/main" val="337180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Biobricks</a:t>
            </a:r>
            <a:r>
              <a:rPr lang="en-US" baseline="0" dirty="0" smtClean="0"/>
              <a:t> is an open source movement to make all genes that people might want to use available in a public registry. To request a gene, or a directory of many genes you order them online and they are provided to you at cost, or </a:t>
            </a:r>
            <a:r>
              <a:rPr lang="en-US" baseline="0" dirty="0" err="1" smtClean="0"/>
              <a:t>Biobricks</a:t>
            </a:r>
            <a:r>
              <a:rPr lang="en-US" baseline="0" dirty="0" smtClean="0"/>
              <a:t> only charges just enough to keep </a:t>
            </a:r>
            <a:r>
              <a:rPr lang="en-US" baseline="0" dirty="0" err="1" smtClean="0"/>
              <a:t>Biobricks</a:t>
            </a:r>
            <a:r>
              <a:rPr lang="en-US" baseline="0" dirty="0" smtClean="0"/>
              <a:t> operating, they are not trying to make a profit.  This is an attempt to make genetic engineering accessible to non-corporate initiatives.</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12</a:t>
            </a:fld>
            <a:endParaRPr lang="en-US"/>
          </a:p>
        </p:txBody>
      </p:sp>
    </p:spTree>
    <p:extLst>
      <p:ext uri="{BB962C8B-B14F-4D97-AF65-F5344CB8AC3E}">
        <p14:creationId xmlns:p14="http://schemas.microsoft.com/office/powerpoint/2010/main" val="399529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Arabidopsis Thaliana is the model organism for plants,</a:t>
            </a:r>
            <a:r>
              <a:rPr lang="en-US" baseline="0" dirty="0" smtClean="0"/>
              <a:t> like mice and </a:t>
            </a:r>
            <a:r>
              <a:rPr lang="en-US" baseline="0" dirty="0" err="1" smtClean="0"/>
              <a:t>zebrafish</a:t>
            </a:r>
            <a:r>
              <a:rPr lang="en-US" baseline="0" dirty="0" smtClean="0"/>
              <a:t> and flies are for animals.</a:t>
            </a:r>
            <a:endParaRPr lang="en-US" dirty="0" smtClean="0"/>
          </a:p>
          <a:p>
            <a:r>
              <a:rPr lang="en-US" dirty="0" smtClean="0"/>
              <a:t>Agrobacterium </a:t>
            </a:r>
            <a:r>
              <a:rPr lang="en-US" dirty="0" smtClean="0"/>
              <a:t>normally causes tumor like growth</a:t>
            </a:r>
            <a:r>
              <a:rPr lang="en-US" baseline="0" dirty="0" smtClean="0"/>
              <a:t> in infected plants</a:t>
            </a:r>
          </a:p>
          <a:p>
            <a:r>
              <a:rPr lang="en-US" baseline="0" dirty="0" smtClean="0"/>
              <a:t>Horizontal </a:t>
            </a:r>
            <a:r>
              <a:rPr lang="en-US" baseline="0" dirty="0" smtClean="0"/>
              <a:t>gene transfer. </a:t>
            </a:r>
            <a:r>
              <a:rPr lang="en-US" baseline="0" dirty="0" smtClean="0"/>
              <a:t>draw phylogenetic </a:t>
            </a:r>
            <a:r>
              <a:rPr lang="en-US" baseline="0" dirty="0" smtClean="0"/>
              <a:t>tree, </a:t>
            </a:r>
            <a:r>
              <a:rPr lang="en-US" baseline="0" dirty="0" err="1" smtClean="0"/>
              <a:t>google</a:t>
            </a:r>
            <a:r>
              <a:rPr lang="en-US" baseline="0" dirty="0" smtClean="0"/>
              <a:t> this term if you are curious.</a:t>
            </a:r>
            <a:endParaRPr lang="en-US" baseline="0" dirty="0" smtClean="0"/>
          </a:p>
          <a:p>
            <a:r>
              <a:rPr lang="en-US" baseline="0" dirty="0" smtClean="0"/>
              <a:t>Dip the flower that has the reproductive organs of the plant into an agrobacterium </a:t>
            </a:r>
            <a:r>
              <a:rPr lang="en-US" baseline="0" dirty="0" smtClean="0"/>
              <a:t>solution and the gene will be inserted into the plants genome.</a:t>
            </a:r>
          </a:p>
          <a:p>
            <a:r>
              <a:rPr lang="en-US" baseline="0" dirty="0" smtClean="0"/>
              <a:t>A gene gun is pretty much what it sounds like.  It’s kind of awesome, no?</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13</a:t>
            </a:fld>
            <a:endParaRPr lang="en-US"/>
          </a:p>
        </p:txBody>
      </p:sp>
    </p:spTree>
    <p:extLst>
      <p:ext uri="{BB962C8B-B14F-4D97-AF65-F5344CB8AC3E}">
        <p14:creationId xmlns:p14="http://schemas.microsoft.com/office/powerpoint/2010/main" val="249630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a:t>
            </a:r>
            <a:r>
              <a:rPr lang="en-US" baseline="0" dirty="0" smtClean="0"/>
              <a:t> insert the gene (on a plasmid) into </a:t>
            </a:r>
            <a:r>
              <a:rPr lang="en-US" baseline="0" dirty="0" err="1" smtClean="0"/>
              <a:t>ecoli</a:t>
            </a:r>
            <a:r>
              <a:rPr lang="en-US" baseline="0" dirty="0" smtClean="0"/>
              <a:t> and culture </a:t>
            </a:r>
            <a:r>
              <a:rPr lang="en-US" baseline="0" dirty="0" err="1" smtClean="0"/>
              <a:t>ecoli</a:t>
            </a:r>
            <a:r>
              <a:rPr lang="en-US" baseline="0" dirty="0" smtClean="0"/>
              <a:t> to make many copies of the gene.  </a:t>
            </a:r>
            <a:r>
              <a:rPr lang="en-US" baseline="0" dirty="0" err="1" smtClean="0"/>
              <a:t>Ecoli</a:t>
            </a:r>
            <a:r>
              <a:rPr lang="en-US" baseline="0" dirty="0" smtClean="0"/>
              <a:t> is easy to grow and work with, it is very well defined so we know how to control it.  The plasmids contains the gene and is then extracted and purified from the </a:t>
            </a:r>
            <a:r>
              <a:rPr lang="en-US" baseline="0" dirty="0" err="1" smtClean="0"/>
              <a:t>ecoli</a:t>
            </a:r>
            <a:r>
              <a:rPr lang="en-US" baseline="0" dirty="0" smtClean="0"/>
              <a:t> and the plasmids are put into agrobacterium.  Agrobacterium shoots them into the plant </a:t>
            </a:r>
            <a:r>
              <a:rPr lang="en-US" baseline="0" dirty="0" err="1" smtClean="0"/>
              <a:t>arabidopsis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14</a:t>
            </a:fld>
            <a:endParaRPr lang="en-US"/>
          </a:p>
        </p:txBody>
      </p:sp>
    </p:spTree>
    <p:extLst>
      <p:ext uri="{BB962C8B-B14F-4D97-AF65-F5344CB8AC3E}">
        <p14:creationId xmlns:p14="http://schemas.microsoft.com/office/powerpoint/2010/main" val="21905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Expression studies:</a:t>
            </a:r>
            <a:r>
              <a:rPr lang="en-US" baseline="0" dirty="0" smtClean="0"/>
              <a:t> where does a promoter express itself</a:t>
            </a:r>
            <a:r>
              <a:rPr lang="en-US" baseline="0" dirty="0" smtClean="0"/>
              <a:t>? (promoter is a term from week 1, </a:t>
            </a:r>
            <a:r>
              <a:rPr lang="en-US" baseline="0" dirty="0" err="1" smtClean="0"/>
              <a:t>google</a:t>
            </a:r>
            <a:r>
              <a:rPr lang="en-US" baseline="0" dirty="0" smtClean="0"/>
              <a:t> if it you are unfamiliar it is a FUNDAMENTAL concept you should be familiar with)</a:t>
            </a:r>
          </a:p>
          <a:p>
            <a:r>
              <a:rPr lang="en-US" baseline="0" dirty="0" smtClean="0"/>
              <a:t>We can engineer green fluorescent protein to certain other promoters and genes and then shine lights on cells (and mice in this case) to see in what tissue this gene is expressed based on which tissue is glowing.</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15</a:t>
            </a:fld>
            <a:endParaRPr lang="en-US"/>
          </a:p>
        </p:txBody>
      </p:sp>
    </p:spTree>
    <p:extLst>
      <p:ext uri="{BB962C8B-B14F-4D97-AF65-F5344CB8AC3E}">
        <p14:creationId xmlns:p14="http://schemas.microsoft.com/office/powerpoint/2010/main" val="12306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many fluorescent proteins nowadays.  But back in the 70s we just had</a:t>
            </a:r>
            <a:r>
              <a:rPr lang="en-US" baseline="0" dirty="0" smtClean="0"/>
              <a:t> the green one.  Isn’t it pretty?</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16</a:t>
            </a:fld>
            <a:endParaRPr lang="en-US"/>
          </a:p>
        </p:txBody>
      </p:sp>
    </p:spTree>
    <p:extLst>
      <p:ext uri="{BB962C8B-B14F-4D97-AF65-F5344CB8AC3E}">
        <p14:creationId xmlns:p14="http://schemas.microsoft.com/office/powerpoint/2010/main" val="332437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Brainbow</a:t>
            </a:r>
            <a:r>
              <a:rPr lang="en-US" dirty="0" smtClean="0"/>
              <a:t> is awesome! But kind of irrelevant.  Colors were randomly attached to neurons</a:t>
            </a:r>
            <a:r>
              <a:rPr lang="en-US" baseline="0" dirty="0" smtClean="0"/>
              <a:t> so that individual neurons could be distinguished from one another.</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17</a:t>
            </a:fld>
            <a:endParaRPr lang="en-US"/>
          </a:p>
        </p:txBody>
      </p:sp>
    </p:spTree>
    <p:extLst>
      <p:ext uri="{BB962C8B-B14F-4D97-AF65-F5344CB8AC3E}">
        <p14:creationId xmlns:p14="http://schemas.microsoft.com/office/powerpoint/2010/main" val="293373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too complicated to explain in these notes, </a:t>
            </a:r>
            <a:r>
              <a:rPr lang="en-US" baseline="0" dirty="0" err="1" smtClean="0"/>
              <a:t>google</a:t>
            </a:r>
            <a:r>
              <a:rPr lang="en-US" baseline="0" dirty="0" smtClean="0"/>
              <a:t> it if you are curious.</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18</a:t>
            </a:fld>
            <a:endParaRPr lang="en-US"/>
          </a:p>
        </p:txBody>
      </p:sp>
    </p:spTree>
    <p:extLst>
      <p:ext uri="{BB962C8B-B14F-4D97-AF65-F5344CB8AC3E}">
        <p14:creationId xmlns:p14="http://schemas.microsoft.com/office/powerpoint/2010/main" val="366603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Gastronomy: the art and science of good eating,</a:t>
            </a:r>
            <a:r>
              <a:rPr lang="en-US" baseline="0" dirty="0" smtClean="0"/>
              <a:t> because I wasn’t entirely sure in class.  </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19</a:t>
            </a:fld>
            <a:endParaRPr lang="en-US"/>
          </a:p>
        </p:txBody>
      </p:sp>
    </p:spTree>
    <p:extLst>
      <p:ext uri="{BB962C8B-B14F-4D97-AF65-F5344CB8AC3E}">
        <p14:creationId xmlns:p14="http://schemas.microsoft.com/office/powerpoint/2010/main" val="2064986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Brazzein</a:t>
            </a:r>
            <a:r>
              <a:rPr lang="en-US" dirty="0" smtClean="0"/>
              <a:t> is a protein isolated from a rare</a:t>
            </a:r>
            <a:r>
              <a:rPr lang="en-US" baseline="0" dirty="0" smtClean="0"/>
              <a:t> West African fruit.  It is 2000X sweeter than sugar and is being considered as a low calorie </a:t>
            </a:r>
            <a:r>
              <a:rPr lang="en-US" baseline="0" dirty="0" err="1" smtClean="0"/>
              <a:t>suger</a:t>
            </a:r>
            <a:r>
              <a:rPr lang="en-US" baseline="0" dirty="0" smtClean="0"/>
              <a:t> alternative for dieters and diabetics.  </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20</a:t>
            </a:fld>
            <a:endParaRPr lang="en-US"/>
          </a:p>
        </p:txBody>
      </p:sp>
    </p:spTree>
    <p:extLst>
      <p:ext uri="{BB962C8B-B14F-4D97-AF65-F5344CB8AC3E}">
        <p14:creationId xmlns:p14="http://schemas.microsoft.com/office/powerpoint/2010/main" val="427693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Miraculin</a:t>
            </a:r>
            <a:r>
              <a:rPr lang="en-US" dirty="0" smtClean="0"/>
              <a:t>-</a:t>
            </a:r>
            <a:r>
              <a:rPr lang="en-US" baseline="0" dirty="0" smtClean="0"/>
              <a:t> protein that binds to taste buds and makes everything you eat for the next half hour taste sweet.</a:t>
            </a:r>
          </a:p>
          <a:p>
            <a:r>
              <a:rPr lang="pl-PL" dirty="0" smtClean="0"/>
              <a:t>http://</a:t>
            </a:r>
            <a:r>
              <a:rPr lang="pl-PL" dirty="0" err="1" smtClean="0"/>
              <a:t>en.wikipedia.org</a:t>
            </a:r>
            <a:r>
              <a:rPr lang="pl-PL" dirty="0" smtClean="0"/>
              <a:t>/</a:t>
            </a:r>
            <a:r>
              <a:rPr lang="pl-PL" dirty="0" err="1" smtClean="0"/>
              <a:t>wiki</a:t>
            </a:r>
            <a:r>
              <a:rPr lang="pl-PL" dirty="0" smtClean="0"/>
              <a:t>/</a:t>
            </a:r>
            <a:r>
              <a:rPr lang="pl-PL" dirty="0" err="1" smtClean="0"/>
              <a:t>Synsepalum_dulcificum</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21</a:t>
            </a:fld>
            <a:endParaRPr lang="en-US"/>
          </a:p>
        </p:txBody>
      </p:sp>
    </p:spTree>
    <p:extLst>
      <p:ext uri="{BB962C8B-B14F-4D97-AF65-F5344CB8AC3E}">
        <p14:creationId xmlns:p14="http://schemas.microsoft.com/office/powerpoint/2010/main" val="254739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most often the new gene is just inserted</a:t>
            </a:r>
            <a:r>
              <a:rPr lang="en-US" baseline="0" dirty="0" smtClean="0"/>
              <a:t> </a:t>
            </a:r>
            <a:r>
              <a:rPr lang="en-US" baseline="0" dirty="0" smtClean="0"/>
              <a:t>randomly (as opposed to gene targeting). </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3</a:t>
            </a:fld>
            <a:endParaRPr lang="en-US"/>
          </a:p>
        </p:txBody>
      </p:sp>
    </p:spTree>
    <p:extLst>
      <p:ext uri="{BB962C8B-B14F-4D97-AF65-F5344CB8AC3E}">
        <p14:creationId xmlns:p14="http://schemas.microsoft.com/office/powerpoint/2010/main" val="165714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www.goldenrice.org</a:t>
            </a:r>
            <a:r>
              <a:rPr lang="pl-PL" dirty="0" smtClean="0"/>
              <a:t>/</a:t>
            </a:r>
          </a:p>
          <a:p>
            <a:endParaRPr lang="pl-PL" dirty="0" smtClean="0"/>
          </a:p>
        </p:txBody>
      </p:sp>
      <p:sp>
        <p:nvSpPr>
          <p:cNvPr id="4" name="Slide Number Placeholder 3"/>
          <p:cNvSpPr>
            <a:spLocks noGrp="1"/>
          </p:cNvSpPr>
          <p:nvPr>
            <p:ph type="sldNum" sz="quarter" idx="10"/>
          </p:nvPr>
        </p:nvSpPr>
        <p:spPr/>
        <p:txBody>
          <a:bodyPr/>
          <a:lstStyle/>
          <a:p>
            <a:fld id="{17351D2D-5A7F-C746-B74C-B5B2CE341698}" type="slidenum">
              <a:rPr lang="en-US" smtClean="0"/>
              <a:t>22</a:t>
            </a:fld>
            <a:endParaRPr lang="en-US" dirty="0"/>
          </a:p>
        </p:txBody>
      </p:sp>
    </p:spTree>
    <p:extLst>
      <p:ext uri="{BB962C8B-B14F-4D97-AF65-F5344CB8AC3E}">
        <p14:creationId xmlns:p14="http://schemas.microsoft.com/office/powerpoint/2010/main" val="145411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dirty="0" err="1" smtClean="0"/>
              <a:t>Greenpeace</a:t>
            </a:r>
            <a:r>
              <a:rPr lang="pl-PL" dirty="0" smtClean="0"/>
              <a:t> </a:t>
            </a:r>
            <a:r>
              <a:rPr lang="pl-PL" dirty="0" err="1" smtClean="0"/>
              <a:t>think</a:t>
            </a:r>
            <a:r>
              <a:rPr lang="pl-PL" dirty="0" smtClean="0"/>
              <a:t> </a:t>
            </a:r>
            <a:r>
              <a:rPr lang="pl-PL" dirty="0" err="1" smtClean="0"/>
              <a:t>that</a:t>
            </a:r>
            <a:r>
              <a:rPr lang="pl-PL" dirty="0" smtClean="0"/>
              <a:t> </a:t>
            </a:r>
            <a:r>
              <a:rPr lang="pl-PL" dirty="0" err="1" smtClean="0"/>
              <a:t>people</a:t>
            </a:r>
            <a:r>
              <a:rPr lang="pl-PL" dirty="0" smtClean="0"/>
              <a:t> </a:t>
            </a:r>
            <a:r>
              <a:rPr lang="pl-PL" dirty="0" err="1" smtClean="0"/>
              <a:t>should</a:t>
            </a:r>
            <a:r>
              <a:rPr lang="pl-PL" dirty="0" smtClean="0"/>
              <a:t> </a:t>
            </a:r>
            <a:r>
              <a:rPr lang="pl-PL" dirty="0" err="1" smtClean="0"/>
              <a:t>just</a:t>
            </a:r>
            <a:r>
              <a:rPr lang="pl-PL" dirty="0" smtClean="0"/>
              <a:t> </a:t>
            </a:r>
            <a:r>
              <a:rPr lang="pl-PL" dirty="0" err="1" smtClean="0"/>
              <a:t>eat</a:t>
            </a:r>
            <a:r>
              <a:rPr lang="pl-PL" baseline="0" dirty="0" smtClean="0"/>
              <a:t> </a:t>
            </a:r>
            <a:r>
              <a:rPr lang="pl-PL" baseline="0" dirty="0" err="1" smtClean="0"/>
              <a:t>leafy</a:t>
            </a:r>
            <a:r>
              <a:rPr lang="pl-PL" baseline="0" dirty="0" smtClean="0"/>
              <a:t> </a:t>
            </a:r>
            <a:r>
              <a:rPr lang="pl-PL" baseline="0" dirty="0" err="1" smtClean="0"/>
              <a:t>green</a:t>
            </a:r>
            <a:r>
              <a:rPr lang="pl-PL" baseline="0" dirty="0" smtClean="0"/>
              <a:t> </a:t>
            </a:r>
            <a:r>
              <a:rPr lang="pl-PL" baseline="0" dirty="0" err="1" smtClean="0"/>
              <a:t>vegetables</a:t>
            </a:r>
            <a:r>
              <a:rPr lang="pl-PL" baseline="0" dirty="0" smtClean="0"/>
              <a:t> and palm </a:t>
            </a:r>
            <a:r>
              <a:rPr lang="pl-PL" baseline="0" dirty="0" err="1" smtClean="0"/>
              <a:t>oil</a:t>
            </a:r>
            <a:r>
              <a:rPr lang="pl-PL" baseline="0" dirty="0" smtClean="0"/>
              <a:t>.  </a:t>
            </a:r>
            <a:r>
              <a:rPr lang="pl-PL" baseline="0" dirty="0" err="1" smtClean="0"/>
              <a:t>Oh</a:t>
            </a:r>
            <a:r>
              <a:rPr lang="pl-PL" baseline="0" dirty="0" smtClean="0"/>
              <a:t> </a:t>
            </a:r>
            <a:r>
              <a:rPr lang="pl-PL" baseline="0" dirty="0" err="1" smtClean="0"/>
              <a:t>really</a:t>
            </a:r>
            <a:r>
              <a:rPr lang="pl-PL" baseline="0" dirty="0" smtClean="0"/>
              <a:t>? </a:t>
            </a:r>
            <a:r>
              <a:rPr lang="pl-PL" baseline="0" dirty="0" err="1" smtClean="0"/>
              <a:t>Who’s</a:t>
            </a:r>
            <a:r>
              <a:rPr lang="pl-PL" baseline="0" dirty="0" smtClean="0"/>
              <a:t> </a:t>
            </a:r>
            <a:r>
              <a:rPr lang="pl-PL" baseline="0" dirty="0" err="1" smtClean="0"/>
              <a:t>going</a:t>
            </a:r>
            <a:r>
              <a:rPr lang="pl-PL" baseline="0" dirty="0" smtClean="0"/>
              <a:t> to </a:t>
            </a:r>
            <a:r>
              <a:rPr lang="pl-PL" baseline="0" dirty="0" err="1" smtClean="0"/>
              <a:t>pay</a:t>
            </a:r>
            <a:r>
              <a:rPr lang="pl-PL" baseline="0" dirty="0" smtClean="0"/>
              <a:t> for </a:t>
            </a:r>
            <a:r>
              <a:rPr lang="pl-PL" baseline="0" dirty="0" err="1" smtClean="0"/>
              <a:t>that</a:t>
            </a:r>
            <a:r>
              <a:rPr lang="pl-PL"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23</a:t>
            </a:fld>
            <a:endParaRPr lang="en-US"/>
          </a:p>
        </p:txBody>
      </p:sp>
    </p:spTree>
    <p:extLst>
      <p:ext uri="{BB962C8B-B14F-4D97-AF65-F5344CB8AC3E}">
        <p14:creationId xmlns:p14="http://schemas.microsoft.com/office/powerpoint/2010/main" val="429173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new virus-produced batteries have the same energy capacity and power performance as state-of-the-art rechargeable batteries being considered to power plug-in hybrid cars, and they could also be used to power a range of personal electronic devices,</a:t>
            </a:r>
          </a:p>
          <a:p>
            <a:r>
              <a:rPr lang="en-US" dirty="0" smtClean="0"/>
              <a:t>MIT team of scientists engineered viruses that could build an anode by coating themselves with cobalt oxide and gold and self-assembling to form a nanowire.</a:t>
            </a:r>
          </a:p>
          <a:p>
            <a:r>
              <a:rPr lang="en-US" dirty="0" smtClean="0"/>
              <a:t>genetically engineered viruses that first coat themselves with iron phosphate, then grab hold of carbon nanotubes to create a network of highly conductive material</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24</a:t>
            </a:fld>
            <a:endParaRPr lang="en-US"/>
          </a:p>
        </p:txBody>
      </p:sp>
    </p:spTree>
    <p:extLst>
      <p:ext uri="{BB962C8B-B14F-4D97-AF65-F5344CB8AC3E}">
        <p14:creationId xmlns:p14="http://schemas.microsoft.com/office/powerpoint/2010/main" val="115518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get</a:t>
            </a:r>
            <a:r>
              <a:rPr lang="en-US" baseline="0" dirty="0" smtClean="0"/>
              <a:t> to this, don’t worry </a:t>
            </a:r>
            <a:r>
              <a:rPr lang="en-US" baseline="0" smtClean="0"/>
              <a:t>about it.</a:t>
            </a:r>
            <a:endParaRPr lang="en-US"/>
          </a:p>
        </p:txBody>
      </p:sp>
      <p:sp>
        <p:nvSpPr>
          <p:cNvPr id="4" name="Slide Number Placeholder 3"/>
          <p:cNvSpPr>
            <a:spLocks noGrp="1"/>
          </p:cNvSpPr>
          <p:nvPr>
            <p:ph type="sldNum" sz="quarter" idx="10"/>
          </p:nvPr>
        </p:nvSpPr>
        <p:spPr/>
        <p:txBody>
          <a:bodyPr/>
          <a:lstStyle/>
          <a:p>
            <a:fld id="{17351D2D-5A7F-C746-B74C-B5B2CE341698}" type="slidenum">
              <a:rPr lang="en-US" smtClean="0"/>
              <a:t>25</a:t>
            </a:fld>
            <a:endParaRPr lang="en-US"/>
          </a:p>
        </p:txBody>
      </p:sp>
    </p:spTree>
    <p:extLst>
      <p:ext uri="{BB962C8B-B14F-4D97-AF65-F5344CB8AC3E}">
        <p14:creationId xmlns:p14="http://schemas.microsoft.com/office/powerpoint/2010/main" val="162383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a:t>
            </a:r>
            <a:r>
              <a:rPr lang="en-US" baseline="0" dirty="0" smtClean="0"/>
              <a:t> </a:t>
            </a:r>
            <a:r>
              <a:rPr lang="pl-PL" baseline="0" dirty="0" smtClean="0"/>
              <a:t>http://</a:t>
            </a:r>
            <a:r>
              <a:rPr lang="pl-PL" baseline="0" dirty="0" err="1" smtClean="0"/>
              <a:t>www.youtube.com</a:t>
            </a:r>
            <a:r>
              <a:rPr lang="pl-PL" baseline="0" dirty="0" smtClean="0"/>
              <a:t>/</a:t>
            </a:r>
            <a:r>
              <a:rPr lang="pl-PL" baseline="0" dirty="0" err="1" smtClean="0"/>
              <a:t>watch?v</a:t>
            </a:r>
            <a:r>
              <a:rPr lang="pl-PL" baseline="0" dirty="0" smtClean="0"/>
              <a:t>=AEINuCL-5wc</a:t>
            </a:r>
          </a:p>
          <a:p>
            <a:r>
              <a:rPr lang="en-US" baseline="0" dirty="0" smtClean="0"/>
              <a:t>S</a:t>
            </a:r>
            <a:r>
              <a:rPr lang="pl-PL" baseline="0" dirty="0" err="1" smtClean="0"/>
              <a:t>tart</a:t>
            </a:r>
            <a:r>
              <a:rPr lang="pl-PL" baseline="0" dirty="0" smtClean="0"/>
              <a:t> </a:t>
            </a:r>
            <a:r>
              <a:rPr lang="pl-PL" baseline="0" dirty="0" err="1" smtClean="0"/>
              <a:t>at</a:t>
            </a:r>
            <a:r>
              <a:rPr lang="pl-PL" baseline="0" dirty="0" smtClean="0"/>
              <a:t> 1 </a:t>
            </a:r>
            <a:r>
              <a:rPr lang="pl-PL" baseline="0" dirty="0" err="1" smtClean="0"/>
              <a:t>minute</a:t>
            </a:r>
            <a:r>
              <a:rPr lang="pl-PL" baseline="0" dirty="0" smtClean="0"/>
              <a:t> and </a:t>
            </a:r>
            <a:r>
              <a:rPr lang="pl-PL" baseline="0" dirty="0" err="1" smtClean="0"/>
              <a:t>apologies</a:t>
            </a:r>
            <a:r>
              <a:rPr lang="pl-PL" baseline="0" dirty="0" smtClean="0"/>
              <a:t> for the </a:t>
            </a:r>
            <a:r>
              <a:rPr lang="pl-PL" baseline="0" dirty="0" err="1" smtClean="0"/>
              <a:t>annoying</a:t>
            </a:r>
            <a:r>
              <a:rPr lang="pl-PL" baseline="0" dirty="0" smtClean="0"/>
              <a:t> </a:t>
            </a:r>
            <a:r>
              <a:rPr lang="pl-PL" baseline="0" dirty="0" err="1" smtClean="0"/>
              <a:t>voice</a:t>
            </a:r>
            <a:r>
              <a:rPr lang="pl-PL" baseline="0" dirty="0" smtClean="0"/>
              <a:t>.</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4</a:t>
            </a:fld>
            <a:endParaRPr lang="en-US"/>
          </a:p>
        </p:txBody>
      </p:sp>
    </p:spTree>
    <p:extLst>
      <p:ext uri="{BB962C8B-B14F-4D97-AF65-F5344CB8AC3E}">
        <p14:creationId xmlns:p14="http://schemas.microsoft.com/office/powerpoint/2010/main" val="132216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bacteria have circular chromosomes, linear</a:t>
            </a:r>
            <a:r>
              <a:rPr lang="en-US" baseline="0" dirty="0" smtClean="0"/>
              <a:t> is typically found in higher </a:t>
            </a:r>
            <a:r>
              <a:rPr lang="en-US" baseline="0" dirty="0" smtClean="0"/>
              <a:t>organisms.  We use circular pieces of DNA called plasmids as vehicles for genes we want to insert.</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5</a:t>
            </a:fld>
            <a:endParaRPr lang="en-US"/>
          </a:p>
        </p:txBody>
      </p:sp>
    </p:spTree>
    <p:extLst>
      <p:ext uri="{BB962C8B-B14F-4D97-AF65-F5344CB8AC3E}">
        <p14:creationId xmlns:p14="http://schemas.microsoft.com/office/powerpoint/2010/main" val="25205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enzyme</a:t>
            </a:r>
            <a:r>
              <a:rPr lang="en-US" dirty="0" smtClean="0"/>
              <a:t>? A protein that carries out</a:t>
            </a:r>
            <a:r>
              <a:rPr lang="en-US" baseline="0" dirty="0" smtClean="0"/>
              <a:t> a reaction, or assists with a reaction.  Endonucleases make cuts in DNA.  Anything ending in “</a:t>
            </a:r>
            <a:r>
              <a:rPr lang="en-US" baseline="0" dirty="0" err="1" smtClean="0"/>
              <a:t>ase</a:t>
            </a:r>
            <a:r>
              <a:rPr lang="en-US" baseline="0" dirty="0" smtClean="0"/>
              <a:t>” cuts.  </a:t>
            </a:r>
            <a:r>
              <a:rPr lang="en-US" baseline="0" dirty="0" err="1" smtClean="0"/>
              <a:t>Rnase</a:t>
            </a:r>
            <a:r>
              <a:rPr lang="en-US" baseline="0" dirty="0" smtClean="0"/>
              <a:t> cuts RNA.  Nuclease cuts nucleic acids.  Each restriction enzyme, or restriction endonuclease targets a specific DNA sequence.</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6</a:t>
            </a:fld>
            <a:endParaRPr lang="en-US"/>
          </a:p>
        </p:txBody>
      </p:sp>
    </p:spTree>
    <p:extLst>
      <p:ext uri="{BB962C8B-B14F-4D97-AF65-F5344CB8AC3E}">
        <p14:creationId xmlns:p14="http://schemas.microsoft.com/office/powerpoint/2010/main" val="296142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right combination of different restriction enzymes you can cut and past different strands of</a:t>
            </a:r>
            <a:r>
              <a:rPr lang="en-US" baseline="0" dirty="0" smtClean="0"/>
              <a:t> DNA.</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8</a:t>
            </a:fld>
            <a:endParaRPr lang="en-US"/>
          </a:p>
        </p:txBody>
      </p:sp>
    </p:spTree>
    <p:extLst>
      <p:ext uri="{BB962C8B-B14F-4D97-AF65-F5344CB8AC3E}">
        <p14:creationId xmlns:p14="http://schemas.microsoft.com/office/powerpoint/2010/main" val="105387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vector: A </a:t>
            </a:r>
            <a:r>
              <a:rPr lang="en-US" b="1" dirty="0" smtClean="0"/>
              <a:t>cloning vector</a:t>
            </a:r>
            <a:r>
              <a:rPr lang="en-US" dirty="0" smtClean="0"/>
              <a:t> is a small piece of </a:t>
            </a:r>
            <a:r>
              <a:rPr lang="en-US" dirty="0" smtClean="0">
                <a:hlinkClick r:id="rId3"/>
              </a:rPr>
              <a:t>DNA</a:t>
            </a:r>
            <a:r>
              <a:rPr lang="en-US" dirty="0" smtClean="0"/>
              <a:t> into which a foreign DNA fragment can be inserted</a:t>
            </a:r>
          </a:p>
          <a:p>
            <a:r>
              <a:rPr lang="en-US" dirty="0" smtClean="0"/>
              <a:t>Restriction </a:t>
            </a:r>
            <a:r>
              <a:rPr lang="en-US" dirty="0" smtClean="0"/>
              <a:t>enzymes help insert the foreign</a:t>
            </a:r>
            <a:r>
              <a:rPr lang="en-US" baseline="0" dirty="0" smtClean="0"/>
              <a:t> DNA by cutting a hole in the vector and cutting the edges of the foreign DNA so that it will fit into the hole in the plasmid.</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9</a:t>
            </a:fld>
            <a:endParaRPr lang="en-US"/>
          </a:p>
        </p:txBody>
      </p:sp>
    </p:spTree>
    <p:extLst>
      <p:ext uri="{BB962C8B-B14F-4D97-AF65-F5344CB8AC3E}">
        <p14:creationId xmlns:p14="http://schemas.microsoft.com/office/powerpoint/2010/main" val="201077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Lytic = broken open and replicated contents released</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10</a:t>
            </a:fld>
            <a:endParaRPr lang="en-US"/>
          </a:p>
        </p:txBody>
      </p:sp>
    </p:spTree>
    <p:extLst>
      <p:ext uri="{BB962C8B-B14F-4D97-AF65-F5344CB8AC3E}">
        <p14:creationId xmlns:p14="http://schemas.microsoft.com/office/powerpoint/2010/main" val="363115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before 11:00 minutes</a:t>
            </a:r>
          </a:p>
          <a:p>
            <a:r>
              <a:rPr lang="en-US" dirty="0" smtClean="0"/>
              <a:t>Salmonella resistance? Jump to 14:40</a:t>
            </a:r>
          </a:p>
          <a:p>
            <a:r>
              <a:rPr lang="en-US" dirty="0" smtClean="0"/>
              <a:t>Then </a:t>
            </a:r>
            <a:r>
              <a:rPr lang="en-US" dirty="0" smtClean="0"/>
              <a:t>24.35</a:t>
            </a:r>
          </a:p>
          <a:p>
            <a:r>
              <a:rPr lang="en-US" dirty="0" smtClean="0"/>
              <a:t>Note-</a:t>
            </a:r>
            <a:r>
              <a:rPr lang="en-US" baseline="0" dirty="0" smtClean="0"/>
              <a:t> we watched a portion of the documentary the future of food and discussed how they use anecdotes and threatening diction to present genetic engineering as “evil” while still accurately reporting the scientific process.</a:t>
            </a:r>
            <a:endParaRPr lang="en-US" dirty="0"/>
          </a:p>
        </p:txBody>
      </p:sp>
      <p:sp>
        <p:nvSpPr>
          <p:cNvPr id="4" name="Slide Number Placeholder 3"/>
          <p:cNvSpPr>
            <a:spLocks noGrp="1"/>
          </p:cNvSpPr>
          <p:nvPr>
            <p:ph type="sldNum" sz="quarter" idx="10"/>
          </p:nvPr>
        </p:nvSpPr>
        <p:spPr/>
        <p:txBody>
          <a:bodyPr/>
          <a:lstStyle/>
          <a:p>
            <a:fld id="{17351D2D-5A7F-C746-B74C-B5B2CE341698}" type="slidenum">
              <a:rPr lang="en-US" smtClean="0"/>
              <a:t>11</a:t>
            </a:fld>
            <a:endParaRPr lang="en-US"/>
          </a:p>
        </p:txBody>
      </p:sp>
    </p:spTree>
    <p:extLst>
      <p:ext uri="{BB962C8B-B14F-4D97-AF65-F5344CB8AC3E}">
        <p14:creationId xmlns:p14="http://schemas.microsoft.com/office/powerpoint/2010/main" val="290739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36E5E-C01C-D34A-9A6A-369FAD983336}" type="datetimeFigureOut">
              <a:rPr lang="en-US" smtClean="0"/>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127832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6E5E-C01C-D34A-9A6A-369FAD983336}" type="datetimeFigureOut">
              <a:rPr lang="en-US" smtClean="0"/>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273830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6E5E-C01C-D34A-9A6A-369FAD983336}" type="datetimeFigureOut">
              <a:rPr lang="en-US" smtClean="0"/>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79475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6E5E-C01C-D34A-9A6A-369FAD983336}" type="datetimeFigureOut">
              <a:rPr lang="en-US" smtClean="0"/>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152999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36E5E-C01C-D34A-9A6A-369FAD983336}" type="datetimeFigureOut">
              <a:rPr lang="en-US" smtClean="0"/>
              <a:t>3/18/11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363440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36E5E-C01C-D34A-9A6A-369FAD983336}" type="datetimeFigureOut">
              <a:rPr lang="en-US" smtClean="0"/>
              <a:t>3/18/11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249186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36E5E-C01C-D34A-9A6A-369FAD983336}" type="datetimeFigureOut">
              <a:rPr lang="en-US" smtClean="0"/>
              <a:t>3/18/11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175337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36E5E-C01C-D34A-9A6A-369FAD983336}" type="datetimeFigureOut">
              <a:rPr lang="en-US" smtClean="0"/>
              <a:t>3/18/11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338059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36E5E-C01C-D34A-9A6A-369FAD983336}" type="datetimeFigureOut">
              <a:rPr lang="en-US" smtClean="0"/>
              <a:t>3/18/11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356689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36E5E-C01C-D34A-9A6A-369FAD983336}" type="datetimeFigureOut">
              <a:rPr lang="en-US" smtClean="0"/>
              <a:t>3/18/11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124324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36E5E-C01C-D34A-9A6A-369FAD983336}" type="datetimeFigureOut">
              <a:rPr lang="en-US" smtClean="0"/>
              <a:t>3/18/11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E6A22-F416-6647-9E65-A19A0A65B95D}" type="slidenum">
              <a:rPr lang="en-US" smtClean="0"/>
              <a:t>‹#›</a:t>
            </a:fld>
            <a:endParaRPr lang="en-US"/>
          </a:p>
        </p:txBody>
      </p:sp>
    </p:spTree>
    <p:extLst>
      <p:ext uri="{BB962C8B-B14F-4D97-AF65-F5344CB8AC3E}">
        <p14:creationId xmlns:p14="http://schemas.microsoft.com/office/powerpoint/2010/main" val="4090717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36E5E-C01C-D34A-9A6A-369FAD983336}" type="datetimeFigureOut">
              <a:rPr lang="en-US" smtClean="0"/>
              <a:t>3/18/11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E6A22-F416-6647-9E65-A19A0A65B95D}" type="slidenum">
              <a:rPr lang="en-US" smtClean="0"/>
              <a:t>‹#›</a:t>
            </a:fld>
            <a:endParaRPr lang="en-US"/>
          </a:p>
        </p:txBody>
      </p:sp>
    </p:spTree>
    <p:extLst>
      <p:ext uri="{BB962C8B-B14F-4D97-AF65-F5344CB8AC3E}">
        <p14:creationId xmlns:p14="http://schemas.microsoft.com/office/powerpoint/2010/main" val="3028221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goldenrice.org/Content3-Why/why1_vad.html" TargetMode="External"/><Relationship Id="rId4" Type="http://schemas.openxmlformats.org/officeDocument/2006/relationships/hyperlink" Target="http://ucbiotech.org/resources/presentations/new_talks/shakespear/shakespeare2.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http://web.mit.edu/newsoffice/2009/virus-battery-0402.html"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860372" y="942395"/>
            <a:ext cx="7423258" cy="1782363"/>
          </a:xfrm>
          <a:prstGeom prst="rect">
            <a:avLst/>
          </a:prstGeom>
          <a:solidFill>
            <a:schemeClr val="tx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FF0000"/>
                </a:solidFill>
                <a:latin typeface="BlairMdITC TT-Medium"/>
                <a:cs typeface="BlairMdITC TT-Medium"/>
              </a:rPr>
              <a:t>Genetic Engineering</a:t>
            </a:r>
            <a:endParaRPr lang="en-US" sz="5400" b="1" dirty="0">
              <a:solidFill>
                <a:srgbClr val="FF0000"/>
              </a:solidFill>
              <a:latin typeface="BlairMdITC TT-Medium"/>
              <a:cs typeface="BlairMdITC TT-Medium"/>
            </a:endParaRPr>
          </a:p>
        </p:txBody>
      </p:sp>
      <p:pic>
        <p:nvPicPr>
          <p:cNvPr id="6" name="Picture 5"/>
          <p:cNvPicPr>
            <a:picLocks noChangeAspect="1"/>
          </p:cNvPicPr>
          <p:nvPr/>
        </p:nvPicPr>
        <p:blipFill>
          <a:blip r:embed="rId3"/>
          <a:stretch>
            <a:fillRect/>
          </a:stretch>
        </p:blipFill>
        <p:spPr>
          <a:xfrm>
            <a:off x="430186" y="2991867"/>
            <a:ext cx="2968216" cy="2698378"/>
          </a:xfrm>
          <a:prstGeom prst="rect">
            <a:avLst/>
          </a:prstGeom>
        </p:spPr>
      </p:pic>
      <p:pic>
        <p:nvPicPr>
          <p:cNvPr id="7" name="Picture 6"/>
          <p:cNvPicPr>
            <a:picLocks noChangeAspect="1"/>
          </p:cNvPicPr>
          <p:nvPr/>
        </p:nvPicPr>
        <p:blipFill>
          <a:blip r:embed="rId4"/>
          <a:stretch>
            <a:fillRect/>
          </a:stretch>
        </p:blipFill>
        <p:spPr>
          <a:xfrm>
            <a:off x="4609128" y="3383243"/>
            <a:ext cx="3674501" cy="3266223"/>
          </a:xfrm>
          <a:prstGeom prst="rect">
            <a:avLst/>
          </a:prstGeom>
        </p:spPr>
      </p:pic>
    </p:spTree>
    <p:extLst>
      <p:ext uri="{BB962C8B-B14F-4D97-AF65-F5344CB8AC3E}">
        <p14:creationId xmlns:p14="http://schemas.microsoft.com/office/powerpoint/2010/main" val="210501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 Methods</a:t>
            </a:r>
            <a:endParaRPr lang="en-US" dirty="0"/>
          </a:p>
        </p:txBody>
      </p:sp>
      <p:sp>
        <p:nvSpPr>
          <p:cNvPr id="3" name="Content Placeholder 2"/>
          <p:cNvSpPr>
            <a:spLocks noGrp="1"/>
          </p:cNvSpPr>
          <p:nvPr>
            <p:ph idx="1"/>
          </p:nvPr>
        </p:nvSpPr>
        <p:spPr/>
        <p:txBody>
          <a:bodyPr/>
          <a:lstStyle/>
          <a:p>
            <a:r>
              <a:rPr lang="en-US" dirty="0" smtClean="0"/>
              <a:t>Plasmid</a:t>
            </a:r>
          </a:p>
          <a:p>
            <a:r>
              <a:rPr lang="en-US" dirty="0" smtClean="0"/>
              <a:t>Bacteriophage</a:t>
            </a:r>
          </a:p>
        </p:txBody>
      </p:sp>
    </p:spTree>
    <p:extLst>
      <p:ext uri="{BB962C8B-B14F-4D97-AF65-F5344CB8AC3E}">
        <p14:creationId xmlns:p14="http://schemas.microsoft.com/office/powerpoint/2010/main" val="156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Bioethics Concerns</a:t>
            </a:r>
            <a:endParaRPr lang="en-US" dirty="0"/>
          </a:p>
        </p:txBody>
      </p:sp>
      <p:sp>
        <p:nvSpPr>
          <p:cNvPr id="3" name="Content Placeholder 2"/>
          <p:cNvSpPr>
            <a:spLocks noGrp="1"/>
          </p:cNvSpPr>
          <p:nvPr>
            <p:ph idx="1"/>
          </p:nvPr>
        </p:nvSpPr>
        <p:spPr/>
        <p:txBody>
          <a:bodyPr/>
          <a:lstStyle/>
          <a:p>
            <a:r>
              <a:rPr lang="en-US" dirty="0" smtClean="0"/>
              <a:t>The Future of Food</a:t>
            </a:r>
          </a:p>
          <a:p>
            <a:r>
              <a:rPr lang="en-US" dirty="0" smtClean="0"/>
              <a:t>Monsanto</a:t>
            </a:r>
          </a:p>
          <a:p>
            <a:r>
              <a:rPr lang="en-US" dirty="0" smtClean="0"/>
              <a:t>Patents</a:t>
            </a:r>
            <a:endParaRPr lang="en-US" dirty="0"/>
          </a:p>
        </p:txBody>
      </p:sp>
    </p:spTree>
    <p:extLst>
      <p:ext uri="{BB962C8B-B14F-4D97-AF65-F5344CB8AC3E}">
        <p14:creationId xmlns:p14="http://schemas.microsoft.com/office/powerpoint/2010/main" val="348616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119" y="909732"/>
            <a:ext cx="2615553" cy="2962298"/>
          </a:xfrm>
        </p:spPr>
        <p:txBody>
          <a:bodyPr/>
          <a:lstStyle/>
          <a:p>
            <a:r>
              <a:rPr lang="en-US" dirty="0" smtClean="0"/>
              <a:t>DIY Bio and </a:t>
            </a:r>
            <a:r>
              <a:rPr lang="en-US" dirty="0" err="1" smtClean="0"/>
              <a:t>Biobricks</a:t>
            </a:r>
            <a:endParaRPr lang="en-US" dirty="0"/>
          </a:p>
        </p:txBody>
      </p:sp>
      <p:pic>
        <p:nvPicPr>
          <p:cNvPr id="4" name="Picture 3"/>
          <p:cNvPicPr>
            <a:picLocks noChangeAspect="1"/>
          </p:cNvPicPr>
          <p:nvPr/>
        </p:nvPicPr>
        <p:blipFill>
          <a:blip r:embed="rId3"/>
          <a:stretch>
            <a:fillRect/>
          </a:stretch>
        </p:blipFill>
        <p:spPr>
          <a:xfrm>
            <a:off x="542511" y="0"/>
            <a:ext cx="3591621" cy="4489526"/>
          </a:xfrm>
          <a:prstGeom prst="rect">
            <a:avLst/>
          </a:prstGeom>
        </p:spPr>
      </p:pic>
      <p:pic>
        <p:nvPicPr>
          <p:cNvPr id="5" name="Picture 4"/>
          <p:cNvPicPr>
            <a:picLocks noChangeAspect="1"/>
          </p:cNvPicPr>
          <p:nvPr/>
        </p:nvPicPr>
        <p:blipFill>
          <a:blip r:embed="rId4"/>
          <a:stretch>
            <a:fillRect/>
          </a:stretch>
        </p:blipFill>
        <p:spPr>
          <a:xfrm>
            <a:off x="91840" y="4489526"/>
            <a:ext cx="9144000" cy="2182368"/>
          </a:xfrm>
          <a:prstGeom prst="rect">
            <a:avLst/>
          </a:prstGeom>
        </p:spPr>
      </p:pic>
    </p:spTree>
    <p:extLst>
      <p:ext uri="{BB962C8B-B14F-4D97-AF65-F5344CB8AC3E}">
        <p14:creationId xmlns:p14="http://schemas.microsoft.com/office/powerpoint/2010/main" val="414255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dirty="0" err="1" smtClean="0"/>
              <a:t>Agrobacterium</a:t>
            </a:r>
            <a:r>
              <a:rPr lang="fr-FR" i="1" dirty="0" smtClean="0"/>
              <a:t> </a:t>
            </a:r>
            <a:r>
              <a:rPr lang="fr-FR" i="1" dirty="0" err="1" smtClean="0"/>
              <a:t>tumefaciens</a:t>
            </a:r>
            <a:endParaRPr lang="en-US" dirty="0"/>
          </a:p>
        </p:txBody>
      </p:sp>
      <p:sp>
        <p:nvSpPr>
          <p:cNvPr id="3" name="Content Placeholder 2"/>
          <p:cNvSpPr>
            <a:spLocks noGrp="1"/>
          </p:cNvSpPr>
          <p:nvPr>
            <p:ph idx="1"/>
          </p:nvPr>
        </p:nvSpPr>
        <p:spPr/>
        <p:txBody>
          <a:bodyPr/>
          <a:lstStyle/>
          <a:p>
            <a:r>
              <a:rPr lang="en-US" dirty="0" smtClean="0"/>
              <a:t>Agrobacterium</a:t>
            </a:r>
          </a:p>
          <a:p>
            <a:r>
              <a:rPr lang="en-US" dirty="0" smtClean="0"/>
              <a:t>Gene gun</a:t>
            </a:r>
          </a:p>
          <a:p>
            <a:r>
              <a:rPr lang="en-US" dirty="0" smtClean="0"/>
              <a:t>Horizontal gene transfer</a:t>
            </a:r>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163" y="1600200"/>
            <a:ext cx="3356500" cy="467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3645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157" y="3387701"/>
            <a:ext cx="2064990" cy="28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2" name="AutoShape 2"/>
          <p:cNvSpPr>
            <a:spLocks/>
          </p:cNvSpPr>
          <p:nvPr/>
        </p:nvSpPr>
        <p:spPr bwMode="auto">
          <a:xfrm rot="-7494369">
            <a:off x="5701606" y="1389683"/>
            <a:ext cx="1902023" cy="562570"/>
          </a:xfrm>
          <a:prstGeom prst="roundRect">
            <a:avLst>
              <a:gd name="adj" fmla="val 50000"/>
            </a:avLst>
          </a:prstGeom>
          <a:solidFill>
            <a:srgbClr val="FE7038"/>
          </a:solidFill>
          <a:ln w="25400" cap="flat">
            <a:solidFill>
              <a:srgbClr val="9A9A9A"/>
            </a:solidFill>
            <a:prstDash val="solid"/>
            <a:miter lim="800000"/>
            <a:headEnd type="none" w="med" len="med"/>
            <a:tailEnd type="none" w="med" len="med"/>
          </a:ln>
        </p:spPr>
        <p:txBody>
          <a:bodyPr lIns="0" tIns="0" rIns="0" bIns="0"/>
          <a:lstStyle/>
          <a:p>
            <a:endParaRPr lang="en-US"/>
          </a:p>
        </p:txBody>
      </p:sp>
      <p:sp>
        <p:nvSpPr>
          <p:cNvPr id="25603" name="Rectangle 3"/>
          <p:cNvSpPr>
            <a:spLocks/>
          </p:cNvSpPr>
          <p:nvPr/>
        </p:nvSpPr>
        <p:spPr bwMode="auto">
          <a:xfrm>
            <a:off x="3116461" y="0"/>
            <a:ext cx="356026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4500" dirty="0" smtClean="0">
                <a:ea typeface="ＭＳ Ｐゴシック" charset="0"/>
                <a:cs typeface="Gill Sans" charset="0"/>
              </a:rPr>
              <a:t>Three  Vehicles</a:t>
            </a:r>
            <a:endParaRPr lang="en-US" sz="4500" dirty="0">
              <a:ea typeface="ＭＳ Ｐゴシック" charset="0"/>
              <a:cs typeface="Gill Sans" charset="0"/>
            </a:endParaRPr>
          </a:p>
        </p:txBody>
      </p:sp>
      <p:sp>
        <p:nvSpPr>
          <p:cNvPr id="25604" name="AutoShape 4"/>
          <p:cNvSpPr>
            <a:spLocks/>
          </p:cNvSpPr>
          <p:nvPr/>
        </p:nvSpPr>
        <p:spPr bwMode="auto">
          <a:xfrm rot="-3030585">
            <a:off x="1762498" y="1337221"/>
            <a:ext cx="1902023" cy="562570"/>
          </a:xfrm>
          <a:prstGeom prst="roundRect">
            <a:avLst>
              <a:gd name="adj" fmla="val 50000"/>
            </a:avLst>
          </a:prstGeom>
          <a:solidFill>
            <a:srgbClr val="FEDF98"/>
          </a:solidFill>
          <a:ln w="25400" cap="flat">
            <a:solidFill>
              <a:srgbClr val="9A9A9A"/>
            </a:solidFill>
            <a:prstDash val="solid"/>
            <a:miter lim="800000"/>
            <a:headEnd type="none" w="med" len="med"/>
            <a:tailEnd type="none" w="med" len="med"/>
          </a:ln>
        </p:spPr>
        <p:txBody>
          <a:bodyPr lIns="0" tIns="0" rIns="0" bIns="0"/>
          <a:lstStyle/>
          <a:p>
            <a:endParaRPr lang="en-US"/>
          </a:p>
        </p:txBody>
      </p:sp>
      <p:pic>
        <p:nvPicPr>
          <p:cNvPr id="2560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7255">
            <a:off x="2448967" y="656332"/>
            <a:ext cx="52685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6" name="Rectangle 6"/>
          <p:cNvSpPr>
            <a:spLocks/>
          </p:cNvSpPr>
          <p:nvPr/>
        </p:nvSpPr>
        <p:spPr bwMode="auto">
          <a:xfrm>
            <a:off x="794742" y="2424410"/>
            <a:ext cx="368796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500" i="1">
                <a:ea typeface="ＭＳ Ｐゴシック" charset="0"/>
                <a:cs typeface="Gill Sans" charset="0"/>
              </a:rPr>
              <a:t>E. coli</a:t>
            </a:r>
          </a:p>
          <a:p>
            <a:r>
              <a:rPr lang="en-US" sz="2500">
                <a:ea typeface="ＭＳ Ｐゴシック" charset="0"/>
                <a:cs typeface="Gill Sans" charset="0"/>
              </a:rPr>
              <a:t>DNA construction chassis</a:t>
            </a:r>
          </a:p>
        </p:txBody>
      </p:sp>
      <p:sp>
        <p:nvSpPr>
          <p:cNvPr id="25607" name="Rectangle 7"/>
          <p:cNvSpPr>
            <a:spLocks/>
          </p:cNvSpPr>
          <p:nvPr/>
        </p:nvSpPr>
        <p:spPr bwMode="auto">
          <a:xfrm>
            <a:off x="5262935" y="2508498"/>
            <a:ext cx="36935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500" i="1">
                <a:ea typeface="ＭＳ Ｐゴシック" charset="0"/>
                <a:cs typeface="Gill Sans" charset="0"/>
              </a:rPr>
              <a:t>Agrobacterium tumefaciens</a:t>
            </a:r>
          </a:p>
          <a:p>
            <a:r>
              <a:rPr lang="en-US" sz="2500">
                <a:ea typeface="ＭＳ Ｐゴシック" charset="0"/>
                <a:cs typeface="Gill Sans" charset="0"/>
              </a:rPr>
              <a:t>DNA transfer chassis</a:t>
            </a:r>
          </a:p>
        </p:txBody>
      </p:sp>
      <p:sp>
        <p:nvSpPr>
          <p:cNvPr id="25608" name="Rectangle 8"/>
          <p:cNvSpPr>
            <a:spLocks/>
          </p:cNvSpPr>
          <p:nvPr/>
        </p:nvSpPr>
        <p:spPr bwMode="auto">
          <a:xfrm>
            <a:off x="3116461" y="6304270"/>
            <a:ext cx="1976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i="1">
                <a:solidFill>
                  <a:schemeClr val="tx1"/>
                </a:solidFill>
                <a:ea typeface="ＭＳ Ｐゴシック" charset="0"/>
                <a:cs typeface="Gill Sans" charset="0"/>
              </a:rPr>
              <a:t>Arabidopsis thaliana</a:t>
            </a:r>
          </a:p>
        </p:txBody>
      </p:sp>
    </p:spTree>
    <p:extLst>
      <p:ext uri="{BB962C8B-B14F-4D97-AF65-F5344CB8AC3E}">
        <p14:creationId xmlns:p14="http://schemas.microsoft.com/office/powerpoint/2010/main" val="185935706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5604"/>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nodeType="afterEffect">
                                  <p:stCondLst>
                                    <p:cond delay="0"/>
                                  </p:stCondLst>
                                  <p:childTnLst>
                                    <p:set>
                                      <p:cBhvr>
                                        <p:cTn id="9" dur="1" fill="hold">
                                          <p:stCondLst>
                                            <p:cond delay="499"/>
                                          </p:stCondLst>
                                        </p:cTn>
                                        <p:tgtEl>
                                          <p:spTgt spid="25605"/>
                                        </p:tgtEl>
                                        <p:attrNameLst>
                                          <p:attrName>style.visibility</p:attrName>
                                        </p:attrNameLst>
                                      </p:cBhvr>
                                      <p:to>
                                        <p:strVal val="visible"/>
                                      </p:to>
                                    </p:set>
                                  </p:childTnLst>
                                </p:cTn>
                              </p:par>
                            </p:childTnLst>
                          </p:cTn>
                        </p:par>
                        <p:par>
                          <p:cTn id="10" fill="hold" nodeType="afterGroup">
                            <p:stCondLst>
                              <p:cond delay="1000"/>
                            </p:stCondLst>
                            <p:childTnLst>
                              <p:par>
                                <p:cTn id="11" presetID="168" presetClass="entr" presetSubtype="0" fill="hold" grpId="0" nodeType="afterEffect">
                                  <p:stCondLst>
                                    <p:cond delay="0"/>
                                  </p:stCondLst>
                                  <p:childTnLst>
                                    <p:set>
                                      <p:cBhvr>
                                        <p:cTn id="12" dur="1" fill="hold">
                                          <p:stCondLst>
                                            <p:cond delay="499"/>
                                          </p:stCondLst>
                                        </p:cTn>
                                        <p:tgtEl>
                                          <p:spTgt spid="256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5602"/>
                                        </p:tgtEl>
                                        <p:attrNameLst>
                                          <p:attrName>style.visibility</p:attrName>
                                        </p:attrNameLst>
                                      </p:cBhvr>
                                      <p:to>
                                        <p:strVal val="visible"/>
                                      </p:to>
                                    </p:set>
                                    <p:anim calcmode="lin" valueType="num">
                                      <p:cBhvr>
                                        <p:cTn id="17" dur="500" fill="hold"/>
                                        <p:tgtEl>
                                          <p:spTgt spid="25602"/>
                                        </p:tgtEl>
                                        <p:attrNameLst>
                                          <p:attrName>ppt_w</p:attrName>
                                        </p:attrNameLst>
                                      </p:cBhvr>
                                      <p:tavLst>
                                        <p:tav tm="0">
                                          <p:val>
                                            <p:fltVal val="0"/>
                                          </p:val>
                                        </p:tav>
                                        <p:tav tm="100000">
                                          <p:val>
                                            <p:strVal val="#ppt_w"/>
                                          </p:val>
                                        </p:tav>
                                      </p:tavLst>
                                    </p:anim>
                                    <p:anim calcmode="lin" valueType="num">
                                      <p:cBhvr>
                                        <p:cTn id="18" dur="500" fill="hold"/>
                                        <p:tgtEl>
                                          <p:spTgt spid="2560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5607"/>
                                        </p:tgtEl>
                                        <p:attrNameLst>
                                          <p:attrName>style.visibility</p:attrName>
                                        </p:attrNameLst>
                                      </p:cBhvr>
                                      <p:to>
                                        <p:strVal val="visible"/>
                                      </p:to>
                                    </p:set>
                                    <p:anim calcmode="lin" valueType="num">
                                      <p:cBhvr>
                                        <p:cTn id="22" dur="500" fill="hold"/>
                                        <p:tgtEl>
                                          <p:spTgt spid="25607"/>
                                        </p:tgtEl>
                                        <p:attrNameLst>
                                          <p:attrName>ppt_w</p:attrName>
                                        </p:attrNameLst>
                                      </p:cBhvr>
                                      <p:tavLst>
                                        <p:tav tm="0">
                                          <p:val>
                                            <p:fltVal val="0"/>
                                          </p:val>
                                        </p:tav>
                                        <p:tav tm="100000">
                                          <p:val>
                                            <p:strVal val="#ppt_w"/>
                                          </p:val>
                                        </p:tav>
                                      </p:tavLst>
                                    </p:anim>
                                    <p:anim calcmode="lin" valueType="num">
                                      <p:cBhvr>
                                        <p:cTn id="23" dur="500" fill="hold"/>
                                        <p:tgtEl>
                                          <p:spTgt spid="25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4" grpId="0" animBg="1"/>
      <p:bldP spid="25606" grpId="0" autoUpdateAnimBg="0"/>
      <p:bldP spid="256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in Research: Fluorescence</a:t>
            </a:r>
            <a:endParaRPr lang="en-US" dirty="0"/>
          </a:p>
        </p:txBody>
      </p:sp>
      <p:sp>
        <p:nvSpPr>
          <p:cNvPr id="3" name="Content Placeholder 2"/>
          <p:cNvSpPr>
            <a:spLocks noGrp="1"/>
          </p:cNvSpPr>
          <p:nvPr>
            <p:ph idx="1"/>
          </p:nvPr>
        </p:nvSpPr>
        <p:spPr/>
        <p:txBody>
          <a:bodyPr/>
          <a:lstStyle/>
          <a:p>
            <a:r>
              <a:rPr lang="en-US" dirty="0" smtClean="0"/>
              <a:t>Tracking experiments</a:t>
            </a:r>
          </a:p>
          <a:p>
            <a:r>
              <a:rPr lang="en-US" dirty="0" smtClean="0"/>
              <a:t>Expression studies</a:t>
            </a:r>
            <a:endParaRPr lang="en-US" dirty="0"/>
          </a:p>
        </p:txBody>
      </p:sp>
      <p:pic>
        <p:nvPicPr>
          <p:cNvPr id="6" name="Picture 5"/>
          <p:cNvPicPr>
            <a:picLocks noChangeAspect="1"/>
          </p:cNvPicPr>
          <p:nvPr/>
        </p:nvPicPr>
        <p:blipFill>
          <a:blip r:embed="rId3"/>
          <a:stretch>
            <a:fillRect/>
          </a:stretch>
        </p:blipFill>
        <p:spPr>
          <a:xfrm>
            <a:off x="3623337" y="2781644"/>
            <a:ext cx="5206858" cy="3811420"/>
          </a:xfrm>
          <a:prstGeom prst="rect">
            <a:avLst/>
          </a:prstGeom>
        </p:spPr>
      </p:pic>
    </p:spTree>
    <p:extLst>
      <p:ext uri="{BB962C8B-B14F-4D97-AF65-F5344CB8AC3E}">
        <p14:creationId xmlns:p14="http://schemas.microsoft.com/office/powerpoint/2010/main" val="114623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235991"/>
            <a:ext cx="7093991" cy="7093991"/>
          </a:xfrm>
          <a:prstGeom prst="rect">
            <a:avLst/>
          </a:prstGeom>
          <a:solidFill>
            <a:schemeClr val="tx1"/>
          </a:solidFill>
        </p:spPr>
      </p:pic>
    </p:spTree>
    <p:extLst>
      <p:ext uri="{BB962C8B-B14F-4D97-AF65-F5344CB8AC3E}">
        <p14:creationId xmlns:p14="http://schemas.microsoft.com/office/powerpoint/2010/main" val="203631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err="1" smtClean="0">
                <a:solidFill>
                  <a:srgbClr val="E39DFA"/>
                </a:solidFill>
              </a:rPr>
              <a:t>Brainbow</a:t>
            </a:r>
            <a:endParaRPr lang="en-US" sz="6000" b="1" dirty="0">
              <a:solidFill>
                <a:srgbClr val="E39DFA"/>
              </a:solidFill>
            </a:endParaRPr>
          </a:p>
        </p:txBody>
      </p:sp>
      <p:pic>
        <p:nvPicPr>
          <p:cNvPr id="4" name="Content Placeholder 3"/>
          <p:cNvPicPr>
            <a:picLocks noGrp="1" noChangeAspect="1"/>
          </p:cNvPicPr>
          <p:nvPr>
            <p:ph idx="1"/>
          </p:nvPr>
        </p:nvPicPr>
        <p:blipFill>
          <a:blip r:embed="rId3"/>
          <a:srcRect t="22502" b="22502"/>
          <a:stretch>
            <a:fillRect/>
          </a:stretch>
        </p:blipFill>
        <p:spPr/>
      </p:pic>
    </p:spTree>
    <p:extLst>
      <p:ext uri="{BB962C8B-B14F-4D97-AF65-F5344CB8AC3E}">
        <p14:creationId xmlns:p14="http://schemas.microsoft.com/office/powerpoint/2010/main" val="5161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337" y="991681"/>
            <a:ext cx="8229600" cy="1143000"/>
          </a:xfrm>
        </p:spPr>
        <p:txBody>
          <a:bodyPr>
            <a:noAutofit/>
          </a:bodyPr>
          <a:lstStyle/>
          <a:p>
            <a:r>
              <a:rPr lang="en-US" sz="5400" dirty="0" smtClean="0"/>
              <a:t>Knock-out and</a:t>
            </a:r>
            <a:br>
              <a:rPr lang="en-US" sz="5400" dirty="0" smtClean="0"/>
            </a:br>
            <a:r>
              <a:rPr lang="en-US" sz="5400" dirty="0" smtClean="0"/>
              <a:t>Knock-in Libraries</a:t>
            </a:r>
            <a:endParaRPr lang="en-US" sz="5400" dirty="0"/>
          </a:p>
        </p:txBody>
      </p:sp>
      <p:pic>
        <p:nvPicPr>
          <p:cNvPr id="4" name="Picture 3"/>
          <p:cNvPicPr>
            <a:picLocks noChangeAspect="1"/>
          </p:cNvPicPr>
          <p:nvPr/>
        </p:nvPicPr>
        <p:blipFill>
          <a:blip r:embed="rId3"/>
          <a:stretch>
            <a:fillRect/>
          </a:stretch>
        </p:blipFill>
        <p:spPr>
          <a:xfrm>
            <a:off x="4042078" y="3240974"/>
            <a:ext cx="4950699" cy="3333973"/>
          </a:xfrm>
          <a:prstGeom prst="rect">
            <a:avLst/>
          </a:prstGeom>
        </p:spPr>
      </p:pic>
      <p:pic>
        <p:nvPicPr>
          <p:cNvPr id="6" name="Picture 5"/>
          <p:cNvPicPr>
            <a:picLocks noChangeAspect="1"/>
          </p:cNvPicPr>
          <p:nvPr/>
        </p:nvPicPr>
        <p:blipFill>
          <a:blip r:embed="rId4"/>
          <a:stretch>
            <a:fillRect/>
          </a:stretch>
        </p:blipFill>
        <p:spPr>
          <a:xfrm>
            <a:off x="259417" y="166530"/>
            <a:ext cx="3632200" cy="3632200"/>
          </a:xfrm>
          <a:prstGeom prst="rect">
            <a:avLst/>
          </a:prstGeom>
        </p:spPr>
      </p:pic>
    </p:spTree>
    <p:extLst>
      <p:ext uri="{BB962C8B-B14F-4D97-AF65-F5344CB8AC3E}">
        <p14:creationId xmlns:p14="http://schemas.microsoft.com/office/powerpoint/2010/main" val="6789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 y="740048"/>
            <a:ext cx="9010055" cy="601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5058" name="Rectangle 2"/>
          <p:cNvSpPr>
            <a:spLocks/>
          </p:cNvSpPr>
          <p:nvPr/>
        </p:nvSpPr>
        <p:spPr bwMode="auto">
          <a:xfrm>
            <a:off x="267422" y="-106622"/>
            <a:ext cx="5990704"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4500" dirty="0">
                <a:ea typeface="ＭＳ Ｐゴシック" charset="0"/>
                <a:cs typeface="Gill Sans" charset="0"/>
              </a:rPr>
              <a:t>molecular gastronomy</a:t>
            </a:r>
          </a:p>
        </p:txBody>
      </p:sp>
      <p:sp>
        <p:nvSpPr>
          <p:cNvPr id="45059" name="Rectangle 3"/>
          <p:cNvSpPr>
            <a:spLocks/>
          </p:cNvSpPr>
          <p:nvPr/>
        </p:nvSpPr>
        <p:spPr bwMode="auto">
          <a:xfrm>
            <a:off x="267422" y="567035"/>
            <a:ext cx="4554141"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4500" dirty="0">
                <a:solidFill>
                  <a:srgbClr val="FFFFFF"/>
                </a:solidFill>
                <a:ea typeface="ＭＳ Ｐゴシック" charset="0"/>
                <a:cs typeface="Gill Sans" charset="0"/>
              </a:rPr>
              <a:t>the sweet science</a:t>
            </a:r>
          </a:p>
        </p:txBody>
      </p:sp>
    </p:spTree>
    <p:extLst>
      <p:ext uri="{BB962C8B-B14F-4D97-AF65-F5344CB8AC3E}">
        <p14:creationId xmlns:p14="http://schemas.microsoft.com/office/powerpoint/2010/main" val="403452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Clip</a:t>
            </a:r>
          </a:p>
          <a:p>
            <a:r>
              <a:rPr lang="pl-PL" dirty="0" smtClean="0"/>
              <a:t>http://</a:t>
            </a:r>
            <a:r>
              <a:rPr lang="pl-PL" dirty="0" err="1" smtClean="0"/>
              <a:t>www.bbc.co.uk</a:t>
            </a:r>
            <a:r>
              <a:rPr lang="pl-PL" dirty="0" smtClean="0"/>
              <a:t>/</a:t>
            </a:r>
            <a:r>
              <a:rPr lang="pl-PL" dirty="0" err="1" smtClean="0"/>
              <a:t>programmes</a:t>
            </a:r>
            <a:r>
              <a:rPr lang="pl-PL" dirty="0" smtClean="0"/>
              <a:t>/b00plcl4#clips</a:t>
            </a:r>
            <a:endParaRPr lang="en-US" dirty="0"/>
          </a:p>
        </p:txBody>
      </p:sp>
    </p:spTree>
    <p:extLst>
      <p:ext uri="{BB962C8B-B14F-4D97-AF65-F5344CB8AC3E}">
        <p14:creationId xmlns:p14="http://schemas.microsoft.com/office/powerpoint/2010/main" val="269716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17" y="2375297"/>
            <a:ext cx="3348633" cy="27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031" y="2366367"/>
            <a:ext cx="3482578" cy="27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6083" name="Rectangle 3"/>
          <p:cNvSpPr>
            <a:spLocks/>
          </p:cNvSpPr>
          <p:nvPr/>
        </p:nvSpPr>
        <p:spPr bwMode="auto">
          <a:xfrm>
            <a:off x="0" y="-4465"/>
            <a:ext cx="9135070"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4500">
                <a:ea typeface="ＭＳ Ｐゴシック" charset="0"/>
                <a:cs typeface="Gill Sans" charset="0"/>
              </a:rPr>
              <a:t>brazzein protein is 2000X </a:t>
            </a:r>
          </a:p>
          <a:p>
            <a:r>
              <a:rPr lang="en-US" sz="4500">
                <a:ea typeface="ＭＳ Ｐゴシック" charset="0"/>
                <a:cs typeface="Gill Sans" charset="0"/>
              </a:rPr>
              <a:t>sweeter than sugar</a:t>
            </a:r>
          </a:p>
        </p:txBody>
      </p:sp>
    </p:spTree>
    <p:extLst>
      <p:ext uri="{BB962C8B-B14F-4D97-AF65-F5344CB8AC3E}">
        <p14:creationId xmlns:p14="http://schemas.microsoft.com/office/powerpoint/2010/main" val="184102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20" y="1597298"/>
            <a:ext cx="4143375" cy="35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524" y="1437680"/>
            <a:ext cx="3482578" cy="39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107"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314" y="2654350"/>
            <a:ext cx="1455539" cy="125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7108" name="Rectangle 4"/>
          <p:cNvSpPr>
            <a:spLocks/>
          </p:cNvSpPr>
          <p:nvPr/>
        </p:nvSpPr>
        <p:spPr bwMode="auto">
          <a:xfrm>
            <a:off x="205383" y="-43786"/>
            <a:ext cx="9108281"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4500" dirty="0" err="1">
                <a:ea typeface="ＭＳ Ｐゴシック" charset="0"/>
                <a:cs typeface="Gill Sans" charset="0"/>
              </a:rPr>
              <a:t>miraculin</a:t>
            </a:r>
            <a:r>
              <a:rPr lang="en-US" sz="4500" dirty="0">
                <a:ea typeface="ＭＳ Ｐゴシック" charset="0"/>
                <a:cs typeface="Gill Sans" charset="0"/>
              </a:rPr>
              <a:t> is a flavor inverter</a:t>
            </a:r>
          </a:p>
        </p:txBody>
      </p:sp>
      <p:pic>
        <p:nvPicPr>
          <p:cNvPr id="47109"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640" y="2527102"/>
            <a:ext cx="1526977" cy="123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4357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p:cTn id="13" dur="500" fill="hold"/>
                                        <p:tgtEl>
                                          <p:spTgt spid="47109"/>
                                        </p:tgtEl>
                                        <p:attrNameLst>
                                          <p:attrName>ppt_w</p:attrName>
                                        </p:attrNameLst>
                                      </p:cBhvr>
                                      <p:tavLst>
                                        <p:tav tm="0">
                                          <p:val>
                                            <p:fltVal val="0"/>
                                          </p:val>
                                        </p:tav>
                                        <p:tav tm="100000">
                                          <p:val>
                                            <p:strVal val="#ppt_w"/>
                                          </p:val>
                                        </p:tav>
                                      </p:tavLst>
                                    </p:anim>
                                    <p:anim calcmode="lin" valueType="num">
                                      <p:cBhvr>
                                        <p:cTn id="14" dur="500" fill="hold"/>
                                        <p:tgtEl>
                                          <p:spTgt spid="4710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1" presetClass="exit" presetSubtype="0" fill="hold" nodeType="afterEffect">
                                  <p:stCondLst>
                                    <p:cond delay="0"/>
                                  </p:stCondLst>
                                  <p:childTnLst>
                                    <p:set>
                                      <p:cBhvr>
                                        <p:cTn id="17" dur="1" fill="hold">
                                          <p:stCondLst>
                                            <p:cond delay="499"/>
                                          </p:stCondLst>
                                        </p:cTn>
                                        <p:tgtEl>
                                          <p:spTgt spid="47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66" y="49282"/>
            <a:ext cx="8229600" cy="1143000"/>
          </a:xfrm>
        </p:spPr>
        <p:txBody>
          <a:bodyPr/>
          <a:lstStyle/>
          <a:p>
            <a:r>
              <a:rPr lang="en-US" dirty="0" smtClean="0"/>
              <a:t>Golden Rice</a:t>
            </a:r>
            <a:endParaRPr lang="en-US" dirty="0"/>
          </a:p>
        </p:txBody>
      </p:sp>
      <p:pic>
        <p:nvPicPr>
          <p:cNvPr id="4" name="Picture 3"/>
          <p:cNvPicPr>
            <a:picLocks noChangeAspect="1"/>
          </p:cNvPicPr>
          <p:nvPr/>
        </p:nvPicPr>
        <p:blipFill>
          <a:blip r:embed="rId3"/>
          <a:stretch>
            <a:fillRect/>
          </a:stretch>
        </p:blipFill>
        <p:spPr>
          <a:xfrm>
            <a:off x="457200" y="1417638"/>
            <a:ext cx="3621865" cy="4771807"/>
          </a:xfrm>
          <a:prstGeom prst="rect">
            <a:avLst/>
          </a:prstGeom>
        </p:spPr>
      </p:pic>
      <p:pic>
        <p:nvPicPr>
          <p:cNvPr id="5" name="Picture 4"/>
          <p:cNvPicPr>
            <a:picLocks noChangeAspect="1"/>
          </p:cNvPicPr>
          <p:nvPr/>
        </p:nvPicPr>
        <p:blipFill>
          <a:blip r:embed="rId4"/>
          <a:stretch>
            <a:fillRect/>
          </a:stretch>
        </p:blipFill>
        <p:spPr>
          <a:xfrm>
            <a:off x="4860313" y="4681757"/>
            <a:ext cx="2578100" cy="1930400"/>
          </a:xfrm>
          <a:prstGeom prst="rect">
            <a:avLst/>
          </a:prstGeom>
        </p:spPr>
      </p:pic>
      <p:pic>
        <p:nvPicPr>
          <p:cNvPr id="6" name="Picture 5"/>
          <p:cNvPicPr>
            <a:picLocks noChangeAspect="1"/>
          </p:cNvPicPr>
          <p:nvPr/>
        </p:nvPicPr>
        <p:blipFill>
          <a:blip r:embed="rId5"/>
          <a:stretch>
            <a:fillRect/>
          </a:stretch>
        </p:blipFill>
        <p:spPr>
          <a:xfrm>
            <a:off x="4488765" y="1110334"/>
            <a:ext cx="4392779" cy="2925591"/>
          </a:xfrm>
          <a:prstGeom prst="rect">
            <a:avLst/>
          </a:prstGeom>
        </p:spPr>
      </p:pic>
    </p:spTree>
    <p:extLst>
      <p:ext uri="{BB962C8B-B14F-4D97-AF65-F5344CB8AC3E}">
        <p14:creationId xmlns:p14="http://schemas.microsoft.com/office/powerpoint/2010/main" val="356593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A deficiency</a:t>
            </a:r>
            <a:endParaRPr lang="en-US" dirty="0"/>
          </a:p>
        </p:txBody>
      </p:sp>
      <p:sp>
        <p:nvSpPr>
          <p:cNvPr id="3" name="Content Placeholder 2"/>
          <p:cNvSpPr>
            <a:spLocks noGrp="1"/>
          </p:cNvSpPr>
          <p:nvPr>
            <p:ph idx="1"/>
          </p:nvPr>
        </p:nvSpPr>
        <p:spPr/>
        <p:txBody>
          <a:bodyPr/>
          <a:lstStyle/>
          <a:p>
            <a:r>
              <a:rPr lang="en-US" dirty="0" smtClean="0">
                <a:hlinkClick r:id="rId3"/>
              </a:rPr>
              <a:t>http://goldenrice.org/Content3-Why/why1_vad.html</a:t>
            </a:r>
            <a:endParaRPr lang="en-US" dirty="0" smtClean="0"/>
          </a:p>
          <a:p>
            <a:r>
              <a:rPr lang="en-US" dirty="0" smtClean="0">
                <a:hlinkClick r:id="rId4"/>
              </a:rPr>
              <a:t>http://ucbiotech.org/resources/presentations/new_talks/shakespear/shakespeare2.html</a:t>
            </a:r>
            <a:endParaRPr lang="en-US" dirty="0" smtClean="0"/>
          </a:p>
          <a:p>
            <a:r>
              <a:rPr lang="en-US" dirty="0" smtClean="0"/>
              <a:t>http://</a:t>
            </a:r>
            <a:r>
              <a:rPr lang="en-US" dirty="0" err="1" smtClean="0"/>
              <a:t>www.scidev.net</a:t>
            </a:r>
            <a:r>
              <a:rPr lang="en-US" dirty="0" smtClean="0"/>
              <a:t>/en/opinions/golden-</a:t>
            </a:r>
            <a:r>
              <a:rPr lang="en-US" dirty="0" err="1" smtClean="0"/>
              <a:t>gm</a:t>
            </a:r>
            <a:r>
              <a:rPr lang="en-US" dirty="0" smtClean="0"/>
              <a:t>-rice-shines-</a:t>
            </a:r>
            <a:r>
              <a:rPr lang="en-US" dirty="0" err="1" smtClean="0"/>
              <a:t>again.html</a:t>
            </a:r>
            <a:endParaRPr lang="en-US" dirty="0"/>
          </a:p>
        </p:txBody>
      </p:sp>
    </p:spTree>
    <p:extLst>
      <p:ext uri="{BB962C8B-B14F-4D97-AF65-F5344CB8AC3E}">
        <p14:creationId xmlns:p14="http://schemas.microsoft.com/office/powerpoint/2010/main" val="149502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Genetically Engineered Viruses</a:t>
            </a:r>
            <a:endParaRPr lang="en-US" dirty="0"/>
          </a:p>
        </p:txBody>
      </p:sp>
      <p:sp>
        <p:nvSpPr>
          <p:cNvPr id="3" name="Content Placeholder 2"/>
          <p:cNvSpPr>
            <a:spLocks noGrp="1"/>
          </p:cNvSpPr>
          <p:nvPr>
            <p:ph idx="1"/>
          </p:nvPr>
        </p:nvSpPr>
        <p:spPr/>
        <p:txBody>
          <a:bodyPr/>
          <a:lstStyle/>
          <a:p>
            <a:r>
              <a:rPr lang="en-US" dirty="0" smtClean="0">
                <a:hlinkClick r:id="rId3"/>
              </a:rPr>
              <a:t>http://web.mit.edu/newsoffice/2009/virus-battery-0402.</a:t>
            </a:r>
            <a:r>
              <a:rPr lang="en-US" dirty="0" smtClean="0">
                <a:hlinkClick r:id="rId3"/>
              </a:rPr>
              <a:t>html</a:t>
            </a:r>
            <a:endParaRPr lang="en-US" dirty="0" smtClean="0"/>
          </a:p>
        </p:txBody>
      </p:sp>
      <p:pic>
        <p:nvPicPr>
          <p:cNvPr id="4" name="Picture 3"/>
          <p:cNvPicPr>
            <a:picLocks noChangeAspect="1"/>
          </p:cNvPicPr>
          <p:nvPr/>
        </p:nvPicPr>
        <p:blipFill>
          <a:blip r:embed="rId4"/>
          <a:stretch>
            <a:fillRect/>
          </a:stretch>
        </p:blipFill>
        <p:spPr>
          <a:xfrm>
            <a:off x="5091050" y="1600200"/>
            <a:ext cx="3848100" cy="5130800"/>
          </a:xfrm>
          <a:prstGeom prst="rect">
            <a:avLst/>
          </a:prstGeom>
        </p:spPr>
      </p:pic>
    </p:spTree>
    <p:extLst>
      <p:ext uri="{BB962C8B-B14F-4D97-AF65-F5344CB8AC3E}">
        <p14:creationId xmlns:p14="http://schemas.microsoft.com/office/powerpoint/2010/main" val="224890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RNAi</a:t>
            </a:r>
            <a:r>
              <a:rPr lang="en-US" dirty="0" smtClean="0"/>
              <a:t>?</a:t>
            </a:r>
          </a:p>
          <a:p>
            <a:r>
              <a:rPr lang="en-US" dirty="0" smtClean="0"/>
              <a:t>PCR and extracting genes</a:t>
            </a:r>
          </a:p>
          <a:p>
            <a:r>
              <a:rPr lang="en-US" dirty="0" smtClean="0"/>
              <a:t>Lac operon</a:t>
            </a:r>
          </a:p>
          <a:p>
            <a:endParaRPr lang="en-US" dirty="0" smtClean="0"/>
          </a:p>
          <a:p>
            <a:endParaRPr lang="en-US" dirty="0"/>
          </a:p>
        </p:txBody>
      </p:sp>
    </p:spTree>
    <p:extLst>
      <p:ext uri="{BB962C8B-B14F-4D97-AF65-F5344CB8AC3E}">
        <p14:creationId xmlns:p14="http://schemas.microsoft.com/office/powerpoint/2010/main" val="150060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r>
              <a:rPr lang="en-US" dirty="0" smtClean="0"/>
              <a:t>Isolating the gene of interest</a:t>
            </a:r>
          </a:p>
          <a:p>
            <a:r>
              <a:rPr lang="en-US" dirty="0" smtClean="0"/>
              <a:t>Building a cloning construct</a:t>
            </a:r>
          </a:p>
          <a:p>
            <a:r>
              <a:rPr lang="en-US" dirty="0" smtClean="0"/>
              <a:t>[Gene targeting]</a:t>
            </a:r>
          </a:p>
          <a:p>
            <a:r>
              <a:rPr lang="en-US" dirty="0" smtClean="0"/>
              <a:t>Transformation</a:t>
            </a:r>
          </a:p>
          <a:p>
            <a:r>
              <a:rPr lang="en-US" dirty="0" smtClean="0"/>
              <a:t>Selection</a:t>
            </a:r>
          </a:p>
          <a:p>
            <a:endParaRPr lang="en-US" dirty="0"/>
          </a:p>
        </p:txBody>
      </p:sp>
    </p:spTree>
    <p:extLst>
      <p:ext uri="{BB962C8B-B14F-4D97-AF65-F5344CB8AC3E}">
        <p14:creationId xmlns:p14="http://schemas.microsoft.com/office/powerpoint/2010/main" val="46120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95" y="274638"/>
            <a:ext cx="8829043" cy="1143000"/>
          </a:xfrm>
        </p:spPr>
        <p:txBody>
          <a:bodyPr>
            <a:normAutofit/>
          </a:bodyPr>
          <a:lstStyle/>
          <a:p>
            <a:r>
              <a:rPr lang="en-US" dirty="0" smtClean="0"/>
              <a:t>Step 1: Culturing the gene of interest</a:t>
            </a:r>
            <a:endParaRPr lang="en-US" dirty="0"/>
          </a:p>
        </p:txBody>
      </p:sp>
      <p:sp>
        <p:nvSpPr>
          <p:cNvPr id="4" name="Content Placeholder 2"/>
          <p:cNvSpPr>
            <a:spLocks noGrp="1"/>
          </p:cNvSpPr>
          <p:nvPr>
            <p:ph idx="1"/>
          </p:nvPr>
        </p:nvSpPr>
        <p:spPr>
          <a:xfrm>
            <a:off x="457200" y="1600200"/>
            <a:ext cx="8229600" cy="4525963"/>
          </a:xfrm>
        </p:spPr>
        <p:txBody>
          <a:bodyPr/>
          <a:lstStyle/>
          <a:p>
            <a:r>
              <a:rPr lang="en-US" dirty="0" smtClean="0"/>
              <a:t>Animation</a:t>
            </a:r>
          </a:p>
          <a:p>
            <a:r>
              <a:rPr lang="en-US" dirty="0" err="1" smtClean="0"/>
              <a:t>Ecoli</a:t>
            </a:r>
            <a:endParaRPr lang="en-US" dirty="0" smtClean="0"/>
          </a:p>
          <a:p>
            <a:r>
              <a:rPr lang="en-US" dirty="0" smtClean="0"/>
              <a:t>Heat shock</a:t>
            </a:r>
          </a:p>
          <a:p>
            <a:endParaRPr lang="en-US" dirty="0"/>
          </a:p>
        </p:txBody>
      </p:sp>
    </p:spTree>
    <p:extLst>
      <p:ext uri="{BB962C8B-B14F-4D97-AF65-F5344CB8AC3E}">
        <p14:creationId xmlns:p14="http://schemas.microsoft.com/office/powerpoint/2010/main" val="298919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200"/>
            <a:ext cx="3505224" cy="3359856"/>
          </a:xfrm>
        </p:spPr>
        <p:txBody>
          <a:bodyPr/>
          <a:lstStyle/>
          <a:p>
            <a:r>
              <a:rPr lang="en-US" dirty="0" smtClean="0"/>
              <a:t>Eukaryotic vs. Plasmid DNA</a:t>
            </a:r>
            <a:endParaRPr lang="en-US" dirty="0"/>
          </a:p>
        </p:txBody>
      </p:sp>
      <p:pic>
        <p:nvPicPr>
          <p:cNvPr id="6" name="Picture 5"/>
          <p:cNvPicPr>
            <a:picLocks noChangeAspect="1"/>
          </p:cNvPicPr>
          <p:nvPr/>
        </p:nvPicPr>
        <p:blipFill rotWithShape="1">
          <a:blip r:embed="rId3"/>
          <a:srcRect t="6663" b="7998"/>
          <a:stretch/>
        </p:blipFill>
        <p:spPr>
          <a:xfrm>
            <a:off x="4112514" y="318696"/>
            <a:ext cx="4859924" cy="6217594"/>
          </a:xfrm>
          <a:prstGeom prst="rect">
            <a:avLst/>
          </a:prstGeom>
        </p:spPr>
      </p:pic>
    </p:spTree>
    <p:extLst>
      <p:ext uri="{BB962C8B-B14F-4D97-AF65-F5344CB8AC3E}">
        <p14:creationId xmlns:p14="http://schemas.microsoft.com/office/powerpoint/2010/main" val="192626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Enzymes</a:t>
            </a:r>
            <a:endParaRPr lang="en-US" dirty="0"/>
          </a:p>
        </p:txBody>
      </p:sp>
      <p:sp>
        <p:nvSpPr>
          <p:cNvPr id="3" name="Content Placeholder 2"/>
          <p:cNvSpPr>
            <a:spLocks noGrp="1"/>
          </p:cNvSpPr>
          <p:nvPr>
            <p:ph idx="1"/>
          </p:nvPr>
        </p:nvSpPr>
        <p:spPr/>
        <p:txBody>
          <a:bodyPr/>
          <a:lstStyle/>
          <a:p>
            <a:r>
              <a:rPr lang="en-US" dirty="0" smtClean="0"/>
              <a:t>Endonucleases</a:t>
            </a:r>
          </a:p>
          <a:p>
            <a:r>
              <a:rPr lang="en-US" dirty="0" smtClean="0"/>
              <a:t>Creating “sticky ends”</a:t>
            </a:r>
          </a:p>
          <a:p>
            <a:r>
              <a:rPr lang="en-US" dirty="0" smtClean="0"/>
              <a:t>Like puzzle </a:t>
            </a:r>
          </a:p>
          <a:p>
            <a:pPr marL="0" indent="0">
              <a:buNone/>
            </a:pPr>
            <a:r>
              <a:rPr lang="en-US" dirty="0"/>
              <a:t> </a:t>
            </a:r>
            <a:r>
              <a:rPr lang="en-US" dirty="0" smtClean="0"/>
              <a:t>   pieces</a:t>
            </a:r>
            <a:endParaRPr lang="en-US" dirty="0"/>
          </a:p>
        </p:txBody>
      </p:sp>
      <p:pic>
        <p:nvPicPr>
          <p:cNvPr id="5" name="Picture 4"/>
          <p:cNvPicPr>
            <a:picLocks noChangeAspect="1"/>
          </p:cNvPicPr>
          <p:nvPr/>
        </p:nvPicPr>
        <p:blipFill>
          <a:blip r:embed="rId3"/>
          <a:stretch>
            <a:fillRect/>
          </a:stretch>
        </p:blipFill>
        <p:spPr>
          <a:xfrm>
            <a:off x="9490485" y="1600200"/>
            <a:ext cx="1143000" cy="457200"/>
          </a:xfrm>
          <a:prstGeom prst="rect">
            <a:avLst/>
          </a:prstGeom>
        </p:spPr>
      </p:pic>
      <p:pic>
        <p:nvPicPr>
          <p:cNvPr id="6" name="Picture 5"/>
          <p:cNvPicPr>
            <a:picLocks noChangeAspect="1"/>
          </p:cNvPicPr>
          <p:nvPr/>
        </p:nvPicPr>
        <p:blipFill>
          <a:blip r:embed="rId4"/>
          <a:stretch>
            <a:fillRect/>
          </a:stretch>
        </p:blipFill>
        <p:spPr>
          <a:xfrm>
            <a:off x="9490485" y="2057400"/>
            <a:ext cx="1143000" cy="482600"/>
          </a:xfrm>
          <a:prstGeom prst="rect">
            <a:avLst/>
          </a:prstGeom>
        </p:spPr>
      </p:pic>
      <p:pic>
        <p:nvPicPr>
          <p:cNvPr id="7" name="Picture 6"/>
          <p:cNvPicPr>
            <a:picLocks noChangeAspect="1"/>
          </p:cNvPicPr>
          <p:nvPr/>
        </p:nvPicPr>
        <p:blipFill>
          <a:blip r:embed="rId5"/>
          <a:stretch>
            <a:fillRect/>
          </a:stretch>
        </p:blipFill>
        <p:spPr>
          <a:xfrm>
            <a:off x="3606800" y="2760663"/>
            <a:ext cx="5080000" cy="3365500"/>
          </a:xfrm>
          <a:prstGeom prst="rect">
            <a:avLst/>
          </a:prstGeom>
        </p:spPr>
      </p:pic>
    </p:spTree>
    <p:extLst>
      <p:ext uri="{BB962C8B-B14F-4D97-AF65-F5344CB8AC3E}">
        <p14:creationId xmlns:p14="http://schemas.microsoft.com/office/powerpoint/2010/main" val="81360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 b="33102"/>
          <a:stretch/>
        </p:blipFill>
        <p:spPr>
          <a:xfrm>
            <a:off x="603127" y="0"/>
            <a:ext cx="8083673" cy="6858000"/>
          </a:xfrm>
          <a:prstGeom prst="rect">
            <a:avLst/>
          </a:prstGeom>
        </p:spPr>
      </p:pic>
    </p:spTree>
    <p:extLst>
      <p:ext uri="{BB962C8B-B14F-4D97-AF65-F5344CB8AC3E}">
        <p14:creationId xmlns:p14="http://schemas.microsoft.com/office/powerpoint/2010/main" val="316113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3928" b="-33900"/>
          <a:stretch/>
        </p:blipFill>
        <p:spPr>
          <a:xfrm>
            <a:off x="457200" y="0"/>
            <a:ext cx="8504024" cy="10780776"/>
          </a:xfrm>
          <a:prstGeom prst="rect">
            <a:avLst/>
          </a:prstGeom>
        </p:spPr>
      </p:pic>
    </p:spTree>
    <p:extLst>
      <p:ext uri="{BB962C8B-B14F-4D97-AF65-F5344CB8AC3E}">
        <p14:creationId xmlns:p14="http://schemas.microsoft.com/office/powerpoint/2010/main" val="244888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 Vector</a:t>
            </a:r>
            <a:endParaRPr lang="en-US" dirty="0"/>
          </a:p>
        </p:txBody>
      </p:sp>
      <p:sp>
        <p:nvSpPr>
          <p:cNvPr id="3" name="Content Placeholder 2"/>
          <p:cNvSpPr>
            <a:spLocks noGrp="1"/>
          </p:cNvSpPr>
          <p:nvPr>
            <p:ph idx="1"/>
          </p:nvPr>
        </p:nvSpPr>
        <p:spPr/>
        <p:txBody>
          <a:bodyPr/>
          <a:lstStyle/>
          <a:p>
            <a:r>
              <a:rPr lang="en-US" dirty="0" smtClean="0"/>
              <a:t>Restriction enzyme sites as part of a multiple cloning site</a:t>
            </a:r>
          </a:p>
          <a:p>
            <a:r>
              <a:rPr lang="en-US" dirty="0"/>
              <a:t>R</a:t>
            </a:r>
            <a:r>
              <a:rPr lang="en-US" dirty="0" smtClean="0"/>
              <a:t>esistance marker or antibiotic resistance marker </a:t>
            </a:r>
          </a:p>
          <a:p>
            <a:r>
              <a:rPr lang="en-US" dirty="0" smtClean="0"/>
              <a:t>Promoter</a:t>
            </a:r>
          </a:p>
        </p:txBody>
      </p:sp>
    </p:spTree>
    <p:extLst>
      <p:ext uri="{BB962C8B-B14F-4D97-AF65-F5344CB8AC3E}">
        <p14:creationId xmlns:p14="http://schemas.microsoft.com/office/powerpoint/2010/main" val="217454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TotalTime>
  <Words>1134</Words>
  <Application>Microsoft Macintosh PowerPoint</Application>
  <PresentationFormat>On-screen Show (4:3)</PresentationFormat>
  <Paragraphs>120</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Steps</vt:lpstr>
      <vt:lpstr>Step 1: Culturing the gene of interest</vt:lpstr>
      <vt:lpstr>Eukaryotic vs. Plasmid DNA</vt:lpstr>
      <vt:lpstr>Restriction Enzymes</vt:lpstr>
      <vt:lpstr>PowerPoint Presentation</vt:lpstr>
      <vt:lpstr>PowerPoint Presentation</vt:lpstr>
      <vt:lpstr>Cloning Vector</vt:lpstr>
      <vt:lpstr>Cloning Methods</vt:lpstr>
      <vt:lpstr>Bioethics Concerns</vt:lpstr>
      <vt:lpstr>DIY Bio and Biobricks</vt:lpstr>
      <vt:lpstr>Agrobacterium tumefaciens</vt:lpstr>
      <vt:lpstr>PowerPoint Presentation</vt:lpstr>
      <vt:lpstr>Applications in Research: Fluorescence</vt:lpstr>
      <vt:lpstr>PowerPoint Presentation</vt:lpstr>
      <vt:lpstr>Brainbow</vt:lpstr>
      <vt:lpstr>Knock-out and Knock-in Libraries</vt:lpstr>
      <vt:lpstr>PowerPoint Presentation</vt:lpstr>
      <vt:lpstr>PowerPoint Presentation</vt:lpstr>
      <vt:lpstr>PowerPoint Presentation</vt:lpstr>
      <vt:lpstr>Golden Rice</vt:lpstr>
      <vt:lpstr>Vitamin A deficiency</vt:lpstr>
      <vt:lpstr>Genetically Engineered Viruses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Julia Winn</dc:creator>
  <cp:lastModifiedBy>Julia Winn</cp:lastModifiedBy>
  <cp:revision>63</cp:revision>
  <dcterms:created xsi:type="dcterms:W3CDTF">2011-02-26T00:42:19Z</dcterms:created>
  <dcterms:modified xsi:type="dcterms:W3CDTF">2011-03-19T01:47:08Z</dcterms:modified>
</cp:coreProperties>
</file>