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1" r:id="rId5"/>
    <p:sldId id="262" r:id="rId6"/>
    <p:sldId id="264" r:id="rId7"/>
    <p:sldId id="259" r:id="rId8"/>
    <p:sldId id="282" r:id="rId9"/>
    <p:sldId id="265" r:id="rId10"/>
    <p:sldId id="266" r:id="rId11"/>
    <p:sldId id="267" r:id="rId12"/>
    <p:sldId id="268" r:id="rId13"/>
    <p:sldId id="273" r:id="rId14"/>
    <p:sldId id="272" r:id="rId15"/>
    <p:sldId id="269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>
        <p:scale>
          <a:sx n="94" d="100"/>
          <a:sy n="94" d="100"/>
        </p:scale>
        <p:origin x="4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3790-385D-96CF-08C4-895064E4C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D4743-39FA-77DB-4A5B-DEFCC7C42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DD524-A948-CD33-C7C3-8BC4D5B5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4154-0507-40F6-8E05-C29FF1C0A61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840FF-7385-BA29-9FF8-19B93DBE2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143D2-3790-D178-41FE-D1D6084F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7DD-51BE-4973-9D1D-EC4E7C369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0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0F5B-5CEB-29D6-95DB-D04F3D5F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DFEC6-CA44-BF94-ACDA-F91F107CC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A320C-3CF8-C53A-A0EF-2EB152ECE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4154-0507-40F6-8E05-C29FF1C0A61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F03B0-ED7E-5922-F859-EFB156EB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CD7EA-B7BE-4211-5FAC-9CA323BD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7DD-51BE-4973-9D1D-EC4E7C369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7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F5FFB6-D324-2A47-B8D1-8B65DAC6E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8975A-9258-843B-8BAF-85073F15B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30A58-3231-7569-CBFC-77D793D5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4154-0507-40F6-8E05-C29FF1C0A61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D4F34-20FB-AFE8-D476-19DEF2EA4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11FD2-D257-A1A2-F341-BF8934CF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7DD-51BE-4973-9D1D-EC4E7C369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8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EAC3-DFC0-71B4-D21C-BAB32198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117A5-D2A5-93C0-A31E-AAFB65EF4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E1B10-B83F-349D-B258-B0C89BF42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4154-0507-40F6-8E05-C29FF1C0A61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B4D66-E7EA-3DB6-0DBA-3F4A0E9E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7E6DF-B457-E1E6-F04F-8673E189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7DD-51BE-4973-9D1D-EC4E7C369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CAEC3-A57E-1AF2-CEEA-145DF506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969FB-6E61-332A-1697-81D45EC78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C48D3-07C8-FCE5-7708-4F348442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4154-0507-40F6-8E05-C29FF1C0A61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ADF2D-57EA-9607-ED01-3E1B6B883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B0B80-7CA6-EA2F-DFB9-FEF41923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7DD-51BE-4973-9D1D-EC4E7C369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4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FE132-89D4-BC5A-FAE8-EAE00605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A7C1F-BFCB-36AC-F891-66E00E4D28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7E919-A2A9-0E4B-9ABA-E150E4D91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D5B08-7840-04D7-092E-9F0BADEE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4154-0507-40F6-8E05-C29FF1C0A61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4D0DB-443D-3CD0-42CC-A601254B3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5022A-CE74-E47D-1B75-BFB4A768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7DD-51BE-4973-9D1D-EC4E7C369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8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B3474-D533-7F34-FFE7-F1E04838A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B2CEB-E574-726E-DFFE-93164A2B3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5A0EF-4D60-AD0B-4711-52AFEC167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8C0D6-0862-E356-A2B2-2738341FC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61F26-C797-F26C-35A1-F44C75481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433D9-1D87-F14E-A7F0-198841322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4154-0507-40F6-8E05-C29FF1C0A61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2C8F26-1824-23B1-E037-C54C87553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720DF6-37E2-E904-C1A0-8230041D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7DD-51BE-4973-9D1D-EC4E7C369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2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54A5-EBCD-309D-8897-D85A5922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7C418E-D289-4BA7-1C42-2C6AAB8D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4154-0507-40F6-8E05-C29FF1C0A61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8E222-C77E-730D-3FDF-288841157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6756D-038B-AA15-0ECE-533CF109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7DD-51BE-4973-9D1D-EC4E7C369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5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5B86CE-33F3-74C6-7E01-E27C7E3C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4154-0507-40F6-8E05-C29FF1C0A61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29ADB-5E58-1B5B-AAA0-F5FB69224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8D8AA-F0D4-8C40-CAE4-4BF73629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7DD-51BE-4973-9D1D-EC4E7C369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5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7BB5-7654-D59F-E488-7014979B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34AB2-F86D-9B39-5868-9336DC837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0DFD4-8424-97F4-0271-F432ADF48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A7B0D-3734-5C33-17FE-77C8BE7C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4154-0507-40F6-8E05-C29FF1C0A61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BC19A-DD6C-26F9-8443-E0347581C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8E702-9CBE-4226-82CC-8F6FE2975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7DD-51BE-4973-9D1D-EC4E7C369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2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B9192-E1D0-5E69-0A33-F76770EF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9C7A96-9A14-65E2-56A4-630E852E5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469B9-33EF-DE33-87A0-45DB154B4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26E97-4716-216A-195D-FE0BCD15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B4154-0507-40F6-8E05-C29FF1C0A61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18641-3010-7BA7-689C-8A91C1F26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92292-DBB8-D4A0-7044-6BB158E8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67DD-51BE-4973-9D1D-EC4E7C369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9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D51C02-0AF2-4CAB-1F53-512B3840A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2B11C-E2DC-854A-7305-CB7915876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AF5D1-7F29-4EE6-3F79-234089FF8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B4154-0507-40F6-8E05-C29FF1C0A61D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408AF-2525-50A8-2DEB-9ADD56054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10A8B-1BF8-39D4-0704-2E523D53F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767DD-51BE-4973-9D1D-EC4E7C369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7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ftp/arxiv/papers/1703/1703.01424.pdf" TargetMode="External"/><Relationship Id="rId3" Type="http://schemas.openxmlformats.org/officeDocument/2006/relationships/hyperlink" Target="https://education.nationalgeographic.org/resource/safe-location" TargetMode="External"/><Relationship Id="rId7" Type="http://schemas.openxmlformats.org/officeDocument/2006/relationships/hyperlink" Target="https://www.nasa.gov/mission_pages/kepler/multimedia/images/transit-light-curve.html" TargetMode="External"/><Relationship Id="rId2" Type="http://schemas.openxmlformats.org/officeDocument/2006/relationships/hyperlink" Target="https://exoplanets.nasa.gov/faq/31/whats-a-trans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bblesite.org/contents/media/images/2021/035/01F8AHYJK6SPN9KT4JETB8XK1X?Topic=103-exoplanets&amp;Topic=109-the-telescope" TargetMode="External"/><Relationship Id="rId11" Type="http://schemas.openxmlformats.org/officeDocument/2006/relationships/hyperlink" Target="https://astronomy.com/news/2018/01/counting-starspots" TargetMode="External"/><Relationship Id="rId5" Type="http://schemas.openxmlformats.org/officeDocument/2006/relationships/hyperlink" Target="https://www.space.com/25303-how-many-galaxies-are-in-the-universe.html" TargetMode="External"/><Relationship Id="rId10" Type="http://schemas.openxmlformats.org/officeDocument/2006/relationships/hyperlink" Target="https://arxiv.org/pdf/0812.1799.pdf" TargetMode="External"/><Relationship Id="rId4" Type="http://schemas.openxmlformats.org/officeDocument/2006/relationships/hyperlink" Target="https://education.nationalgeographic.org/resource/sun" TargetMode="External"/><Relationship Id="rId9" Type="http://schemas.openxmlformats.org/officeDocument/2006/relationships/hyperlink" Target="https://spaceplace.nasa.gov/galaxy/e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1F5FCD-FE63-2444-229D-50A321AAD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2152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F605B5-F33F-3888-2A8A-1F6C9FDA0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72152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18B141-0116-60FA-C354-FAD5AEE23E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Exoplanets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4528E-D754-2AE8-EC9B-CE6AEAA753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Hannah </a:t>
            </a:r>
            <a:r>
              <a:rPr lang="en-US" dirty="0" err="1">
                <a:solidFill>
                  <a:schemeClr val="bg1"/>
                </a:solidFill>
                <a:latin typeface="Bahnschrift SemiCondensed" panose="020B0502040204020203" pitchFamily="34" charset="0"/>
              </a:rPr>
              <a:t>Didehbani</a:t>
            </a:r>
            <a:endParaRPr lang="en-US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94F90E93-50FB-BDC2-0833-23036892214F}"/>
              </a:ext>
            </a:extLst>
          </p:cNvPr>
          <p:cNvSpPr/>
          <p:nvPr/>
        </p:nvSpPr>
        <p:spPr>
          <a:xfrm>
            <a:off x="6001173" y="2636520"/>
            <a:ext cx="833120" cy="792480"/>
          </a:xfrm>
          <a:prstGeom prst="su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532AD-DEFC-6CA2-689F-8D10BED2042A}"/>
              </a:ext>
            </a:extLst>
          </p:cNvPr>
          <p:cNvSpPr txBox="1"/>
          <p:nvPr/>
        </p:nvSpPr>
        <p:spPr>
          <a:xfrm>
            <a:off x="738164" y="2321551"/>
            <a:ext cx="4767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Flux is the word we use to describe the amount of light we receive from a star at the Earth’s surface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01CC9E-03E6-A6F5-A918-3F5D540238A5}"/>
              </a:ext>
            </a:extLst>
          </p:cNvPr>
          <p:cNvSpPr/>
          <p:nvPr/>
        </p:nvSpPr>
        <p:spPr>
          <a:xfrm>
            <a:off x="10329644" y="5884784"/>
            <a:ext cx="379307" cy="358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7DEFB6-E7E5-E16B-6053-C542A4BE40D9}"/>
              </a:ext>
            </a:extLst>
          </p:cNvPr>
          <p:cNvCxnSpPr/>
          <p:nvPr/>
        </p:nvCxnSpPr>
        <p:spPr>
          <a:xfrm>
            <a:off x="6394027" y="3610187"/>
            <a:ext cx="0" cy="307509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9EEAFF-69E4-D6FA-F393-80253A9AB453}"/>
              </a:ext>
            </a:extLst>
          </p:cNvPr>
          <p:cNvCxnSpPr>
            <a:cxnSpLocks/>
          </p:cNvCxnSpPr>
          <p:nvPr/>
        </p:nvCxnSpPr>
        <p:spPr>
          <a:xfrm rot="-1020000">
            <a:off x="7016336" y="3506619"/>
            <a:ext cx="0" cy="307509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034A28-A4EB-5E65-F418-1A0E59BE1806}"/>
              </a:ext>
            </a:extLst>
          </p:cNvPr>
          <p:cNvCxnSpPr>
            <a:cxnSpLocks/>
          </p:cNvCxnSpPr>
          <p:nvPr/>
        </p:nvCxnSpPr>
        <p:spPr>
          <a:xfrm rot="-2160000">
            <a:off x="7667695" y="3212808"/>
            <a:ext cx="0" cy="307509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CFDB591-F3FF-83CD-CE79-A978F1750C86}"/>
              </a:ext>
            </a:extLst>
          </p:cNvPr>
          <p:cNvCxnSpPr>
            <a:cxnSpLocks/>
          </p:cNvCxnSpPr>
          <p:nvPr/>
        </p:nvCxnSpPr>
        <p:spPr>
          <a:xfrm>
            <a:off x="6949659" y="3396799"/>
            <a:ext cx="3094646" cy="239160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7D055D-66C9-F236-0335-827EFC67A783}"/>
              </a:ext>
            </a:extLst>
          </p:cNvPr>
          <p:cNvCxnSpPr>
            <a:cxnSpLocks/>
          </p:cNvCxnSpPr>
          <p:nvPr/>
        </p:nvCxnSpPr>
        <p:spPr>
          <a:xfrm rot="-4260000">
            <a:off x="8449413" y="2192522"/>
            <a:ext cx="0" cy="307509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2D349D-F97A-55BC-83CA-7AE69DEB2820}"/>
              </a:ext>
            </a:extLst>
          </p:cNvPr>
          <p:cNvCxnSpPr>
            <a:cxnSpLocks/>
          </p:cNvCxnSpPr>
          <p:nvPr/>
        </p:nvCxnSpPr>
        <p:spPr>
          <a:xfrm rot="-5100000">
            <a:off x="8548032" y="1618377"/>
            <a:ext cx="0" cy="307509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7C5944-FFD3-1166-ABFD-9514F564BBBD}"/>
              </a:ext>
            </a:extLst>
          </p:cNvPr>
          <p:cNvCxnSpPr>
            <a:cxnSpLocks/>
          </p:cNvCxnSpPr>
          <p:nvPr/>
        </p:nvCxnSpPr>
        <p:spPr>
          <a:xfrm rot="-5880000">
            <a:off x="8521721" y="1098973"/>
            <a:ext cx="0" cy="307509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1F554D-E5B6-A96B-B098-62BB233E128F}"/>
              </a:ext>
            </a:extLst>
          </p:cNvPr>
          <p:cNvCxnSpPr>
            <a:cxnSpLocks/>
          </p:cNvCxnSpPr>
          <p:nvPr/>
        </p:nvCxnSpPr>
        <p:spPr>
          <a:xfrm rot="-720000" flipV="1">
            <a:off x="6825397" y="1902030"/>
            <a:ext cx="3051172" cy="47612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5B3A19-C125-509D-1B9E-2174051C67A9}"/>
              </a:ext>
            </a:extLst>
          </p:cNvPr>
          <p:cNvCxnSpPr>
            <a:cxnSpLocks/>
          </p:cNvCxnSpPr>
          <p:nvPr/>
        </p:nvCxnSpPr>
        <p:spPr>
          <a:xfrm rot="660000">
            <a:off x="5893659" y="3545554"/>
            <a:ext cx="0" cy="307509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C40D7F4-7F5C-45A9-26FF-D8D6991BBA3B}"/>
              </a:ext>
            </a:extLst>
          </p:cNvPr>
          <p:cNvCxnSpPr>
            <a:cxnSpLocks/>
          </p:cNvCxnSpPr>
          <p:nvPr/>
        </p:nvCxnSpPr>
        <p:spPr>
          <a:xfrm rot="1380000">
            <a:off x="5410400" y="3384225"/>
            <a:ext cx="0" cy="307509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69BDEE-C569-E165-DB65-625AF2B3FFB0}"/>
              </a:ext>
            </a:extLst>
          </p:cNvPr>
          <p:cNvCxnSpPr>
            <a:cxnSpLocks/>
          </p:cNvCxnSpPr>
          <p:nvPr/>
        </p:nvCxnSpPr>
        <p:spPr>
          <a:xfrm>
            <a:off x="6949659" y="3444060"/>
            <a:ext cx="3312220" cy="275425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D566E06-DD47-2936-E124-5AA9B0D7F8D8}"/>
              </a:ext>
            </a:extLst>
          </p:cNvPr>
          <p:cNvCxnSpPr>
            <a:cxnSpLocks/>
          </p:cNvCxnSpPr>
          <p:nvPr/>
        </p:nvCxnSpPr>
        <p:spPr>
          <a:xfrm>
            <a:off x="6977686" y="3383622"/>
            <a:ext cx="3469905" cy="240478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ACC921F-4CAF-740A-1D0D-B208C97D9650}"/>
              </a:ext>
            </a:extLst>
          </p:cNvPr>
          <p:cNvSpPr txBox="1"/>
          <p:nvPr/>
        </p:nvSpPr>
        <p:spPr>
          <a:xfrm>
            <a:off x="10915242" y="5869886"/>
            <a:ext cx="1039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Earth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 SemiConde" panose="020B0502040204020203" pitchFamily="34" charset="0"/>
            </a:endParaRP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98A388FB-56E3-6B0C-2BC9-AA7CF8F1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Transit Measurements Depend on the Flux of Starlight at the Earth’s Surface</a:t>
            </a:r>
          </a:p>
        </p:txBody>
      </p:sp>
    </p:spTree>
    <p:extLst>
      <p:ext uri="{BB962C8B-B14F-4D97-AF65-F5344CB8AC3E}">
        <p14:creationId xmlns:p14="http://schemas.microsoft.com/office/powerpoint/2010/main" val="273173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243E-81FD-9B33-EA77-46FF5091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Transits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7EA53-DC3A-C3ED-305F-EC6B8FB400D9}"/>
              </a:ext>
            </a:extLst>
          </p:cNvPr>
          <p:cNvSpPr txBox="1"/>
          <p:nvPr/>
        </p:nvSpPr>
        <p:spPr>
          <a:xfrm>
            <a:off x="541866" y="1385888"/>
            <a:ext cx="10864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Light SemiConde" panose="020B0502040204020203" pitchFamily="34" charset="0"/>
              </a:rPr>
              <a:t>Transits are when a planet passes in front of its host star in our line of sight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Bahnschrift SemiLight SemiConde" panose="020B0502040204020203" pitchFamily="34" charset="0"/>
              </a:rPr>
              <a:t>We can detect the light from the star, so we can detect when the planet passes in front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CAF7A-C149-5C18-737E-C145623EE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813" y="3270392"/>
            <a:ext cx="7762240" cy="33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9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243E-81FD-9B33-EA77-46FF5091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Tres-1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192BDB-BD6D-1953-E66D-EDC183AC9758}"/>
              </a:ext>
            </a:extLst>
          </p:cNvPr>
          <p:cNvSpPr txBox="1"/>
          <p:nvPr/>
        </p:nvSpPr>
        <p:spPr>
          <a:xfrm>
            <a:off x="10000509" y="6123543"/>
            <a:ext cx="188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ahnschrift SemiLight SemiConde" panose="020B0502040204020203" pitchFamily="34" charset="0"/>
              </a:rPr>
              <a:t>Rabus</a:t>
            </a:r>
            <a:r>
              <a:rPr lang="en-US" dirty="0">
                <a:latin typeface="Bahnschrift SemiLight SemiConde" panose="020B0502040204020203" pitchFamily="34" charset="0"/>
              </a:rPr>
              <a:t> et al. 2008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8A694363-11B0-0DE0-F5BC-8538037B8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42" y="1188917"/>
            <a:ext cx="6723316" cy="49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49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243E-81FD-9B33-EA77-46FF5091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Tres-1 Star Spot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2EF848-CBBC-8749-4B7F-E00A57013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186" y="1004781"/>
            <a:ext cx="5488094" cy="548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E8A2BF-D752-10CC-5B33-D841EC8BDD8D}"/>
              </a:ext>
            </a:extLst>
          </p:cNvPr>
          <p:cNvSpPr txBox="1"/>
          <p:nvPr/>
        </p:nvSpPr>
        <p:spPr>
          <a:xfrm>
            <a:off x="838200" y="3137674"/>
            <a:ext cx="4767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A star spot is darker than the rest of the star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D49712-CD69-C5D9-1097-BB0C20C503F3}"/>
              </a:ext>
            </a:extLst>
          </p:cNvPr>
          <p:cNvCxnSpPr/>
          <p:nvPr/>
        </p:nvCxnSpPr>
        <p:spPr>
          <a:xfrm flipV="1">
            <a:off x="4890347" y="4727787"/>
            <a:ext cx="3305386" cy="136144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459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243E-81FD-9B33-EA77-46FF5091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Trappist - 1</a:t>
            </a:r>
          </a:p>
        </p:txBody>
      </p:sp>
      <p:pic>
        <p:nvPicPr>
          <p:cNvPr id="4" name="Picture 3" descr="Scatter chart&#10;&#10;Description automatically generated with medium confidence">
            <a:extLst>
              <a:ext uri="{FF2B5EF4-FFF2-40B4-BE49-F238E27FC236}">
                <a16:creationId xmlns:a16="http://schemas.microsoft.com/office/drawing/2014/main" id="{2863455F-8D7E-2066-3099-B09E79808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71" y="1314396"/>
            <a:ext cx="7165894" cy="5178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192BDB-BD6D-1953-E66D-EDC183AC9758}"/>
              </a:ext>
            </a:extLst>
          </p:cNvPr>
          <p:cNvSpPr txBox="1"/>
          <p:nvPr/>
        </p:nvSpPr>
        <p:spPr>
          <a:xfrm>
            <a:off x="10000509" y="6123543"/>
            <a:ext cx="188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SemiLight SemiConde" panose="020B0502040204020203" pitchFamily="34" charset="0"/>
              </a:rPr>
              <a:t>Gillon et al. 2017</a:t>
            </a:r>
          </a:p>
        </p:txBody>
      </p:sp>
    </p:spTree>
    <p:extLst>
      <p:ext uri="{BB962C8B-B14F-4D97-AF65-F5344CB8AC3E}">
        <p14:creationId xmlns:p14="http://schemas.microsoft.com/office/powerpoint/2010/main" val="409232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243E-81FD-9B33-EA77-46FF5091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Trappist - 1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FC058161-3CA2-5E4E-27B7-0FB668A1A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26" y="1412448"/>
            <a:ext cx="9838947" cy="4759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E79529-0EDA-EFA3-2F60-D875379572A4}"/>
              </a:ext>
            </a:extLst>
          </p:cNvPr>
          <p:cNvSpPr txBox="1"/>
          <p:nvPr/>
        </p:nvSpPr>
        <p:spPr>
          <a:xfrm>
            <a:off x="10072127" y="6172293"/>
            <a:ext cx="188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SemiLight SemiConde" panose="020B0502040204020203" pitchFamily="34" charset="0"/>
              </a:rPr>
              <a:t>Gillon et al. 2017</a:t>
            </a:r>
          </a:p>
        </p:txBody>
      </p:sp>
    </p:spTree>
    <p:extLst>
      <p:ext uri="{BB962C8B-B14F-4D97-AF65-F5344CB8AC3E}">
        <p14:creationId xmlns:p14="http://schemas.microsoft.com/office/powerpoint/2010/main" val="203697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243E-81FD-9B33-EA77-46FF5091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Trappist – 1: Multiple Planets in a Single Transit Curve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79529-0EDA-EFA3-2F60-D875379572A4}"/>
              </a:ext>
            </a:extLst>
          </p:cNvPr>
          <p:cNvSpPr txBox="1"/>
          <p:nvPr/>
        </p:nvSpPr>
        <p:spPr>
          <a:xfrm>
            <a:off x="10072127" y="6172293"/>
            <a:ext cx="188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SemiLight SemiConde" panose="020B0502040204020203" pitchFamily="34" charset="0"/>
              </a:rPr>
              <a:t>Gillon et al. 2017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757777-DB20-46D0-A883-5811DB197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85102" y="1213474"/>
            <a:ext cx="5322449" cy="54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55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243E-81FD-9B33-EA77-46FF5091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Learning about a Planet from a Transit Curve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A6C99F-19DE-A3B7-8CA2-7149D0B467EC}"/>
              </a:ext>
            </a:extLst>
          </p:cNvPr>
          <p:cNvSpPr txBox="1"/>
          <p:nvPr/>
        </p:nvSpPr>
        <p:spPr>
          <a:xfrm>
            <a:off x="935564" y="4363647"/>
            <a:ext cx="218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Measurable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B603C-231D-939B-E8BA-7C71B6EFF48E}"/>
              </a:ext>
            </a:extLst>
          </p:cNvPr>
          <p:cNvSpPr txBox="1"/>
          <p:nvPr/>
        </p:nvSpPr>
        <p:spPr>
          <a:xfrm>
            <a:off x="7483685" y="4363647"/>
            <a:ext cx="218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Unknown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2C0656-F199-1E2B-A585-B2449FCC3F05}"/>
              </a:ext>
            </a:extLst>
          </p:cNvPr>
          <p:cNvSpPr txBox="1"/>
          <p:nvPr/>
        </p:nvSpPr>
        <p:spPr>
          <a:xfrm>
            <a:off x="5300978" y="4363647"/>
            <a:ext cx="218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=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99CBECA1-6689-4650-F3F9-B8F0FDA35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53" y="5057168"/>
            <a:ext cx="857686" cy="835115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7DA649F5-93E6-D6E3-358E-05B61C6AC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57168"/>
            <a:ext cx="2667665" cy="751663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C6FD1105-0C99-611B-8C5D-6F1F8B612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25" y="1365568"/>
            <a:ext cx="4416928" cy="272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23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243E-81FD-9B33-EA77-46FF5091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813" y="257323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Radial Velocity</a:t>
            </a:r>
          </a:p>
        </p:txBody>
      </p:sp>
    </p:spTree>
    <p:extLst>
      <p:ext uri="{BB962C8B-B14F-4D97-AF65-F5344CB8AC3E}">
        <p14:creationId xmlns:p14="http://schemas.microsoft.com/office/powerpoint/2010/main" val="1968987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98A388FB-56E3-6B0C-2BC9-AA7CF8F1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The Planet and Star Orbit the Center of Mass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5603B06-2B95-B453-80B1-94A57DE87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9" y="2015853"/>
            <a:ext cx="5963675" cy="38972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F72016-33CD-9B2E-8DB7-C8624F1B8920}"/>
              </a:ext>
            </a:extLst>
          </p:cNvPr>
          <p:cNvSpPr txBox="1"/>
          <p:nvPr/>
        </p:nvSpPr>
        <p:spPr>
          <a:xfrm>
            <a:off x="6849826" y="2841101"/>
            <a:ext cx="47671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The radius of the planet is much less than the radius of the star, so the center of mass is very close to the star, sometimes in the star</a:t>
            </a:r>
          </a:p>
        </p:txBody>
      </p:sp>
    </p:spTree>
    <p:extLst>
      <p:ext uri="{BB962C8B-B14F-4D97-AF65-F5344CB8AC3E}">
        <p14:creationId xmlns:p14="http://schemas.microsoft.com/office/powerpoint/2010/main" val="165000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243E-81FD-9B33-EA77-46FF5091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Our Solar System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A392D-8069-2557-C186-26AFC932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7066"/>
            <a:ext cx="12192000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52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98A388FB-56E3-6B0C-2BC9-AA7CF8F1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Doppler Shift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834A79-237C-3E78-9B36-60335E8ED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47" y="1459652"/>
            <a:ext cx="7978139" cy="489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6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98A388FB-56E3-6B0C-2BC9-AA7CF8F1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51 Peg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892ECF6F-889D-47A4-E689-D45373FDB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1" y="1690688"/>
            <a:ext cx="9283865" cy="4630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A4CD8-ACB7-02CC-D4D3-0132175087E8}"/>
              </a:ext>
            </a:extLst>
          </p:cNvPr>
          <p:cNvSpPr txBox="1"/>
          <p:nvPr/>
        </p:nvSpPr>
        <p:spPr>
          <a:xfrm>
            <a:off x="8832427" y="2123127"/>
            <a:ext cx="2716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This star moves about 10m/s  </a:t>
            </a:r>
          </a:p>
        </p:txBody>
      </p:sp>
    </p:spTree>
    <p:extLst>
      <p:ext uri="{BB962C8B-B14F-4D97-AF65-F5344CB8AC3E}">
        <p14:creationId xmlns:p14="http://schemas.microsoft.com/office/powerpoint/2010/main" val="2531635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98A388FB-56E3-6B0C-2BC9-AA7CF8F1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A strange y-axis 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0821374B-B9A0-8F3B-37C4-94EC93AFD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43" y="1809003"/>
            <a:ext cx="8826954" cy="43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74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98A388FB-56E3-6B0C-2BC9-AA7CF8F1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Which planet has the largest radius?</a:t>
            </a: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346A17DF-3B3F-5E26-141B-5B25C9ECF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80" y="1690688"/>
            <a:ext cx="2140393" cy="48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19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98A388FB-56E3-6B0C-2BC9-AA7CF8F1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What is the drop in brightness from the star due to the planet?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C87904B-633B-2EF0-592E-35C3ABA5A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53" y="2288660"/>
            <a:ext cx="4750044" cy="3486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6750-E944-439A-1BCC-8990B8540415}"/>
              </a:ext>
            </a:extLst>
          </p:cNvPr>
          <p:cNvSpPr txBox="1"/>
          <p:nvPr/>
        </p:nvSpPr>
        <p:spPr>
          <a:xfrm>
            <a:off x="7660640" y="2477554"/>
            <a:ext cx="2397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a) 0.98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b) 0.02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c) 0.001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d) 0.99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42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243E-81FD-9B33-EA77-46FF5091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9C1B8-95CA-0161-B438-B34B8682F9DB}"/>
              </a:ext>
            </a:extLst>
          </p:cNvPr>
          <p:cNvSpPr txBox="1"/>
          <p:nvPr/>
        </p:nvSpPr>
        <p:spPr>
          <a:xfrm>
            <a:off x="907627" y="1690688"/>
            <a:ext cx="10078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https://exoplanets.nasa.gov/faq/31/whats-a-transit/</a:t>
            </a:r>
            <a:r>
              <a:rPr lang="en-US" dirty="0"/>
              <a:t> (Exoplanet Discoveries Over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https://education.nationalgeographic.org/resource/safe-location</a:t>
            </a:r>
            <a:r>
              <a:rPr lang="en-US" dirty="0"/>
              <a:t> (The Milky Way has 10</a:t>
            </a:r>
            <a:r>
              <a:rPr lang="en-US" baseline="30000" dirty="0"/>
              <a:t>11</a:t>
            </a:r>
            <a:r>
              <a:rPr lang="en-US" dirty="0"/>
              <a:t> stars)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https://education.nationalgeographic.org/resource/sun</a:t>
            </a:r>
            <a:r>
              <a:rPr lang="en-US" dirty="0"/>
              <a:t> (The Solar System has 1 Star)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https://www.space.com/25303-how-many-galaxies-are-in-the-universe.html</a:t>
            </a:r>
            <a:r>
              <a:rPr lang="en-US" dirty="0"/>
              <a:t> (The Hubble Space Telescope)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https://hubblesite.org/contents/media/images/2021/035/01F8AHYJK6SPN9KT4JETB8XK1X?Topic=103-exoplanets&amp;Topic=109-the-telescope</a:t>
            </a:r>
            <a:r>
              <a:rPr lang="en-US" dirty="0"/>
              <a:t> (The Hubble Space Telescope)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https://www.nasa.gov/mission_pages/kepler/multimedia/images/transit-light-curve.html</a:t>
            </a:r>
            <a:r>
              <a:rPr lang="en-US" dirty="0"/>
              <a:t> (Transits)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https://arxiv.org/ftp/arxiv/papers/1703/1703.01424.pdf</a:t>
            </a:r>
            <a:r>
              <a:rPr lang="en-US" dirty="0"/>
              <a:t> ( Trappist -1)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https://spaceplace.nasa.gov/galaxy/en/</a:t>
            </a:r>
            <a:r>
              <a:rPr lang="en-US" dirty="0"/>
              <a:t> (title slide)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0"/>
              </a:rPr>
              <a:t>https://arxiv.org/pdf/0812.1799.pdf</a:t>
            </a:r>
            <a:r>
              <a:rPr lang="en-US" dirty="0"/>
              <a:t> (Tres-1)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1"/>
              </a:rPr>
              <a:t>https://astronomy.com/news/2018/01/counting-starspots</a:t>
            </a:r>
            <a:r>
              <a:rPr lang="en-US" dirty="0"/>
              <a:t> (Tres-1 Star Spot)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243E-81FD-9B33-EA77-46FF5091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813" y="257323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Exoplanets are planets outside our solar system</a:t>
            </a:r>
          </a:p>
        </p:txBody>
      </p:sp>
    </p:spTree>
    <p:extLst>
      <p:ext uri="{BB962C8B-B14F-4D97-AF65-F5344CB8AC3E}">
        <p14:creationId xmlns:p14="http://schemas.microsoft.com/office/powerpoint/2010/main" val="2882866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243E-81FD-9B33-EA77-46FF5091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The Solar System has 1 star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4705C05-A36F-CD84-4159-136BFB412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64" y="1690688"/>
            <a:ext cx="6448270" cy="483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2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243E-81FD-9B33-EA77-46FF5091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The Milky Way Galaxy has 10</a:t>
            </a:r>
            <a:r>
              <a:rPr lang="en-US" baseline="300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11</a:t>
            </a:r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stars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9769AB-235A-569B-995D-C842FCF59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3" y="1387530"/>
            <a:ext cx="10458027" cy="539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E111CE57-D2D2-372F-D4AC-FF36D0AF0579}"/>
              </a:ext>
            </a:extLst>
          </p:cNvPr>
          <p:cNvSpPr/>
          <p:nvPr/>
        </p:nvSpPr>
        <p:spPr>
          <a:xfrm>
            <a:off x="7884160" y="4106784"/>
            <a:ext cx="589280" cy="512629"/>
          </a:xfrm>
          <a:prstGeom prst="star5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8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243E-81FD-9B33-EA77-46FF5091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80040" cy="18971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The Hubble Space Telescope estimates 10</a:t>
            </a:r>
            <a:r>
              <a:rPr lang="en-US" baseline="30000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11</a:t>
            </a:r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 galaxies in the universe – that’s a lot of stars!</a:t>
            </a:r>
          </a:p>
        </p:txBody>
      </p:sp>
      <p:pic>
        <p:nvPicPr>
          <p:cNvPr id="2050" name="Picture 2" descr="Hubble Space Telescope in Orbit">
            <a:extLst>
              <a:ext uri="{FF2B5EF4-FFF2-40B4-BE49-F238E27FC236}">
                <a16:creationId xmlns:a16="http://schemas.microsoft.com/office/drawing/2014/main" id="{3FFDDDB3-56A2-CCEF-611E-0CAA16345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07" y="1996656"/>
            <a:ext cx="8210025" cy="46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15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243E-81FD-9B33-EA77-46FF5091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Exoplanet Discoveries Over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02015-34D2-92C4-5299-DEF6CEBC3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362609" cy="4842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AE3EAE-A894-DE39-4AC2-7BF221339A69}"/>
              </a:ext>
            </a:extLst>
          </p:cNvPr>
          <p:cNvSpPr txBox="1"/>
          <p:nvPr/>
        </p:nvSpPr>
        <p:spPr>
          <a:xfrm>
            <a:off x="7254240" y="2577994"/>
            <a:ext cx="4099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Most exoplanets we know of were detected indirectly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Only recently did direct imaging of exoplanets become possible </a:t>
            </a:r>
          </a:p>
        </p:txBody>
      </p:sp>
    </p:spTree>
    <p:extLst>
      <p:ext uri="{BB962C8B-B14F-4D97-AF65-F5344CB8AC3E}">
        <p14:creationId xmlns:p14="http://schemas.microsoft.com/office/powerpoint/2010/main" val="319209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243E-81FD-9B33-EA77-46FF5091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Different Techniques are Biased Towards Finding Certain Planet Sizes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6F2BF8B9-51AD-BF71-B03A-4260086D7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47" y="1744875"/>
            <a:ext cx="5842556" cy="50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5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243E-81FD-9B33-EA77-46FF5091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813" y="257323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  <a:latin typeface="Bahnschrift SemiCondensed" panose="020B0502040204020203" pitchFamily="34" charset="0"/>
              </a:rPr>
              <a:t>We will focus on Transits and Radial Velocity</a:t>
            </a:r>
          </a:p>
        </p:txBody>
      </p:sp>
    </p:spTree>
    <p:extLst>
      <p:ext uri="{BB962C8B-B14F-4D97-AF65-F5344CB8AC3E}">
        <p14:creationId xmlns:p14="http://schemas.microsoft.com/office/powerpoint/2010/main" val="2101087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499</Words>
  <Application>Microsoft Office PowerPoint</Application>
  <PresentationFormat>Widescreen</PresentationFormat>
  <Paragraphs>59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Bahnschrift SemiCondensed</vt:lpstr>
      <vt:lpstr>Bahnschrift SemiLight SemiConde</vt:lpstr>
      <vt:lpstr>Calibri</vt:lpstr>
      <vt:lpstr>Calibri Light</vt:lpstr>
      <vt:lpstr>Office Theme</vt:lpstr>
      <vt:lpstr>Exoplanets</vt:lpstr>
      <vt:lpstr>Our Solar System </vt:lpstr>
      <vt:lpstr>Exoplanets are planets outside our solar system</vt:lpstr>
      <vt:lpstr>The Solar System has 1 star</vt:lpstr>
      <vt:lpstr>The Milky Way Galaxy has 1011 stars</vt:lpstr>
      <vt:lpstr>The Hubble Space Telescope estimates 1011 galaxies in the universe – that’s a lot of stars!</vt:lpstr>
      <vt:lpstr>Exoplanet Discoveries Over Time</vt:lpstr>
      <vt:lpstr>Different Techniques are Biased Towards Finding Certain Planet Sizes</vt:lpstr>
      <vt:lpstr>We will focus on Transits and Radial Velocity</vt:lpstr>
      <vt:lpstr>Transit Measurements Depend on the Flux of Starlight at the Earth’s Surface</vt:lpstr>
      <vt:lpstr>Transits</vt:lpstr>
      <vt:lpstr>Tres-1</vt:lpstr>
      <vt:lpstr>Tres-1 Star Spot</vt:lpstr>
      <vt:lpstr>Trappist - 1</vt:lpstr>
      <vt:lpstr>Trappist - 1</vt:lpstr>
      <vt:lpstr>Trappist – 1: Multiple Planets in a Single Transit Curve </vt:lpstr>
      <vt:lpstr>Learning about a Planet from a Transit Curve</vt:lpstr>
      <vt:lpstr>Radial Velocity</vt:lpstr>
      <vt:lpstr>The Planet and Star Orbit the Center of Mass</vt:lpstr>
      <vt:lpstr>Doppler Shift</vt:lpstr>
      <vt:lpstr>51 Peg</vt:lpstr>
      <vt:lpstr>A strange y-axis </vt:lpstr>
      <vt:lpstr>Which planet has the largest radius?</vt:lpstr>
      <vt:lpstr>What is the drop in brightness from the star due to the planet?</vt:lpstr>
      <vt:lpstr>Citations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Exoplanets</dc:title>
  <dc:creator>Hannah D</dc:creator>
  <cp:lastModifiedBy>Hannah D</cp:lastModifiedBy>
  <cp:revision>5</cp:revision>
  <dcterms:created xsi:type="dcterms:W3CDTF">2022-11-18T21:52:15Z</dcterms:created>
  <dcterms:modified xsi:type="dcterms:W3CDTF">2022-11-20T18:37:34Z</dcterms:modified>
</cp:coreProperties>
</file>