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9"/>
  </p:notesMasterIdLst>
  <p:sldIdLst>
    <p:sldId id="256" r:id="rId2"/>
    <p:sldId id="288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89" r:id="rId11"/>
    <p:sldId id="271" r:id="rId12"/>
    <p:sldId id="272" r:id="rId13"/>
    <p:sldId id="273" r:id="rId14"/>
    <p:sldId id="276" r:id="rId15"/>
    <p:sldId id="274" r:id="rId16"/>
    <p:sldId id="275" r:id="rId17"/>
    <p:sldId id="277" r:id="rId18"/>
    <p:sldId id="278" r:id="rId19"/>
    <p:sldId id="279" r:id="rId20"/>
    <p:sldId id="280" r:id="rId21"/>
    <p:sldId id="281" r:id="rId22"/>
    <p:sldId id="293" r:id="rId23"/>
    <p:sldId id="294" r:id="rId24"/>
    <p:sldId id="282" r:id="rId25"/>
    <p:sldId id="290" r:id="rId26"/>
    <p:sldId id="291" r:id="rId27"/>
    <p:sldId id="29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984" y="1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D035E-72D4-0C42-BD89-E5DB0F1CF559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EDE1C-5843-444C-B84D-0E15E4F94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EDE1C-5843-444C-B84D-0E15E4F94D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1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SPLASH! 2012</a:t>
            </a:r>
            <a:br>
              <a:rPr lang="en-US" dirty="0" smtClean="0"/>
            </a:br>
            <a:r>
              <a:rPr lang="en-US" dirty="0" smtClean="0"/>
              <a:t>QUADRATIC RECIPROCITY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Belland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0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9751" y="2675466"/>
            <a:ext cx="8255398" cy="41825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 evaluate (-1)</a:t>
            </a:r>
            <a:r>
              <a:rPr lang="en-US" baseline="30000" dirty="0" smtClean="0"/>
              <a:t>(p-1)/2</a:t>
            </a:r>
            <a:r>
              <a:rPr lang="en-US" dirty="0" smtClean="0"/>
              <a:t> for all odd primes p.  Thankfully, since -1 raised to some power can only be 1 or -1, we can evaluate this expression in integers.</a:t>
            </a:r>
          </a:p>
          <a:p>
            <a:endParaRPr lang="en-US" dirty="0"/>
          </a:p>
          <a:p>
            <a:r>
              <a:rPr lang="en-US" dirty="0"/>
              <a:t>(-1)</a:t>
            </a:r>
            <a:r>
              <a:rPr lang="en-US" baseline="30000" dirty="0"/>
              <a:t>(p-1)/2</a:t>
            </a:r>
            <a:r>
              <a:rPr lang="en-US" dirty="0"/>
              <a:t> </a:t>
            </a:r>
            <a:r>
              <a:rPr lang="en-US" dirty="0" smtClean="0"/>
              <a:t>= 1 if (p-1)/2 is even, and </a:t>
            </a:r>
            <a:r>
              <a:rPr lang="en-US" dirty="0"/>
              <a:t>(-1)</a:t>
            </a:r>
            <a:r>
              <a:rPr lang="en-US" baseline="30000" dirty="0"/>
              <a:t>(p-1)/2</a:t>
            </a:r>
            <a:r>
              <a:rPr lang="en-US" dirty="0"/>
              <a:t> </a:t>
            </a:r>
            <a:r>
              <a:rPr lang="en-US" dirty="0" smtClean="0"/>
              <a:t>= -1 if (p-1)/2 is odd.</a:t>
            </a:r>
          </a:p>
          <a:p>
            <a:endParaRPr lang="en-US" dirty="0"/>
          </a:p>
          <a:p>
            <a:r>
              <a:rPr lang="en-US" dirty="0" smtClean="0"/>
              <a:t>So, if p=1 mod 4, -1 is a square mod p.  So, -1 is a square mod 5, 13, or 17 </a:t>
            </a:r>
          </a:p>
          <a:p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or example, </a:t>
            </a:r>
            <a:r>
              <a:rPr lang="en-US" i="1" dirty="0" smtClean="0"/>
              <a:t>2</a:t>
            </a:r>
            <a:r>
              <a:rPr lang="en-US" i="1" baseline="30000" dirty="0" smtClean="0"/>
              <a:t>2</a:t>
            </a:r>
            <a:r>
              <a:rPr lang="en-US" i="1" dirty="0" smtClean="0"/>
              <a:t>=-1 (mod 5); 5</a:t>
            </a:r>
            <a:r>
              <a:rPr lang="en-US" i="1" baseline="30000" dirty="0" smtClean="0"/>
              <a:t>2</a:t>
            </a:r>
            <a:r>
              <a:rPr lang="en-US" i="1" dirty="0" smtClean="0"/>
              <a:t>=-1 (mod 13), </a:t>
            </a:r>
            <a:r>
              <a:rPr lang="en-US" dirty="0" smtClean="0"/>
              <a:t>and</a:t>
            </a:r>
            <a:r>
              <a:rPr lang="en-US" i="1" dirty="0" smtClean="0"/>
              <a:t> 4</a:t>
            </a:r>
            <a:r>
              <a:rPr lang="en-US" i="1" baseline="30000" dirty="0" smtClean="0"/>
              <a:t>2</a:t>
            </a:r>
            <a:r>
              <a:rPr lang="en-US" i="1" dirty="0" smtClean="0"/>
              <a:t>=-1 (mod 17)</a:t>
            </a:r>
            <a:r>
              <a:rPr lang="en-US" dirty="0" smtClean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is </a:t>
            </a:r>
            <a:r>
              <a:rPr lang="en-US" i="1" dirty="0" smtClean="0"/>
              <a:t>-1 </a:t>
            </a:r>
            <a:r>
              <a:rPr lang="en-US" dirty="0" smtClean="0"/>
              <a:t>a square </a:t>
            </a:r>
            <a:r>
              <a:rPr lang="en-US" i="1" dirty="0" smtClean="0"/>
              <a:t>mod p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65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400177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We’re going to assume here a nontrivial but intuitive result about the group of remainders mod p.  That is, if polynomials have coefficients that are in </a:t>
            </a:r>
            <a:r>
              <a:rPr lang="en-US" i="1" dirty="0" smtClean="0"/>
              <a:t>{1,2,…p} </a:t>
            </a:r>
            <a:r>
              <a:rPr lang="en-US" dirty="0" smtClean="0"/>
              <a:t>(this set is also known as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p</a:t>
            </a:r>
            <a:r>
              <a:rPr lang="en-US" dirty="0" smtClean="0"/>
              <a:t>), then a polynomial of degree</a:t>
            </a:r>
            <a:r>
              <a:rPr lang="en-US" i="1" dirty="0" smtClean="0"/>
              <a:t> d </a:t>
            </a:r>
            <a:r>
              <a:rPr lang="en-US" dirty="0" smtClean="0"/>
              <a:t>has no more than </a:t>
            </a:r>
            <a:r>
              <a:rPr lang="en-US" i="1" dirty="0" smtClean="0"/>
              <a:t>d </a:t>
            </a:r>
            <a:r>
              <a:rPr lang="en-US" dirty="0" smtClean="0"/>
              <a:t>roots.  This is intuitive for normal polynomials.</a:t>
            </a:r>
          </a:p>
          <a:p>
            <a:endParaRPr lang="en-US" dirty="0"/>
          </a:p>
          <a:p>
            <a:r>
              <a:rPr lang="en-US" dirty="0" smtClean="0"/>
              <a:t>However, this is not always true for stranger polynomials;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i="1" dirty="0" smtClean="0"/>
              <a:t>(x-2)(x-3) = x(x-5) </a:t>
            </a:r>
            <a:r>
              <a:rPr lang="en-US" dirty="0" smtClean="0"/>
              <a:t>in </a:t>
            </a:r>
            <a:r>
              <a:rPr lang="en-US" i="1" dirty="0" smtClean="0"/>
              <a:t>Z</a:t>
            </a:r>
            <a:r>
              <a:rPr lang="en-US" i="1" baseline="-25000" dirty="0" smtClean="0"/>
              <a:t>6</a:t>
            </a:r>
            <a:r>
              <a:rPr lang="en-US" dirty="0" smtClean="0"/>
              <a:t>.  Don’t think about that too much; it’s not relevant here.</a:t>
            </a:r>
          </a:p>
          <a:p>
            <a:endParaRPr lang="en-US" dirty="0"/>
          </a:p>
          <a:p>
            <a:r>
              <a:rPr lang="en-US" dirty="0" smtClean="0"/>
              <a:t>Challenge Problem!  Why should division work for polynomials with prime modulo coefficients but not in general for composite modulo coefficients?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way to save some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673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</a:t>
            </a:r>
            <a:r>
              <a:rPr lang="en-US" i="1" dirty="0" smtClean="0"/>
              <a:t>(p-1)/2</a:t>
            </a:r>
            <a:r>
              <a:rPr lang="en-US" dirty="0" smtClean="0"/>
              <a:t> nonzero squares modulo p.  Notice that </a:t>
            </a:r>
            <a:r>
              <a:rPr lang="en-US" i="1" dirty="0" smtClean="0"/>
              <a:t>a</a:t>
            </a:r>
            <a:r>
              <a:rPr lang="en-US" i="1" baseline="30000" dirty="0" smtClean="0"/>
              <a:t>2</a:t>
            </a:r>
            <a:r>
              <a:rPr lang="en-US" i="1" dirty="0" smtClean="0"/>
              <a:t>=(-a)</a:t>
            </a:r>
            <a:r>
              <a:rPr lang="en-US" i="1" baseline="30000" dirty="0" smtClean="0"/>
              <a:t>2</a:t>
            </a:r>
            <a:r>
              <a:rPr lang="en-US" dirty="0" smtClean="0"/>
              <a:t>, so that every square has two distinct numbers squaring to it </a:t>
            </a:r>
            <a:r>
              <a:rPr lang="en-US" i="1" dirty="0" smtClean="0"/>
              <a:t>(p≠2)</a:t>
            </a:r>
            <a:r>
              <a:rPr lang="en-US" dirty="0" smtClean="0"/>
              <a:t>, and that each of these pairs squares to a different number.</a:t>
            </a:r>
          </a:p>
          <a:p>
            <a:endParaRPr lang="en-US" dirty="0"/>
          </a:p>
          <a:p>
            <a:r>
              <a:rPr lang="en-US" dirty="0" smtClean="0"/>
              <a:t>So, we know that </a:t>
            </a:r>
            <a:r>
              <a:rPr lang="en-US" i="1" dirty="0" smtClean="0"/>
              <a:t>x</a:t>
            </a:r>
            <a:r>
              <a:rPr lang="en-US" i="1" baseline="30000" dirty="0" smtClean="0"/>
              <a:t>(p-1)/2</a:t>
            </a:r>
            <a:r>
              <a:rPr lang="en-US" i="1" dirty="0" smtClean="0"/>
              <a:t>-1 = 0 </a:t>
            </a:r>
            <a:r>
              <a:rPr lang="en-US" dirty="0" smtClean="0"/>
              <a:t>has at most </a:t>
            </a:r>
            <a:r>
              <a:rPr lang="en-US" i="1" dirty="0" smtClean="0"/>
              <a:t>(p-1)/2</a:t>
            </a:r>
            <a:r>
              <a:rPr lang="en-US" dirty="0" smtClean="0"/>
              <a:t> roots; these roots are in fact the nonzero squares mod p.  So, since </a:t>
            </a:r>
            <a:r>
              <a:rPr lang="en-US" i="1" dirty="0" smtClean="0"/>
              <a:t>x</a:t>
            </a:r>
            <a:r>
              <a:rPr lang="en-US" i="1" baseline="30000" dirty="0" smtClean="0"/>
              <a:t>p</a:t>
            </a:r>
            <a:r>
              <a:rPr lang="en-US" i="1" dirty="0" smtClean="0"/>
              <a:t>-1=0 </a:t>
            </a:r>
            <a:r>
              <a:rPr lang="en-US" dirty="0" smtClean="0"/>
              <a:t>has </a:t>
            </a:r>
            <a:r>
              <a:rPr lang="en-US" i="1" dirty="0" smtClean="0"/>
              <a:t>p</a:t>
            </a:r>
            <a:r>
              <a:rPr lang="en-US" dirty="0" smtClean="0"/>
              <a:t> roots, it follows that </a:t>
            </a:r>
            <a:r>
              <a:rPr lang="en-US" i="1" dirty="0" smtClean="0"/>
              <a:t>x</a:t>
            </a:r>
            <a:r>
              <a:rPr lang="en-US" i="1" baseline="30000" dirty="0" smtClean="0"/>
              <a:t>(p-1)/2</a:t>
            </a:r>
            <a:r>
              <a:rPr lang="en-US" i="1" dirty="0"/>
              <a:t>+</a:t>
            </a:r>
            <a:r>
              <a:rPr lang="en-US" i="1" dirty="0" smtClean="0"/>
              <a:t>1=0</a:t>
            </a:r>
            <a:r>
              <a:rPr lang="en-US" dirty="0" smtClean="0"/>
              <a:t> has </a:t>
            </a:r>
            <a:r>
              <a:rPr lang="en-US" i="1" dirty="0" smtClean="0"/>
              <a:t>(p-1)/2 </a:t>
            </a:r>
            <a:r>
              <a:rPr lang="en-US" dirty="0" smtClean="0"/>
              <a:t>roots.  These are the </a:t>
            </a:r>
            <a:r>
              <a:rPr lang="en-US" dirty="0" err="1" smtClean="0"/>
              <a:t>nonsquares</a:t>
            </a:r>
            <a:r>
              <a:rPr lang="en-US" dirty="0" smtClean="0"/>
              <a:t> of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</a:t>
            </a:r>
            <a:r>
              <a:rPr lang="en-US" i="1" dirty="0" smtClean="0"/>
              <a:t>a</a:t>
            </a:r>
            <a:r>
              <a:rPr lang="en-US" dirty="0" smtClean="0"/>
              <a:t> a square mod</a:t>
            </a:r>
            <a:r>
              <a:rPr lang="en-US" i="1" dirty="0" smtClean="0"/>
              <a:t> p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2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5467"/>
            <a:ext cx="8229599" cy="3450696"/>
          </a:xfrm>
        </p:spPr>
        <p:txBody>
          <a:bodyPr/>
          <a:lstStyle/>
          <a:p>
            <a:r>
              <a:rPr lang="en-US" dirty="0" smtClean="0"/>
              <a:t>Conclusion: </a:t>
            </a:r>
            <a:r>
              <a:rPr lang="en-US" i="1" dirty="0" smtClean="0"/>
              <a:t>x</a:t>
            </a:r>
            <a:r>
              <a:rPr lang="en-US" i="1" baseline="30000" dirty="0"/>
              <a:t>(</a:t>
            </a:r>
            <a:r>
              <a:rPr lang="en-US" i="1" baseline="30000" dirty="0" smtClean="0"/>
              <a:t>p-1)/2</a:t>
            </a:r>
            <a:r>
              <a:rPr lang="en-US" i="1" dirty="0" smtClean="0"/>
              <a:t>=1 </a:t>
            </a:r>
            <a:r>
              <a:rPr lang="en-US" dirty="0" smtClean="0"/>
              <a:t>if and only if x is a square </a:t>
            </a:r>
            <a:r>
              <a:rPr lang="en-US" i="1" dirty="0" smtClean="0"/>
              <a:t>mod p.</a:t>
            </a:r>
          </a:p>
          <a:p>
            <a:r>
              <a:rPr lang="en-US" dirty="0" smtClean="0"/>
              <a:t>Conclusion: If </a:t>
            </a:r>
            <a:r>
              <a:rPr lang="en-US" i="1" dirty="0" smtClean="0"/>
              <a:t>a</a:t>
            </a:r>
            <a:r>
              <a:rPr lang="en-US" dirty="0" smtClean="0"/>
              <a:t> is a </a:t>
            </a:r>
            <a:r>
              <a:rPr lang="en-US" dirty="0" err="1" smtClean="0"/>
              <a:t>nonsquare</a:t>
            </a:r>
            <a:r>
              <a:rPr lang="en-US" dirty="0" smtClean="0"/>
              <a:t> </a:t>
            </a:r>
            <a:r>
              <a:rPr lang="en-US" i="1" dirty="0" smtClean="0"/>
              <a:t>mod p, a</a:t>
            </a:r>
            <a:r>
              <a:rPr lang="en-US" i="1" baseline="30000" dirty="0" smtClean="0"/>
              <a:t>(p-1)/2</a:t>
            </a:r>
            <a:r>
              <a:rPr lang="en-US" i="1" dirty="0" smtClean="0"/>
              <a:t>=-1.                        </a:t>
            </a:r>
            <a:r>
              <a:rPr lang="en-US" dirty="0" smtClean="0"/>
              <a:t>(</a:t>
            </a:r>
            <a:r>
              <a:rPr lang="en-US" i="1" dirty="0" smtClean="0"/>
              <a:t>x≠0 (mod p)</a:t>
            </a:r>
            <a:r>
              <a:rPr lang="en-US" dirty="0" smtClean="0"/>
              <a:t>, and </a:t>
            </a:r>
            <a:r>
              <a:rPr lang="en-US" i="1" dirty="0" smtClean="0"/>
              <a:t>p </a:t>
            </a:r>
            <a:r>
              <a:rPr lang="en-US" i="1" dirty="0"/>
              <a:t>≠</a:t>
            </a:r>
            <a:r>
              <a:rPr lang="en-US" i="1" dirty="0" smtClean="0"/>
              <a:t> 2, </a:t>
            </a:r>
            <a:r>
              <a:rPr lang="en-US" dirty="0" smtClean="0"/>
              <a:t>like it assumed elsewhere.)</a:t>
            </a:r>
          </a:p>
          <a:p>
            <a:endParaRPr lang="en-US" dirty="0"/>
          </a:p>
          <a:p>
            <a:r>
              <a:rPr lang="en-US" dirty="0" smtClean="0"/>
              <a:t>So, what happens if </a:t>
            </a:r>
            <a:r>
              <a:rPr lang="en-US" i="1" dirty="0" smtClean="0"/>
              <a:t>x=-1</a:t>
            </a:r>
            <a:r>
              <a:rPr lang="en-US" dirty="0" smtClean="0"/>
              <a:t>?  Then, the expression </a:t>
            </a:r>
            <a:r>
              <a:rPr lang="en-US" i="1" dirty="0" smtClean="0"/>
              <a:t>x</a:t>
            </a:r>
            <a:r>
              <a:rPr lang="en-US" i="1" baseline="30000" dirty="0" smtClean="0"/>
              <a:t>(p-1)/2</a:t>
            </a:r>
            <a:r>
              <a:rPr lang="en-US" dirty="0" smtClean="0"/>
              <a:t> evaluates to be </a:t>
            </a:r>
            <a:r>
              <a:rPr lang="en-US" i="1" dirty="0" smtClean="0"/>
              <a:t>1</a:t>
            </a:r>
            <a:r>
              <a:rPr lang="en-US" dirty="0" smtClean="0"/>
              <a:t> if p is </a:t>
            </a:r>
            <a:r>
              <a:rPr lang="en-US" i="1" dirty="0" smtClean="0"/>
              <a:t>1 (mod 4)</a:t>
            </a:r>
            <a:r>
              <a:rPr lang="en-US" dirty="0" smtClean="0"/>
              <a:t>, and -1 if p is </a:t>
            </a:r>
            <a:r>
              <a:rPr lang="en-US" i="1" dirty="0" smtClean="0"/>
              <a:t>3 (mod 4)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So, is </a:t>
            </a:r>
            <a:r>
              <a:rPr lang="en-US" i="1" dirty="0" smtClean="0"/>
              <a:t>6</a:t>
            </a:r>
            <a:r>
              <a:rPr lang="en-US" dirty="0" smtClean="0"/>
              <a:t> a square </a:t>
            </a:r>
            <a:r>
              <a:rPr lang="en-US" i="1" dirty="0" smtClean="0"/>
              <a:t>mod 7</a:t>
            </a:r>
            <a:r>
              <a:rPr lang="en-US" dirty="0" smtClean="0"/>
              <a:t>?  Is </a:t>
            </a:r>
            <a:r>
              <a:rPr lang="en-US" i="1" dirty="0" smtClean="0"/>
              <a:t>10 </a:t>
            </a:r>
            <a:r>
              <a:rPr lang="en-US" dirty="0" smtClean="0"/>
              <a:t>a square </a:t>
            </a:r>
            <a:r>
              <a:rPr lang="en-US" i="1" dirty="0" smtClean="0"/>
              <a:t>mod 11</a:t>
            </a:r>
            <a:r>
              <a:rPr lang="en-US" dirty="0" smtClean="0"/>
              <a:t>?  </a:t>
            </a:r>
            <a:r>
              <a:rPr lang="en-US" i="1" dirty="0" smtClean="0"/>
              <a:t>12 mod 13</a:t>
            </a:r>
            <a:r>
              <a:rPr lang="en-US" dirty="0" smtClean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</a:t>
            </a:r>
            <a:r>
              <a:rPr lang="en-US" i="1" dirty="0" smtClean="0"/>
              <a:t>a </a:t>
            </a:r>
            <a:r>
              <a:rPr lang="en-US" dirty="0" smtClean="0"/>
              <a:t>a square mod </a:t>
            </a:r>
            <a:r>
              <a:rPr lang="en-US" i="1" dirty="0" smtClean="0"/>
              <a:t>p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9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1825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You’ve had to go through a lot of difficult concepts to get to this point.  Stop reading this for now and take a break to let everything sink in.</a:t>
            </a:r>
          </a:p>
          <a:p>
            <a:endParaRPr lang="en-US" dirty="0"/>
          </a:p>
          <a:p>
            <a:r>
              <a:rPr lang="en-US" dirty="0" smtClean="0"/>
              <a:t>Also remember that some concepts are probably explained in a confusing manner.  This all makes sense to me now because I know what I’m trying to say.  But it might not have made sense to me when I was trying to learn the material!  If there’s something you don’t understand, please ask me questions!  I’ll try to explain what’s going 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 break!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401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675467"/>
            <a:ext cx="8229600" cy="3450696"/>
          </a:xfrm>
        </p:spPr>
        <p:txBody>
          <a:bodyPr>
            <a:normAutofit/>
          </a:bodyPr>
          <a:lstStyle/>
          <a:p>
            <a:r>
              <a:rPr lang="en-US" dirty="0" smtClean="0"/>
              <a:t>Let’s approach a different concept now.</a:t>
            </a:r>
          </a:p>
          <a:p>
            <a:endParaRPr lang="en-US" dirty="0"/>
          </a:p>
          <a:p>
            <a:r>
              <a:rPr lang="en-US" dirty="0" smtClean="0"/>
              <a:t>“The division algorithm” for integers states that when we divide and integer </a:t>
            </a:r>
            <a:r>
              <a:rPr lang="en-US" i="1" dirty="0" smtClean="0"/>
              <a:t>a</a:t>
            </a:r>
            <a:r>
              <a:rPr lang="en-US" dirty="0" smtClean="0"/>
              <a:t> by another integer </a:t>
            </a:r>
            <a:r>
              <a:rPr lang="en-US" i="1" dirty="0" smtClean="0"/>
              <a:t>b</a:t>
            </a:r>
            <a:r>
              <a:rPr lang="en-US" dirty="0" smtClean="0"/>
              <a:t>, we get two integers </a:t>
            </a:r>
            <a:r>
              <a:rPr lang="en-US" i="1" dirty="0" smtClean="0"/>
              <a:t>q </a:t>
            </a:r>
            <a:r>
              <a:rPr lang="en-US" dirty="0" smtClean="0"/>
              <a:t>and </a:t>
            </a:r>
            <a:r>
              <a:rPr lang="en-US" i="1" dirty="0" smtClean="0"/>
              <a:t>r</a:t>
            </a:r>
            <a:r>
              <a:rPr lang="en-US" dirty="0" smtClean="0"/>
              <a:t> such that </a:t>
            </a:r>
            <a:r>
              <a:rPr lang="en-US" i="1" dirty="0" smtClean="0"/>
              <a:t>0≤r&lt;b</a:t>
            </a:r>
            <a:r>
              <a:rPr lang="en-US" dirty="0" smtClean="0"/>
              <a:t> and </a:t>
            </a:r>
            <a:r>
              <a:rPr lang="en-US" i="1" dirty="0" smtClean="0"/>
              <a:t>a=</a:t>
            </a:r>
            <a:r>
              <a:rPr lang="en-US" i="1" dirty="0" err="1" smtClean="0"/>
              <a:t>bq+r</a:t>
            </a:r>
            <a:r>
              <a:rPr lang="en-US" i="1" dirty="0" smtClean="0"/>
              <a:t>.</a:t>
            </a:r>
            <a:r>
              <a:rPr lang="en-US" dirty="0" smtClean="0"/>
              <a:t>  This is just like normal division; </a:t>
            </a:r>
            <a:r>
              <a:rPr lang="en-US" i="1" dirty="0" smtClean="0"/>
              <a:t>q </a:t>
            </a:r>
            <a:r>
              <a:rPr lang="en-US" dirty="0" smtClean="0"/>
              <a:t>is our quotient and</a:t>
            </a:r>
            <a:r>
              <a:rPr lang="en-US" i="1" dirty="0" smtClean="0"/>
              <a:t> r </a:t>
            </a:r>
            <a:r>
              <a:rPr lang="en-US" dirty="0" smtClean="0"/>
              <a:t>is our remainder.</a:t>
            </a:r>
          </a:p>
          <a:p>
            <a:endParaRPr lang="en-US" i="1" dirty="0"/>
          </a:p>
          <a:p>
            <a:r>
              <a:rPr lang="en-US" dirty="0" smtClean="0"/>
              <a:t>But isn’t this inefficient?  Can’t we make the size of</a:t>
            </a:r>
            <a:r>
              <a:rPr lang="en-US" i="1" dirty="0" smtClean="0"/>
              <a:t> r </a:t>
            </a:r>
            <a:r>
              <a:rPr lang="en-US" dirty="0" smtClean="0"/>
              <a:t>smaller?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66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we make </a:t>
            </a:r>
            <a:r>
              <a:rPr lang="en-US" i="1" dirty="0" smtClean="0"/>
              <a:t>–p/2&lt;r&lt;p/2,</a:t>
            </a:r>
            <a:r>
              <a:rPr lang="en-US" dirty="0" smtClean="0"/>
              <a:t> this should still work.  Here, we let </a:t>
            </a:r>
            <a:r>
              <a:rPr lang="en-US" i="1" dirty="0" smtClean="0"/>
              <a:t>p</a:t>
            </a:r>
            <a:r>
              <a:rPr lang="en-US" dirty="0" smtClean="0"/>
              <a:t> be an odd prime.  (Assume </a:t>
            </a:r>
            <a:r>
              <a:rPr lang="en-US" i="1" dirty="0" smtClean="0"/>
              <a:t>r≠0.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Then, if </a:t>
            </a:r>
            <a:r>
              <a:rPr lang="en-US" i="1" dirty="0" smtClean="0"/>
              <a:t>a=</a:t>
            </a:r>
            <a:r>
              <a:rPr lang="en-US" i="1" dirty="0" err="1" smtClean="0"/>
              <a:t>pq+r</a:t>
            </a:r>
            <a:r>
              <a:rPr lang="en-US" i="1" dirty="0" smtClean="0"/>
              <a:t>, 2a = 2pq + 2r.  </a:t>
            </a:r>
            <a:r>
              <a:rPr lang="en-US" dirty="0" smtClean="0"/>
              <a:t>So, </a:t>
            </a:r>
            <a:r>
              <a:rPr lang="en-US" i="1" dirty="0" smtClean="0"/>
              <a:t>2a/p = 2q + 2*(r/p).  </a:t>
            </a:r>
            <a:r>
              <a:rPr lang="en-US" dirty="0" smtClean="0"/>
              <a:t>If </a:t>
            </a:r>
            <a:r>
              <a:rPr lang="en-US" i="1" dirty="0" smtClean="0"/>
              <a:t>0&lt;2r&lt;p, </a:t>
            </a:r>
            <a:r>
              <a:rPr lang="en-US" dirty="0" smtClean="0"/>
              <a:t>then the “floor function” of </a:t>
            </a:r>
            <a:r>
              <a:rPr lang="en-US" i="1" dirty="0" smtClean="0"/>
              <a:t>2a/p </a:t>
            </a:r>
            <a:r>
              <a:rPr lang="en-US" dirty="0" smtClean="0"/>
              <a:t>is even (</a:t>
            </a:r>
            <a:r>
              <a:rPr lang="en-US" i="1" dirty="0" smtClean="0"/>
              <a:t>2q</a:t>
            </a:r>
            <a:r>
              <a:rPr lang="en-US" dirty="0" smtClean="0"/>
              <a:t>)  Otherwise, </a:t>
            </a:r>
            <a:r>
              <a:rPr lang="en-US" i="1" dirty="0" smtClean="0"/>
              <a:t>-p&lt;2r&lt;0, </a:t>
            </a:r>
            <a:r>
              <a:rPr lang="en-US" dirty="0" smtClean="0"/>
              <a:t>and the floor of </a:t>
            </a:r>
            <a:r>
              <a:rPr lang="en-US" i="1" dirty="0" smtClean="0"/>
              <a:t>2a/p </a:t>
            </a:r>
            <a:r>
              <a:rPr lang="en-US" dirty="0" smtClean="0"/>
              <a:t>is odd (</a:t>
            </a:r>
            <a:r>
              <a:rPr lang="en-US" i="1" dirty="0" smtClean="0"/>
              <a:t>2q-1</a:t>
            </a:r>
            <a:r>
              <a:rPr lang="en-US" dirty="0" smtClean="0"/>
              <a:t>).  In both cases, </a:t>
            </a:r>
            <a:r>
              <a:rPr lang="en-US" i="1" dirty="0" smtClean="0"/>
              <a:t>r = r</a:t>
            </a:r>
            <a:r>
              <a:rPr lang="en-US" i="1" baseline="-25000" dirty="0"/>
              <a:t>0</a:t>
            </a:r>
            <a:r>
              <a:rPr lang="en-US" i="1" dirty="0" smtClean="0"/>
              <a:t>*e</a:t>
            </a:r>
            <a:r>
              <a:rPr lang="en-US" dirty="0" smtClean="0"/>
              <a:t>, where </a:t>
            </a:r>
            <a:r>
              <a:rPr lang="en-US" i="1" dirty="0" smtClean="0"/>
              <a:t>0&lt;r</a:t>
            </a:r>
            <a:r>
              <a:rPr lang="en-US" i="1" baseline="-25000" dirty="0" smtClean="0"/>
              <a:t>0</a:t>
            </a:r>
            <a:r>
              <a:rPr lang="en-US" i="1" dirty="0" smtClean="0"/>
              <a:t>&lt;p/2 </a:t>
            </a:r>
            <a:r>
              <a:rPr lang="en-US" dirty="0" smtClean="0"/>
              <a:t>and </a:t>
            </a:r>
            <a:r>
              <a:rPr lang="en-US" i="1" dirty="0" smtClean="0"/>
              <a:t>e = -1</a:t>
            </a:r>
            <a:r>
              <a:rPr lang="en-US" i="1" baseline="30000" dirty="0" smtClean="0"/>
              <a:t>floor(2a/p)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floor function is defined to be the greatest integer less than its argument (what it is evaluated at).  So, the floor function of </a:t>
            </a:r>
            <a:r>
              <a:rPr lang="en-US" i="1" dirty="0" smtClean="0"/>
              <a:t>3.14 </a:t>
            </a:r>
            <a:r>
              <a:rPr lang="en-US" dirty="0" smtClean="0"/>
              <a:t>is</a:t>
            </a:r>
            <a:r>
              <a:rPr lang="en-US" i="1" dirty="0" smtClean="0"/>
              <a:t> 3</a:t>
            </a:r>
            <a:r>
              <a:rPr lang="en-US" dirty="0" smtClean="0"/>
              <a:t>, and the floor function of </a:t>
            </a:r>
            <a:r>
              <a:rPr lang="en-US" i="1" dirty="0" smtClean="0"/>
              <a:t>-3.2 </a:t>
            </a:r>
            <a:r>
              <a:rPr lang="en-US" dirty="0" smtClean="0"/>
              <a:t>is </a:t>
            </a:r>
            <a:r>
              <a:rPr lang="en-US" i="1" dirty="0" smtClean="0"/>
              <a:t>-4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71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Now let’s see if we can apply a Fermat’s little Theorem type trick to get something useful out of this.</a:t>
            </a:r>
          </a:p>
          <a:p>
            <a:endParaRPr lang="en-US" dirty="0"/>
          </a:p>
          <a:p>
            <a:r>
              <a:rPr lang="en-US" dirty="0" smtClean="0"/>
              <a:t>We know that </a:t>
            </a:r>
            <a:r>
              <a:rPr lang="en-US" i="1" dirty="0" err="1" smtClean="0"/>
              <a:t>ak</a:t>
            </a:r>
            <a:r>
              <a:rPr lang="en-US" i="1" dirty="0" smtClean="0"/>
              <a:t>=</a:t>
            </a:r>
            <a:r>
              <a:rPr lang="en-US" i="1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i="1" dirty="0" smtClean="0"/>
              <a:t>*</a:t>
            </a:r>
            <a:r>
              <a:rPr lang="en-US" i="1" dirty="0" err="1" smtClean="0"/>
              <a:t>r</a:t>
            </a:r>
            <a:r>
              <a:rPr lang="en-US" i="1" baseline="-25000" dirty="0" err="1"/>
              <a:t>k</a:t>
            </a:r>
            <a:r>
              <a:rPr lang="en-US" dirty="0" smtClean="0"/>
              <a:t>, as we described in the strong division formula, for all </a:t>
            </a:r>
            <a:r>
              <a:rPr lang="en-US" i="1" dirty="0" smtClean="0"/>
              <a:t>k</a:t>
            </a:r>
            <a:r>
              <a:rPr lang="en-US" dirty="0" smtClean="0"/>
              <a:t> in </a:t>
            </a:r>
            <a:r>
              <a:rPr lang="en-US" i="1" dirty="0" smtClean="0"/>
              <a:t>U</a:t>
            </a:r>
            <a:r>
              <a:rPr lang="en-US" i="1" baseline="-25000" dirty="0" smtClean="0"/>
              <a:t>p</a:t>
            </a:r>
            <a:r>
              <a:rPr lang="en-US" dirty="0" smtClean="0"/>
              <a:t>.  So let’s evaluate this in particular for all </a:t>
            </a:r>
            <a:r>
              <a:rPr lang="en-US" i="1" dirty="0" smtClean="0"/>
              <a:t>k </a:t>
            </a:r>
            <a:r>
              <a:rPr lang="en-US" dirty="0" smtClean="0"/>
              <a:t>that satisfy </a:t>
            </a:r>
            <a:r>
              <a:rPr lang="en-US" i="1" dirty="0" smtClean="0"/>
              <a:t>1&lt;k&lt;p/2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We can multiply all of these equations together!  Pi notation will show up again.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Gauss’ Lemma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60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014345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Π</a:t>
            </a:r>
            <a:r>
              <a:rPr lang="en-US" sz="3600" dirty="0" smtClean="0"/>
              <a:t>(</a:t>
            </a:r>
            <a:r>
              <a:rPr lang="en-US" sz="3600" dirty="0" err="1" smtClean="0"/>
              <a:t>ak</a:t>
            </a:r>
            <a:r>
              <a:rPr lang="en-US" sz="3600" dirty="0" smtClean="0"/>
              <a:t>) = Π</a:t>
            </a:r>
            <a:r>
              <a:rPr lang="en-US" sz="3600" dirty="0"/>
              <a:t>(</a:t>
            </a:r>
            <a:r>
              <a:rPr lang="en-US" sz="3600" dirty="0" err="1" smtClean="0"/>
              <a:t>r</a:t>
            </a:r>
            <a:r>
              <a:rPr lang="en-US" sz="3600" baseline="-25000" dirty="0" err="1"/>
              <a:t>k</a:t>
            </a:r>
            <a:r>
              <a:rPr lang="en-US" sz="3600" dirty="0" smtClean="0"/>
              <a:t>*</a:t>
            </a:r>
            <a:r>
              <a:rPr lang="en-US" sz="3600" dirty="0" err="1" smtClean="0"/>
              <a:t>e</a:t>
            </a:r>
            <a:r>
              <a:rPr lang="en-US" sz="3600" baseline="-25000" dirty="0" err="1" smtClean="0"/>
              <a:t>k</a:t>
            </a:r>
            <a:r>
              <a:rPr lang="en-US" sz="3600" dirty="0" smtClean="0"/>
              <a:t>)</a:t>
            </a:r>
            <a:r>
              <a:rPr lang="en-US" sz="2000" dirty="0" smtClean="0"/>
              <a:t> (mod p), just by pi notation.</a:t>
            </a:r>
          </a:p>
          <a:p>
            <a:r>
              <a:rPr lang="en-US" sz="2000" dirty="0" smtClean="0"/>
              <a:t>Then, notice that the set of </a:t>
            </a:r>
            <a:r>
              <a:rPr lang="en-US" sz="2000" i="1" dirty="0" smtClean="0"/>
              <a:t>{1,2,3,…,(p-1)/2} </a:t>
            </a:r>
            <a:r>
              <a:rPr lang="en-US" sz="2000" dirty="0" smtClean="0"/>
              <a:t>is just a permutation of the set of </a:t>
            </a:r>
            <a:r>
              <a:rPr lang="en-US" sz="2000" i="1" dirty="0" smtClean="0"/>
              <a:t>{r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,r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,…,r</a:t>
            </a:r>
            <a:r>
              <a:rPr lang="en-US" sz="2000" i="1" baseline="-25000" dirty="0" smtClean="0"/>
              <a:t>(p-1)/2</a:t>
            </a:r>
            <a:r>
              <a:rPr lang="en-US" sz="2000" i="1" dirty="0" smtClean="0"/>
              <a:t>}</a:t>
            </a:r>
            <a:r>
              <a:rPr lang="en-US" sz="2000" dirty="0" smtClean="0"/>
              <a:t>. This is because none of the </a:t>
            </a:r>
            <a:r>
              <a:rPr lang="en-US" sz="2000" dirty="0" err="1" smtClean="0"/>
              <a:t>r</a:t>
            </a:r>
            <a:r>
              <a:rPr lang="en-US" sz="2000" baseline="-25000" dirty="0" err="1"/>
              <a:t>k</a:t>
            </a:r>
            <a:r>
              <a:rPr lang="en-US" sz="2000" dirty="0" smtClean="0"/>
              <a:t> terms appear more than once, and there are </a:t>
            </a:r>
            <a:r>
              <a:rPr lang="en-US" sz="2000" baseline="30000" dirty="0" smtClean="0"/>
              <a:t>(p-1)</a:t>
            </a:r>
            <a:r>
              <a:rPr lang="en-US" sz="2000" dirty="0" smtClean="0"/>
              <a:t>/2 of them.</a:t>
            </a:r>
          </a:p>
          <a:p>
            <a:r>
              <a:rPr lang="en-US" sz="2000" dirty="0" smtClean="0"/>
              <a:t>So, we ultimately find that </a:t>
            </a:r>
            <a:r>
              <a:rPr lang="en-US" sz="3600" dirty="0" err="1" smtClean="0"/>
              <a:t>Πa</a:t>
            </a:r>
            <a:r>
              <a:rPr lang="en-US" sz="3600" dirty="0" smtClean="0"/>
              <a:t> = </a:t>
            </a:r>
            <a:r>
              <a:rPr lang="en-US" sz="3600" dirty="0" err="1" smtClean="0"/>
              <a:t>Πe</a:t>
            </a:r>
            <a:r>
              <a:rPr lang="en-US" sz="3600" baseline="-25000" dirty="0" err="1" smtClean="0"/>
              <a:t>k</a:t>
            </a:r>
            <a:r>
              <a:rPr lang="en-US" sz="2000" dirty="0" smtClean="0"/>
              <a:t> (mod p).  </a:t>
            </a:r>
          </a:p>
          <a:p>
            <a:endParaRPr lang="en-US" sz="2000" dirty="0"/>
          </a:p>
          <a:p>
            <a:r>
              <a:rPr lang="en-US" sz="2000" dirty="0" smtClean="0"/>
              <a:t>From strong division, we can write the product of the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terms in sigma notation; a</a:t>
            </a:r>
            <a:r>
              <a:rPr lang="en-US" sz="2000" baseline="30000" dirty="0" smtClean="0"/>
              <a:t>(p-1)/2</a:t>
            </a:r>
            <a:r>
              <a:rPr lang="en-US" sz="2000" dirty="0" smtClean="0"/>
              <a:t>=-1</a:t>
            </a:r>
            <a:r>
              <a:rPr lang="en-US" sz="2000" baseline="30000" dirty="0" smtClean="0"/>
              <a:t>Σ[floor(2ak/p)]</a:t>
            </a:r>
            <a:r>
              <a:rPr lang="en-US" sz="2000" dirty="0" smtClean="0"/>
              <a:t>.</a:t>
            </a:r>
          </a:p>
          <a:p>
            <a:endParaRPr lang="en-US" sz="2000" baseline="30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Try to work this argument out for small odd primes p like 3, 5, or 7.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Gauss’ Lemma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6163" y="3030536"/>
            <a:ext cx="1005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0&lt;k&lt;p/2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0755" y="3037838"/>
            <a:ext cx="1005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0&lt;k&lt;p/2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93009" y="4428499"/>
            <a:ext cx="1005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0&lt;k&lt;p/2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0590" y="4431702"/>
            <a:ext cx="1005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0&lt;k&lt;p/2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492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4071894"/>
          </a:xfrm>
        </p:spPr>
        <p:txBody>
          <a:bodyPr>
            <a:normAutofit/>
          </a:bodyPr>
          <a:lstStyle/>
          <a:p>
            <a:r>
              <a:rPr lang="en-US" dirty="0" smtClean="0"/>
              <a:t>Define these to evaluate to 1 if a is a square mod p, else if a is a </a:t>
            </a:r>
            <a:r>
              <a:rPr lang="en-US" dirty="0" err="1" smtClean="0"/>
              <a:t>nonsquare</a:t>
            </a:r>
            <a:r>
              <a:rPr lang="en-US" dirty="0" smtClean="0"/>
              <a:t> mod p, this should be -1.  In this </a:t>
            </a:r>
            <a:r>
              <a:rPr lang="en-US" dirty="0" err="1" smtClean="0"/>
              <a:t>powerpoint</a:t>
            </a:r>
            <a:r>
              <a:rPr lang="en-US" dirty="0" smtClean="0"/>
              <a:t>, they look like a||p.</a:t>
            </a:r>
          </a:p>
          <a:p>
            <a:endParaRPr lang="en-US" dirty="0"/>
          </a:p>
          <a:p>
            <a:r>
              <a:rPr lang="en-US" dirty="0" smtClean="0"/>
              <a:t>The Legendre symbol is multiplicative, and, more importantly, is congruent to a</a:t>
            </a:r>
            <a:r>
              <a:rPr lang="en-US" baseline="30000" dirty="0" smtClean="0"/>
              <a:t>(p-1)/2</a:t>
            </a:r>
            <a:r>
              <a:rPr lang="en-US" dirty="0" smtClean="0"/>
              <a:t> (mod p).</a:t>
            </a:r>
          </a:p>
          <a:p>
            <a:endParaRPr lang="en-US" dirty="0"/>
          </a:p>
          <a:p>
            <a:r>
              <a:rPr lang="en-US" dirty="0" smtClean="0"/>
              <a:t>This in turn is congruent to (and in fact equal to) </a:t>
            </a:r>
            <a:r>
              <a:rPr lang="en-US" dirty="0"/>
              <a:t>-1</a:t>
            </a:r>
            <a:r>
              <a:rPr lang="en-US" baseline="30000" dirty="0"/>
              <a:t>Σ[floor(</a:t>
            </a:r>
            <a:r>
              <a:rPr lang="en-US" baseline="30000" dirty="0" smtClean="0"/>
              <a:t>2ak/</a:t>
            </a:r>
            <a:r>
              <a:rPr lang="en-US" baseline="30000" dirty="0"/>
              <a:t>p)</a:t>
            </a:r>
            <a:r>
              <a:rPr lang="en-US" baseline="30000" dirty="0" smtClean="0"/>
              <a:t>]</a:t>
            </a:r>
            <a:r>
              <a:rPr lang="en-US" dirty="0" smtClean="0"/>
              <a:t>, as mentioned before.  The limits on the sum go from k=0 to k=(p-1)/2, or just 0≤k&lt;p/2.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Legendre Symbols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7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87403"/>
            <a:ext cx="7577368" cy="43705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Thank you for taking “Is the remainder a square?  Elementary Number Theory and Quadratic Reciprocity” at Splash!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err="1" smtClean="0"/>
              <a:t>powerpoint</a:t>
            </a:r>
            <a:r>
              <a:rPr lang="en-US" dirty="0" smtClean="0"/>
              <a:t> is intended to provide a proof of the statement of quadratic reciprocity.</a:t>
            </a:r>
          </a:p>
          <a:p>
            <a:endParaRPr lang="en-US" dirty="0" smtClean="0"/>
          </a:p>
          <a:p>
            <a:r>
              <a:rPr lang="en-US" dirty="0" smtClean="0"/>
              <a:t>If you read this </a:t>
            </a:r>
            <a:r>
              <a:rPr lang="en-US" dirty="0" err="1" smtClean="0"/>
              <a:t>powerpoint</a:t>
            </a:r>
            <a:r>
              <a:rPr lang="en-US" dirty="0" smtClean="0"/>
              <a:t>, feel free to take breaks once in a while!  There’s a lot of content in here.  It took me six weeks of dedicated study to really understand all of this.  If you have any questions, please email me!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23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8509" y="1746475"/>
            <a:ext cx="7779126" cy="51115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trick yet again.</a:t>
            </a:r>
          </a:p>
          <a:p>
            <a:endParaRPr lang="en-US" dirty="0"/>
          </a:p>
          <a:p>
            <a:r>
              <a:rPr lang="en-US" dirty="0" smtClean="0"/>
              <a:t>2||p * b||p = 2||p * (</a:t>
            </a:r>
            <a:r>
              <a:rPr lang="en-US" dirty="0" err="1" smtClean="0"/>
              <a:t>b+p</a:t>
            </a:r>
            <a:r>
              <a:rPr lang="en-US" dirty="0" smtClean="0"/>
              <a:t>)||p = 2||p * 2||p * [(</a:t>
            </a:r>
            <a:r>
              <a:rPr lang="en-US" dirty="0" err="1" smtClean="0"/>
              <a:t>b+p</a:t>
            </a:r>
            <a:r>
              <a:rPr lang="en-US" dirty="0" smtClean="0"/>
              <a:t>)/2]||p =       [(</a:t>
            </a:r>
            <a:r>
              <a:rPr lang="en-US" dirty="0" err="1" smtClean="0"/>
              <a:t>b+p</a:t>
            </a:r>
            <a:r>
              <a:rPr lang="en-US" dirty="0" smtClean="0"/>
              <a:t>)/2]||p.</a:t>
            </a:r>
          </a:p>
          <a:p>
            <a:endParaRPr lang="en-US" dirty="0"/>
          </a:p>
          <a:p>
            <a:r>
              <a:rPr lang="en-US" dirty="0" smtClean="0"/>
              <a:t>Evaluate </a:t>
            </a:r>
            <a:r>
              <a:rPr lang="en-US" dirty="0"/>
              <a:t>-1</a:t>
            </a:r>
            <a:r>
              <a:rPr lang="en-US" baseline="30000" dirty="0"/>
              <a:t>Σ[floor(</a:t>
            </a:r>
            <a:r>
              <a:rPr lang="en-US" baseline="30000" dirty="0" smtClean="0"/>
              <a:t>2*(</a:t>
            </a:r>
            <a:r>
              <a:rPr lang="en-US" baseline="30000" dirty="0" err="1" smtClean="0"/>
              <a:t>b+p</a:t>
            </a:r>
            <a:r>
              <a:rPr lang="en-US" baseline="30000" dirty="0" smtClean="0"/>
              <a:t>)/2*k</a:t>
            </a:r>
            <a:r>
              <a:rPr lang="en-US" baseline="30000" dirty="0"/>
              <a:t>/p)</a:t>
            </a:r>
            <a:r>
              <a:rPr lang="en-US" baseline="30000" dirty="0" smtClean="0"/>
              <a:t>]</a:t>
            </a:r>
            <a:r>
              <a:rPr lang="en-US" dirty="0"/>
              <a:t> </a:t>
            </a:r>
            <a:r>
              <a:rPr lang="en-US" dirty="0" smtClean="0"/>
              <a:t>with 0≤k&lt;p/2.  This </a:t>
            </a:r>
            <a:r>
              <a:rPr lang="en-US" dirty="0"/>
              <a:t>is equal to [(</a:t>
            </a:r>
            <a:r>
              <a:rPr lang="en-US" dirty="0" err="1"/>
              <a:t>b+p</a:t>
            </a:r>
            <a:r>
              <a:rPr lang="en-US" dirty="0"/>
              <a:t>)/2]||</a:t>
            </a:r>
            <a:r>
              <a:rPr lang="en-US" dirty="0" smtClean="0"/>
              <a:t>p.  Using the definition of the floor function and some algebra if b=1, we evaluate this to be -1 to the (p</a:t>
            </a:r>
            <a:r>
              <a:rPr lang="en-US" baseline="30000" dirty="0" smtClean="0"/>
              <a:t>2</a:t>
            </a:r>
            <a:r>
              <a:rPr lang="en-US" dirty="0" smtClean="0"/>
              <a:t>-1)/8 </a:t>
            </a:r>
            <a:r>
              <a:rPr lang="en-US" dirty="0" err="1" smtClean="0"/>
              <a:t>th</a:t>
            </a:r>
            <a:r>
              <a:rPr lang="en-US" dirty="0" smtClean="0"/>
              <a:t> power.  This expression equals 2||p.  We can then use this to find b||p </a:t>
            </a:r>
            <a:r>
              <a:rPr lang="en-US" dirty="0"/>
              <a:t>= -1</a:t>
            </a:r>
            <a:r>
              <a:rPr lang="en-US" baseline="30000" dirty="0"/>
              <a:t>Σ[floor</a:t>
            </a:r>
            <a:r>
              <a:rPr lang="en-US" baseline="30000" dirty="0" smtClean="0"/>
              <a:t>(b*</a:t>
            </a:r>
            <a:r>
              <a:rPr lang="en-US" baseline="30000" dirty="0"/>
              <a:t>k/p)</a:t>
            </a:r>
            <a:r>
              <a:rPr lang="en-US" baseline="30000" dirty="0" smtClean="0"/>
              <a:t>]</a:t>
            </a:r>
            <a:r>
              <a:rPr lang="en-US" dirty="0" smtClean="0"/>
              <a:t>, for all odd b.</a:t>
            </a:r>
          </a:p>
          <a:p>
            <a:endParaRPr lang="en-US" dirty="0"/>
          </a:p>
          <a:p>
            <a:r>
              <a:rPr lang="en-US" dirty="0" smtClean="0"/>
              <a:t>So, 2 is a square mod p if and only if p is 1 or 7 (mod 8).  Check this.  Is 2 a square mod 7? Mod 17? Mod 29?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2 a square mod 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9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6517" y="2675466"/>
            <a:ext cx="7851117" cy="4182533"/>
          </a:xfrm>
        </p:spPr>
        <p:txBody>
          <a:bodyPr>
            <a:normAutofit/>
          </a:bodyPr>
          <a:lstStyle/>
          <a:p>
            <a:r>
              <a:rPr lang="en-US" dirty="0" smtClean="0"/>
              <a:t>How many lattice points are in the rectangle defined by 0&lt;x&lt;p/2 and 0&lt;y&lt;q/2, where p and q are distinct odd primes?</a:t>
            </a:r>
          </a:p>
          <a:p>
            <a:endParaRPr lang="en-US" dirty="0"/>
          </a:p>
          <a:p>
            <a:r>
              <a:rPr lang="en-US" dirty="0" smtClean="0"/>
              <a:t>One way we can find this out is a simple multiplication problem.  This is a rectangle of points with dimensions (p-1)/2 by (q-1)/2, so there are </a:t>
            </a:r>
            <a:r>
              <a:rPr lang="en-US" baseline="30000" dirty="0" smtClean="0"/>
              <a:t>(p-1)(q-1)</a:t>
            </a:r>
            <a:r>
              <a:rPr lang="en-US" dirty="0" smtClean="0"/>
              <a:t>/4 points all together.</a:t>
            </a:r>
          </a:p>
          <a:p>
            <a:endParaRPr lang="en-US" dirty="0"/>
          </a:p>
          <a:p>
            <a:r>
              <a:rPr lang="en-US" dirty="0" smtClean="0"/>
              <a:t>But we can count this in another way…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65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87402"/>
            <a:ext cx="7542089" cy="43705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Consider the Cartesian plane, and draw a line segment connecting the points </a:t>
            </a:r>
            <a:r>
              <a:rPr lang="en-US" i="1" dirty="0"/>
              <a:t>(0,0) </a:t>
            </a:r>
            <a:r>
              <a:rPr lang="en-US" dirty="0"/>
              <a:t>and </a:t>
            </a:r>
            <a:r>
              <a:rPr lang="en-US" i="1" dirty="0"/>
              <a:t>(</a:t>
            </a:r>
            <a:r>
              <a:rPr lang="en-US" i="1" dirty="0" err="1"/>
              <a:t>p,q</a:t>
            </a:r>
            <a:r>
              <a:rPr lang="en-US" i="1" dirty="0" smtClean="0"/>
              <a:t>)</a:t>
            </a:r>
            <a:r>
              <a:rPr lang="en-US" dirty="0" smtClean="0"/>
              <a:t>.  </a:t>
            </a:r>
            <a:r>
              <a:rPr lang="en-US" dirty="0"/>
              <a:t>Then, </a:t>
            </a:r>
            <a:r>
              <a:rPr lang="en-US" dirty="0" smtClean="0"/>
              <a:t>we can count how many points in the rectangle are below the line, and how many are to the left of it (above it).</a:t>
            </a:r>
          </a:p>
          <a:p>
            <a:endParaRPr lang="en-US" dirty="0" smtClean="0"/>
          </a:p>
          <a:p>
            <a:r>
              <a:rPr lang="en-US" dirty="0" smtClean="0"/>
              <a:t>Definitely draw a diagram to follow along!</a:t>
            </a:r>
          </a:p>
          <a:p>
            <a:endParaRPr lang="en-US" dirty="0" smtClean="0"/>
          </a:p>
          <a:p>
            <a:r>
              <a:rPr lang="en-US" dirty="0" smtClean="0"/>
              <a:t>The number of points under the line segment but still in the rectangle can be counted column-by-column.  There are </a:t>
            </a:r>
            <a:r>
              <a:rPr lang="en-US" i="1" dirty="0" smtClean="0"/>
              <a:t>floor(</a:t>
            </a:r>
            <a:r>
              <a:rPr lang="en-US" i="1" dirty="0" smtClean="0"/>
              <a:t>qi/</a:t>
            </a:r>
            <a:r>
              <a:rPr lang="en-US" i="1" dirty="0" smtClean="0"/>
              <a:t>p) </a:t>
            </a:r>
            <a:r>
              <a:rPr lang="en-US" dirty="0" smtClean="0"/>
              <a:t>points in the rectangle below the line segment, when </a:t>
            </a:r>
            <a:r>
              <a:rPr lang="en-US" i="1" dirty="0" smtClean="0"/>
              <a:t>x</a:t>
            </a:r>
            <a:r>
              <a:rPr lang="en-US" i="1" dirty="0" smtClean="0"/>
              <a:t>=</a:t>
            </a:r>
            <a:r>
              <a:rPr lang="en-US" i="1" dirty="0" err="1" smtClean="0"/>
              <a:t>i</a:t>
            </a:r>
            <a:r>
              <a:rPr lang="en-US" i="1" dirty="0" smtClean="0"/>
              <a:t>.  </a:t>
            </a:r>
            <a:r>
              <a:rPr lang="en-US" dirty="0" smtClean="0"/>
              <a:t>What do we get if we add all of these statements together (do this for all columns)?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960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182533"/>
          </a:xfrm>
        </p:spPr>
        <p:txBody>
          <a:bodyPr>
            <a:normAutofit/>
          </a:bodyPr>
          <a:lstStyle/>
          <a:p>
            <a:r>
              <a:rPr lang="en-US" dirty="0" smtClean="0"/>
              <a:t>Using Sigma Notation, we find there are </a:t>
            </a:r>
            <a:r>
              <a:rPr lang="en-US" dirty="0" err="1" smtClean="0"/>
              <a:t>Σ</a:t>
            </a:r>
            <a:r>
              <a:rPr lang="en-US" dirty="0" smtClean="0"/>
              <a:t> floor(</a:t>
            </a:r>
            <a:r>
              <a:rPr lang="en-US" dirty="0" smtClean="0"/>
              <a:t>qi/</a:t>
            </a:r>
            <a:r>
              <a:rPr lang="en-US" dirty="0" smtClean="0"/>
              <a:t>p) points in the rectangle below the line segment.</a:t>
            </a:r>
          </a:p>
          <a:p>
            <a:endParaRPr lang="en-US" dirty="0"/>
          </a:p>
          <a:p>
            <a:r>
              <a:rPr lang="en-US" dirty="0" smtClean="0"/>
              <a:t>Similarly, there are </a:t>
            </a:r>
            <a:r>
              <a:rPr lang="en-US" dirty="0" err="1" smtClean="0"/>
              <a:t>Σ</a:t>
            </a:r>
            <a:r>
              <a:rPr lang="en-US" dirty="0" smtClean="0"/>
              <a:t> floor(</a:t>
            </a:r>
            <a:r>
              <a:rPr lang="en-US" dirty="0" err="1" smtClean="0"/>
              <a:t>pj</a:t>
            </a:r>
            <a:r>
              <a:rPr lang="en-US" dirty="0" smtClean="0"/>
              <a:t>/</a:t>
            </a:r>
            <a:r>
              <a:rPr lang="en-US" dirty="0" smtClean="0"/>
              <a:t>q) points in the rectangle above the line segment.</a:t>
            </a:r>
          </a:p>
          <a:p>
            <a:endParaRPr lang="en-US" dirty="0"/>
          </a:p>
          <a:p>
            <a:r>
              <a:rPr lang="en-US" dirty="0" smtClean="0"/>
              <a:t>Thus there are </a:t>
            </a:r>
            <a:r>
              <a:rPr lang="en-US" dirty="0" err="1"/>
              <a:t>Σ</a:t>
            </a:r>
            <a:r>
              <a:rPr lang="en-US" dirty="0"/>
              <a:t> floor</a:t>
            </a:r>
            <a:r>
              <a:rPr lang="en-US" dirty="0" smtClean="0"/>
              <a:t>(</a:t>
            </a:r>
            <a:r>
              <a:rPr lang="en-US" dirty="0" smtClean="0"/>
              <a:t>qi/</a:t>
            </a:r>
            <a:r>
              <a:rPr lang="en-US" dirty="0" smtClean="0"/>
              <a:t>p) + </a:t>
            </a:r>
            <a:r>
              <a:rPr lang="en-US" dirty="0" err="1" smtClean="0"/>
              <a:t>Σ</a:t>
            </a:r>
            <a:r>
              <a:rPr lang="en-US" dirty="0" smtClean="0"/>
              <a:t> </a:t>
            </a:r>
            <a:r>
              <a:rPr lang="en-US" dirty="0"/>
              <a:t>floor</a:t>
            </a:r>
            <a:r>
              <a:rPr lang="en-US" dirty="0" smtClean="0"/>
              <a:t>(</a:t>
            </a:r>
            <a:r>
              <a:rPr lang="en-US" dirty="0" err="1" smtClean="0"/>
              <a:t>pj</a:t>
            </a:r>
            <a:r>
              <a:rPr lang="en-US" dirty="0" smtClean="0"/>
              <a:t>/</a:t>
            </a:r>
            <a:r>
              <a:rPr lang="en-US" dirty="0" smtClean="0"/>
              <a:t>q) points inside the rectangle.  But we already know there are (p-1)(q-1)/4 points inside the rectangle from our first argument, so </a:t>
            </a:r>
            <a:r>
              <a:rPr lang="en-US" dirty="0"/>
              <a:t> </a:t>
            </a:r>
            <a:r>
              <a:rPr lang="en-US" dirty="0" err="1"/>
              <a:t>Σ</a:t>
            </a:r>
            <a:r>
              <a:rPr lang="en-US" dirty="0"/>
              <a:t> floor</a:t>
            </a:r>
            <a:r>
              <a:rPr lang="en-US" dirty="0" smtClean="0"/>
              <a:t>(</a:t>
            </a:r>
            <a:r>
              <a:rPr lang="en-US" dirty="0" smtClean="0"/>
              <a:t>qi/</a:t>
            </a:r>
            <a:r>
              <a:rPr lang="en-US" dirty="0" smtClean="0"/>
              <a:t>p) </a:t>
            </a:r>
            <a:r>
              <a:rPr lang="en-US" dirty="0"/>
              <a:t>+ </a:t>
            </a:r>
            <a:r>
              <a:rPr lang="en-US" dirty="0" err="1"/>
              <a:t>Σ</a:t>
            </a:r>
            <a:r>
              <a:rPr lang="en-US" dirty="0"/>
              <a:t> floor</a:t>
            </a:r>
            <a:r>
              <a:rPr lang="en-US" dirty="0" smtClean="0"/>
              <a:t>(</a:t>
            </a:r>
            <a:r>
              <a:rPr lang="en-US" smtClean="0"/>
              <a:t>pj/</a:t>
            </a:r>
            <a:r>
              <a:rPr lang="en-US" dirty="0" smtClean="0"/>
              <a:t>q) = </a:t>
            </a:r>
            <a:r>
              <a:rPr lang="en-US" baseline="30000" dirty="0"/>
              <a:t>(p-1)(q-1)</a:t>
            </a:r>
            <a:r>
              <a:rPr lang="en-US" dirty="0"/>
              <a:t>/</a:t>
            </a:r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Theorem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61983" y="29813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40794" y="5409533"/>
            <a:ext cx="655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0</a:t>
            </a:r>
            <a:r>
              <a:rPr lang="en-US" sz="1200" dirty="0" smtClean="0">
                <a:solidFill>
                  <a:schemeClr val="tx2"/>
                </a:solidFill>
              </a:rPr>
              <a:t>&lt;</a:t>
            </a:r>
            <a:r>
              <a:rPr lang="en-US" sz="1200" dirty="0">
                <a:solidFill>
                  <a:schemeClr val="tx2"/>
                </a:solidFill>
              </a:rPr>
              <a:t>i</a:t>
            </a:r>
            <a:r>
              <a:rPr lang="en-US" sz="1200" dirty="0" smtClean="0">
                <a:solidFill>
                  <a:schemeClr val="tx2"/>
                </a:solidFill>
              </a:rPr>
              <a:t>&lt;</a:t>
            </a:r>
            <a:r>
              <a:rPr lang="en-US" sz="1200" dirty="0" smtClean="0">
                <a:solidFill>
                  <a:schemeClr val="tx2"/>
                </a:solidFill>
              </a:rPr>
              <a:t>p/</a:t>
            </a:r>
            <a:r>
              <a:rPr lang="en-US" sz="12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66394" y="6503153"/>
            <a:ext cx="655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0</a:t>
            </a:r>
            <a:r>
              <a:rPr lang="en-US" sz="1200" dirty="0" smtClean="0">
                <a:solidFill>
                  <a:schemeClr val="tx2"/>
                </a:solidFill>
              </a:rPr>
              <a:t>&lt;</a:t>
            </a:r>
            <a:r>
              <a:rPr lang="en-US" sz="1200" dirty="0">
                <a:solidFill>
                  <a:schemeClr val="tx2"/>
                </a:solidFill>
              </a:rPr>
              <a:t>i</a:t>
            </a:r>
            <a:r>
              <a:rPr lang="en-US" sz="1200" dirty="0" smtClean="0">
                <a:solidFill>
                  <a:schemeClr val="tx2"/>
                </a:solidFill>
              </a:rPr>
              <a:t>&lt;</a:t>
            </a:r>
            <a:r>
              <a:rPr lang="en-US" sz="1200" dirty="0" smtClean="0">
                <a:solidFill>
                  <a:schemeClr val="tx2"/>
                </a:solidFill>
              </a:rPr>
              <a:t>p/</a:t>
            </a:r>
            <a:r>
              <a:rPr lang="en-US" sz="12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41949" y="2929879"/>
            <a:ext cx="655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0</a:t>
            </a:r>
            <a:r>
              <a:rPr lang="en-US" sz="1200" dirty="0" smtClean="0">
                <a:solidFill>
                  <a:schemeClr val="tx2"/>
                </a:solidFill>
              </a:rPr>
              <a:t>&lt;</a:t>
            </a:r>
            <a:r>
              <a:rPr lang="en-US" sz="1200" dirty="0" err="1" smtClean="0">
                <a:solidFill>
                  <a:schemeClr val="tx2"/>
                </a:solidFill>
              </a:rPr>
              <a:t>i</a:t>
            </a:r>
            <a:r>
              <a:rPr lang="en-US" sz="1200" dirty="0" smtClean="0">
                <a:solidFill>
                  <a:schemeClr val="tx2"/>
                </a:solidFill>
              </a:rPr>
              <a:t>&lt;</a:t>
            </a:r>
            <a:r>
              <a:rPr lang="en-US" sz="1200" dirty="0" smtClean="0">
                <a:solidFill>
                  <a:schemeClr val="tx2"/>
                </a:solidFill>
              </a:rPr>
              <a:t>p/2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88154" y="4178427"/>
            <a:ext cx="655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0</a:t>
            </a:r>
            <a:r>
              <a:rPr lang="en-US" sz="1200" dirty="0" smtClean="0">
                <a:solidFill>
                  <a:schemeClr val="tx2"/>
                </a:solidFill>
              </a:rPr>
              <a:t>&lt;</a:t>
            </a:r>
            <a:r>
              <a:rPr lang="en-US" sz="1200" dirty="0">
                <a:solidFill>
                  <a:schemeClr val="tx2"/>
                </a:solidFill>
              </a:rPr>
              <a:t>j</a:t>
            </a:r>
            <a:r>
              <a:rPr lang="en-US" sz="1200" dirty="0" smtClean="0">
                <a:solidFill>
                  <a:schemeClr val="tx2"/>
                </a:solidFill>
              </a:rPr>
              <a:t>&lt;</a:t>
            </a:r>
            <a:r>
              <a:rPr lang="en-US" sz="1200" dirty="0" smtClean="0">
                <a:solidFill>
                  <a:schemeClr val="tx2"/>
                </a:solidFill>
              </a:rPr>
              <a:t>q/2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4517" y="5419735"/>
            <a:ext cx="655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0</a:t>
            </a:r>
            <a:r>
              <a:rPr lang="en-US" sz="1200" dirty="0" smtClean="0">
                <a:solidFill>
                  <a:schemeClr val="tx2"/>
                </a:solidFill>
              </a:rPr>
              <a:t>&lt;</a:t>
            </a:r>
            <a:r>
              <a:rPr lang="en-US" sz="1200" dirty="0">
                <a:solidFill>
                  <a:schemeClr val="tx2"/>
                </a:solidFill>
              </a:rPr>
              <a:t>j</a:t>
            </a:r>
            <a:r>
              <a:rPr lang="en-US" sz="1200" dirty="0" smtClean="0">
                <a:solidFill>
                  <a:schemeClr val="tx2"/>
                </a:solidFill>
              </a:rPr>
              <a:t>&lt;</a:t>
            </a:r>
            <a:r>
              <a:rPr lang="en-US" sz="1200" dirty="0" smtClean="0">
                <a:solidFill>
                  <a:schemeClr val="tx2"/>
                </a:solidFill>
              </a:rPr>
              <a:t>q/2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3744" y="6517046"/>
            <a:ext cx="655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0</a:t>
            </a:r>
            <a:r>
              <a:rPr lang="en-US" sz="1200" dirty="0" smtClean="0">
                <a:solidFill>
                  <a:schemeClr val="tx2"/>
                </a:solidFill>
              </a:rPr>
              <a:t>&lt;</a:t>
            </a:r>
            <a:r>
              <a:rPr lang="en-US" sz="1200" dirty="0">
                <a:solidFill>
                  <a:schemeClr val="tx2"/>
                </a:solidFill>
              </a:rPr>
              <a:t>j</a:t>
            </a:r>
            <a:r>
              <a:rPr lang="en-US" sz="1200" dirty="0" smtClean="0">
                <a:solidFill>
                  <a:schemeClr val="tx2"/>
                </a:solidFill>
              </a:rPr>
              <a:t>&lt;</a:t>
            </a:r>
            <a:r>
              <a:rPr lang="en-US" sz="1200" dirty="0" smtClean="0">
                <a:solidFill>
                  <a:schemeClr val="tx2"/>
                </a:solidFill>
              </a:rPr>
              <a:t>q/2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82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046239"/>
          </a:xfrm>
        </p:spPr>
        <p:txBody>
          <a:bodyPr>
            <a:normAutofit/>
          </a:bodyPr>
          <a:lstStyle/>
          <a:p>
            <a:r>
              <a:rPr lang="en-US" dirty="0" smtClean="0"/>
              <a:t>Statement.  If p and q are both odd primes, p||q * q||p = -1</a:t>
            </a:r>
            <a:r>
              <a:rPr lang="en-US" baseline="30000" dirty="0" smtClean="0"/>
              <a:t>(p-1)*(q-1)/4</a:t>
            </a:r>
            <a:r>
              <a:rPr lang="en-US" dirty="0" smtClean="0"/>
              <a:t>.  So whether p is a square mod q is related to whether or not q is a square mod p.</a:t>
            </a:r>
          </a:p>
          <a:p>
            <a:endParaRPr lang="en-US" dirty="0"/>
          </a:p>
          <a:p>
            <a:r>
              <a:rPr lang="en-US" dirty="0" smtClean="0"/>
              <a:t>Proof.  We know p||q * q||p = </a:t>
            </a:r>
            <a:r>
              <a:rPr lang="en-US" dirty="0"/>
              <a:t>-1</a:t>
            </a:r>
            <a:r>
              <a:rPr lang="en-US" baseline="30000" dirty="0"/>
              <a:t>Σ[floor(2ak/p)</a:t>
            </a:r>
            <a:r>
              <a:rPr lang="en-US" baseline="30000" dirty="0" smtClean="0"/>
              <a:t>]</a:t>
            </a:r>
            <a:r>
              <a:rPr lang="en-US" dirty="0" smtClean="0"/>
              <a:t>*-</a:t>
            </a:r>
            <a:r>
              <a:rPr lang="en-US" dirty="0"/>
              <a:t>1</a:t>
            </a:r>
            <a:r>
              <a:rPr lang="en-US" baseline="30000" dirty="0"/>
              <a:t>Σ[floor(2ak/p)</a:t>
            </a:r>
            <a:r>
              <a:rPr lang="en-US" baseline="30000" dirty="0" smtClean="0"/>
              <a:t>]</a:t>
            </a:r>
            <a:r>
              <a:rPr lang="en-US" dirty="0" smtClean="0"/>
              <a:t> = </a:t>
            </a:r>
            <a:r>
              <a:rPr lang="en-US" dirty="0"/>
              <a:t>-1</a:t>
            </a:r>
            <a:r>
              <a:rPr lang="en-US" baseline="30000" dirty="0"/>
              <a:t>Σ[floor</a:t>
            </a:r>
            <a:r>
              <a:rPr lang="en-US" baseline="30000" dirty="0" smtClean="0"/>
              <a:t>(</a:t>
            </a:r>
            <a:r>
              <a:rPr lang="en-US" baseline="30000" dirty="0" err="1" smtClean="0"/>
              <a:t>ak</a:t>
            </a:r>
            <a:r>
              <a:rPr lang="en-US" baseline="30000" dirty="0"/>
              <a:t>/p)</a:t>
            </a:r>
            <a:r>
              <a:rPr lang="en-US" baseline="30000" dirty="0" smtClean="0"/>
              <a:t>]</a:t>
            </a:r>
            <a:r>
              <a:rPr lang="en-US" dirty="0" smtClean="0"/>
              <a:t>*-</a:t>
            </a:r>
            <a:r>
              <a:rPr lang="en-US" dirty="0"/>
              <a:t>1</a:t>
            </a:r>
            <a:r>
              <a:rPr lang="en-US" baseline="30000" dirty="0"/>
              <a:t>Σ[floor</a:t>
            </a:r>
            <a:r>
              <a:rPr lang="en-US" baseline="30000" dirty="0" smtClean="0"/>
              <a:t>(</a:t>
            </a:r>
            <a:r>
              <a:rPr lang="en-US" baseline="30000" dirty="0" err="1" smtClean="0"/>
              <a:t>ak</a:t>
            </a:r>
            <a:r>
              <a:rPr lang="en-US" baseline="30000" dirty="0"/>
              <a:t>/p)</a:t>
            </a:r>
            <a:r>
              <a:rPr lang="en-US" baseline="30000" dirty="0" smtClean="0"/>
              <a:t>] </a:t>
            </a:r>
            <a:r>
              <a:rPr lang="en-US" dirty="0" smtClean="0"/>
              <a:t>= </a:t>
            </a:r>
            <a:r>
              <a:rPr lang="en-US" dirty="0"/>
              <a:t>-1</a:t>
            </a:r>
            <a:r>
              <a:rPr lang="en-US" baseline="30000" dirty="0"/>
              <a:t>(p-1)*(q-1)/</a:t>
            </a:r>
            <a:r>
              <a:rPr lang="en-US" baseline="30000" dirty="0" smtClean="0"/>
              <a:t>4</a:t>
            </a:r>
            <a:r>
              <a:rPr lang="en-US" dirty="0" smtClean="0"/>
              <a:t>.  The first step comes from Legendre symbols, the second as a result of what 2||p evaluates as, and the third from the previous theorem.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Quadratic Reciprocity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33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16840"/>
            <a:ext cx="8229600" cy="4441160"/>
          </a:xfrm>
        </p:spPr>
        <p:txBody>
          <a:bodyPr/>
          <a:lstStyle/>
          <a:p>
            <a:r>
              <a:rPr lang="en-US" dirty="0" smtClean="0"/>
              <a:t>Is 53 a square mod 101?  53 and 101 are odd primes.</a:t>
            </a:r>
          </a:p>
          <a:p>
            <a:r>
              <a:rPr lang="en-US" dirty="0" smtClean="0"/>
              <a:t>From QR, we find that 53||101 * 101||53 = (-1)</a:t>
            </a:r>
            <a:r>
              <a:rPr lang="en-US" baseline="30000" dirty="0"/>
              <a:t> </a:t>
            </a:r>
            <a:r>
              <a:rPr lang="en-US" baseline="30000" dirty="0" smtClean="0"/>
              <a:t>(53-</a:t>
            </a:r>
            <a:r>
              <a:rPr lang="en-US" baseline="30000" dirty="0"/>
              <a:t>1)*</a:t>
            </a:r>
            <a:r>
              <a:rPr lang="en-US" baseline="30000" dirty="0" smtClean="0"/>
              <a:t>(101-</a:t>
            </a:r>
            <a:r>
              <a:rPr lang="en-US" baseline="30000" dirty="0"/>
              <a:t>1)/</a:t>
            </a:r>
            <a:r>
              <a:rPr lang="en-US" baseline="30000" dirty="0" smtClean="0"/>
              <a:t>4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So, 53||101 * 101||53 = 1.  We want to find 53||101.</a:t>
            </a:r>
          </a:p>
          <a:p>
            <a:endParaRPr lang="en-US" dirty="0"/>
          </a:p>
          <a:p>
            <a:r>
              <a:rPr lang="en-US" dirty="0" smtClean="0"/>
              <a:t>Now, 101||53 = -5||53, because 101 = -5 (mod 53).</a:t>
            </a:r>
          </a:p>
          <a:p>
            <a:endParaRPr lang="en-US" dirty="0" smtClean="0"/>
          </a:p>
          <a:p>
            <a:r>
              <a:rPr lang="en-US" dirty="0" smtClean="0"/>
              <a:t>-1||53 = 1, because -1 is a square mod 53 (as 53 = 1 mod 4).</a:t>
            </a:r>
          </a:p>
          <a:p>
            <a:r>
              <a:rPr lang="en-US" dirty="0" smtClean="0"/>
              <a:t>5||53 * 53||5 = (-1)</a:t>
            </a:r>
            <a:r>
              <a:rPr lang="en-US" baseline="30000" dirty="0" smtClean="0"/>
              <a:t>(5-</a:t>
            </a:r>
            <a:r>
              <a:rPr lang="en-US" baseline="30000" dirty="0"/>
              <a:t>1)*</a:t>
            </a:r>
            <a:r>
              <a:rPr lang="en-US" baseline="30000" dirty="0" smtClean="0"/>
              <a:t>(53-</a:t>
            </a:r>
            <a:r>
              <a:rPr lang="en-US" baseline="30000" dirty="0"/>
              <a:t>1)/</a:t>
            </a:r>
            <a:r>
              <a:rPr lang="en-US" baseline="30000" dirty="0" smtClean="0"/>
              <a:t>4 </a:t>
            </a:r>
            <a:r>
              <a:rPr lang="en-US" dirty="0" smtClean="0"/>
              <a:t>= 1.  Since 53||5 = 3||5 = -1, 5||53 = -1.</a:t>
            </a:r>
          </a:p>
          <a:p>
            <a:r>
              <a:rPr lang="en-US" dirty="0" smtClean="0"/>
              <a:t>Because -5||53 = -1||53 * 5||53 = 1*-1 = -1, 53||101 = -1.</a:t>
            </a:r>
          </a:p>
          <a:p>
            <a:r>
              <a:rPr lang="en-US" dirty="0" smtClean="0"/>
              <a:t>Thus, because 53||101 = -1, 53 is not a square mod 101.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Quadratic Reciprocity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027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81456"/>
            <a:ext cx="7408333" cy="4176543"/>
          </a:xfrm>
        </p:spPr>
        <p:txBody>
          <a:bodyPr/>
          <a:lstStyle/>
          <a:p>
            <a:r>
              <a:rPr lang="en-US" dirty="0" smtClean="0"/>
              <a:t>Does x</a:t>
            </a:r>
            <a:r>
              <a:rPr lang="en-US" baseline="30000" dirty="0" smtClean="0"/>
              <a:t>2</a:t>
            </a:r>
            <a:r>
              <a:rPr lang="en-US" dirty="0" smtClean="0"/>
              <a:t>-x-7=0 have any solutions mod 13?</a:t>
            </a:r>
          </a:p>
          <a:p>
            <a:r>
              <a:rPr lang="en-US" dirty="0" smtClean="0"/>
              <a:t>Believe it or not, the quadratic formula works mod p for all odd primes p.  However, we need to define ½ to be (p+1)/2.  This is because </a:t>
            </a:r>
            <a:r>
              <a:rPr lang="en-US" dirty="0"/>
              <a:t>(p+1)/</a:t>
            </a:r>
            <a:r>
              <a:rPr lang="en-US" dirty="0" smtClean="0"/>
              <a:t>2 is an integer and because 2 * (p+1)/2 = 1 mod p. </a:t>
            </a:r>
          </a:p>
          <a:p>
            <a:r>
              <a:rPr lang="en-US" dirty="0" smtClean="0"/>
              <a:t>So, </a:t>
            </a:r>
            <a:r>
              <a:rPr lang="en-US" dirty="0"/>
              <a:t>(p+1)/2 </a:t>
            </a:r>
            <a:r>
              <a:rPr lang="en-US" dirty="0" smtClean="0"/>
              <a:t>functions like ½ in multiplication.</a:t>
            </a:r>
          </a:p>
          <a:p>
            <a:endParaRPr lang="en-US" dirty="0"/>
          </a:p>
          <a:p>
            <a:r>
              <a:rPr lang="en-US" dirty="0" smtClean="0"/>
              <a:t>There is only one thing that will prevent this equation from having solutions.  </a:t>
            </a:r>
            <a:r>
              <a:rPr lang="en-US" dirty="0"/>
              <a:t>I</a:t>
            </a:r>
            <a:r>
              <a:rPr lang="en-US" dirty="0" smtClean="0"/>
              <a:t>f the number under the square root isn’t a square, there can’t be a solution!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Quadratic Reciprocity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07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28490"/>
            <a:ext cx="7408333" cy="41825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expression under the square root of the quadratic formula is called a discriminant.  In other words, the discriminant of a quadratic ax</a:t>
            </a:r>
            <a:r>
              <a:rPr lang="en-US" baseline="30000" dirty="0" smtClean="0"/>
              <a:t>2</a:t>
            </a:r>
            <a:r>
              <a:rPr lang="en-US" dirty="0" smtClean="0"/>
              <a:t>-bx-c=0 is b</a:t>
            </a:r>
            <a:r>
              <a:rPr lang="en-US" baseline="30000" dirty="0" smtClean="0"/>
              <a:t>2</a:t>
            </a:r>
            <a:r>
              <a:rPr lang="en-US" dirty="0" smtClean="0"/>
              <a:t>-4ac.</a:t>
            </a:r>
          </a:p>
          <a:p>
            <a:endParaRPr lang="en-US" dirty="0"/>
          </a:p>
          <a:p>
            <a:r>
              <a:rPr lang="en-US" dirty="0" smtClean="0"/>
              <a:t>So, 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-x-7=</a:t>
            </a:r>
            <a:r>
              <a:rPr lang="en-US" dirty="0" smtClean="0"/>
              <a:t>0 has a discriminant of (-1)</a:t>
            </a:r>
            <a:r>
              <a:rPr lang="en-US" baseline="30000" dirty="0" smtClean="0"/>
              <a:t>2</a:t>
            </a:r>
            <a:r>
              <a:rPr lang="en-US" dirty="0" smtClean="0"/>
              <a:t>-4(1)(-7) = 29.  Is 29 a square mod 13?</a:t>
            </a:r>
          </a:p>
          <a:p>
            <a:endParaRPr lang="en-US" dirty="0"/>
          </a:p>
          <a:p>
            <a:r>
              <a:rPr lang="en-US" dirty="0" smtClean="0"/>
              <a:t>29 = 3 mod 13, and we can apply QR. </a:t>
            </a:r>
          </a:p>
          <a:p>
            <a:r>
              <a:rPr lang="en-US" dirty="0" smtClean="0"/>
              <a:t>3||13 * 13||3 = (-1)</a:t>
            </a:r>
            <a:r>
              <a:rPr lang="en-US" baseline="30000" dirty="0"/>
              <a:t> </a:t>
            </a:r>
            <a:r>
              <a:rPr lang="en-US" baseline="30000" dirty="0" smtClean="0"/>
              <a:t>(3-</a:t>
            </a:r>
            <a:r>
              <a:rPr lang="en-US" baseline="30000" dirty="0"/>
              <a:t>1)*</a:t>
            </a:r>
            <a:r>
              <a:rPr lang="en-US" baseline="30000" dirty="0" smtClean="0"/>
              <a:t>(13-</a:t>
            </a:r>
            <a:r>
              <a:rPr lang="en-US" baseline="30000" dirty="0"/>
              <a:t>1)/</a:t>
            </a:r>
            <a:r>
              <a:rPr lang="en-US" baseline="30000" dirty="0" smtClean="0"/>
              <a:t>4</a:t>
            </a:r>
            <a:r>
              <a:rPr lang="en-US" dirty="0" smtClean="0"/>
              <a:t>=1.  As 13||3 = 1||3 = 1, 3||13 = 1.</a:t>
            </a:r>
          </a:p>
          <a:p>
            <a:r>
              <a:rPr lang="en-US" dirty="0" smtClean="0"/>
              <a:t>Thus, the discriminant is a square, and solutions exist.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</a:t>
            </a:r>
            <a:r>
              <a:rPr lang="en-US" dirty="0"/>
              <a:t>Q</a:t>
            </a:r>
            <a:r>
              <a:rPr lang="en-US" dirty="0" smtClean="0"/>
              <a:t>uadratic Reciprocity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6582" y="6488668"/>
            <a:ext cx="2033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Can you find them?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34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61764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Fermat’s Little Theorem</a:t>
            </a:r>
          </a:p>
          <a:p>
            <a:r>
              <a:rPr lang="en-US" sz="2800" dirty="0" smtClean="0"/>
              <a:t>When is </a:t>
            </a:r>
            <a:r>
              <a:rPr lang="en-US" sz="2800" i="1" dirty="0" smtClean="0"/>
              <a:t>-1 </a:t>
            </a:r>
            <a:r>
              <a:rPr lang="en-US" sz="2800" dirty="0" smtClean="0"/>
              <a:t>a square </a:t>
            </a:r>
            <a:r>
              <a:rPr lang="en-US" sz="2800" i="1" dirty="0" smtClean="0"/>
              <a:t>mod p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Strong Division</a:t>
            </a:r>
            <a:endParaRPr lang="en-US" sz="2800" dirty="0"/>
          </a:p>
          <a:p>
            <a:r>
              <a:rPr lang="en-US" sz="2800" dirty="0" smtClean="0"/>
              <a:t>Gauss’ lemma</a:t>
            </a:r>
          </a:p>
          <a:p>
            <a:r>
              <a:rPr lang="en-US" sz="2800" dirty="0" smtClean="0"/>
              <a:t>When is </a:t>
            </a:r>
            <a:r>
              <a:rPr lang="en-US" sz="2800" i="1" dirty="0" smtClean="0"/>
              <a:t>2 </a:t>
            </a:r>
            <a:r>
              <a:rPr lang="en-US" sz="2800" dirty="0" smtClean="0"/>
              <a:t>a square </a:t>
            </a:r>
            <a:r>
              <a:rPr lang="en-US" sz="2800" i="1" dirty="0" smtClean="0"/>
              <a:t>mod p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Statement and Proof of Quadratic Reciprocity</a:t>
            </a:r>
          </a:p>
          <a:p>
            <a:r>
              <a:rPr lang="en-US" sz="2800" dirty="0" smtClean="0"/>
              <a:t>Applications (Or, why we should care)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B</a:t>
            </a:r>
            <a:r>
              <a:rPr lang="en-US" dirty="0" smtClean="0"/>
              <a:t>rief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90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46285"/>
            <a:ext cx="7408333" cy="3679878"/>
          </a:xfrm>
        </p:spPr>
        <p:txBody>
          <a:bodyPr/>
          <a:lstStyle/>
          <a:p>
            <a:r>
              <a:rPr lang="en-US" dirty="0" smtClean="0"/>
              <a:t>Pierre de Fermat, Lawyer (1601-1665)</a:t>
            </a:r>
            <a:endParaRPr lang="en-US" dirty="0"/>
          </a:p>
          <a:p>
            <a:r>
              <a:rPr lang="en-US" dirty="0" smtClean="0"/>
              <a:t>Not a professional mathematician</a:t>
            </a:r>
          </a:p>
          <a:p>
            <a:r>
              <a:rPr lang="en-US" dirty="0" smtClean="0"/>
              <a:t>Came up with many conjectures; usually these were correct, like Fermat’s Last Theorem!  But sometimes not (Fermat primes are a good example).</a:t>
            </a:r>
          </a:p>
          <a:p>
            <a:endParaRPr lang="en-US" dirty="0"/>
          </a:p>
          <a:p>
            <a:r>
              <a:rPr lang="en-US" dirty="0" smtClean="0"/>
              <a:t>Fermat’s Little Theorem.  Given that p is a prime</a:t>
            </a:r>
            <a:r>
              <a:rPr lang="en-US" i="1" dirty="0" smtClean="0"/>
              <a:t>, </a:t>
            </a:r>
            <a:r>
              <a:rPr lang="en-US" i="1" dirty="0" err="1" smtClean="0"/>
              <a:t>a</a:t>
            </a:r>
            <a:r>
              <a:rPr lang="en-US" i="1" baseline="30000" dirty="0" err="1" smtClean="0"/>
              <a:t>p</a:t>
            </a:r>
            <a:r>
              <a:rPr lang="en-US" i="1" dirty="0" smtClean="0"/>
              <a:t>=a (mod a)</a:t>
            </a:r>
            <a:r>
              <a:rPr lang="en-US" dirty="0" smtClean="0"/>
              <a:t>.  Alternatively, </a:t>
            </a:r>
            <a:r>
              <a:rPr lang="en-US" i="1" dirty="0" smtClean="0"/>
              <a:t>p</a:t>
            </a:r>
            <a:r>
              <a:rPr lang="en-US" dirty="0" smtClean="0"/>
              <a:t> always divides </a:t>
            </a:r>
            <a:r>
              <a:rPr lang="en-US" i="1" dirty="0" err="1" smtClean="0"/>
              <a:t>a</a:t>
            </a:r>
            <a:r>
              <a:rPr lang="en-US" i="1" baseline="30000" dirty="0" err="1" smtClean="0"/>
              <a:t>p</a:t>
            </a:r>
            <a:r>
              <a:rPr lang="en-US" i="1" dirty="0" smtClean="0"/>
              <a:t>-a.  </a:t>
            </a:r>
            <a:r>
              <a:rPr lang="en-US" dirty="0" smtClean="0"/>
              <a:t>(Which we can denote </a:t>
            </a:r>
            <a:r>
              <a:rPr lang="en-US" i="1" dirty="0" err="1" smtClean="0"/>
              <a:t>p|a</a:t>
            </a:r>
            <a:r>
              <a:rPr lang="en-US" i="1" baseline="30000" dirty="0" err="1" smtClean="0"/>
              <a:t>p</a:t>
            </a:r>
            <a:r>
              <a:rPr lang="en-US" i="1" dirty="0" err="1" smtClean="0"/>
              <a:t>-a</a:t>
            </a:r>
            <a:r>
              <a:rPr lang="en-US" i="1" dirty="0" smtClean="0"/>
              <a:t>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Fermat’s Little Theorem (FlT)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4040" y="6488668"/>
            <a:ext cx="8849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 general, </a:t>
            </a:r>
            <a:r>
              <a:rPr lang="en-US" dirty="0" err="1" smtClean="0">
                <a:solidFill>
                  <a:schemeClr val="tx2"/>
                </a:solidFill>
              </a:rPr>
              <a:t>a|b</a:t>
            </a:r>
            <a:r>
              <a:rPr lang="en-US" dirty="0" smtClean="0">
                <a:solidFill>
                  <a:schemeClr val="tx2"/>
                </a:solidFill>
              </a:rPr>
              <a:t> means that a divides b.  In other words, dividing b by a gives no remainder.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38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93211"/>
            <a:ext cx="7408333" cy="3916430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set of nonzero integers mod p, which is {</a:t>
            </a:r>
            <a:r>
              <a:rPr lang="en-US" i="1" dirty="0" smtClean="0"/>
              <a:t>1,2,…,p-1</a:t>
            </a:r>
            <a:r>
              <a:rPr lang="en-US" dirty="0" smtClean="0"/>
              <a:t>}.  If two integers in this set are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j, </a:t>
            </a:r>
            <a:r>
              <a:rPr lang="en-US" dirty="0" smtClean="0"/>
              <a:t>then when can we have </a:t>
            </a:r>
            <a:r>
              <a:rPr lang="en-US" i="1" dirty="0" err="1" smtClean="0"/>
              <a:t>ai</a:t>
            </a:r>
            <a:r>
              <a:rPr lang="en-US" i="1" dirty="0" smtClean="0"/>
              <a:t> = </a:t>
            </a:r>
            <a:r>
              <a:rPr lang="en-US" i="1" dirty="0" err="1" smtClean="0"/>
              <a:t>aj</a:t>
            </a:r>
            <a:r>
              <a:rPr lang="en-US" i="1" dirty="0" smtClean="0"/>
              <a:t> (mod p)</a:t>
            </a:r>
            <a:r>
              <a:rPr lang="en-US" dirty="0" smtClean="0"/>
              <a:t>?  Assume</a:t>
            </a:r>
            <a:r>
              <a:rPr lang="en-US" i="1" dirty="0" smtClean="0"/>
              <a:t> p </a:t>
            </a:r>
            <a:r>
              <a:rPr lang="en-US" dirty="0" smtClean="0"/>
              <a:t>doesn’t divide</a:t>
            </a:r>
            <a:r>
              <a:rPr lang="en-US" i="1" dirty="0" smtClean="0"/>
              <a:t> 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Let the multiplication of this set by </a:t>
            </a:r>
            <a:r>
              <a:rPr lang="en-US" i="1" dirty="0" smtClean="0"/>
              <a:t>a </a:t>
            </a:r>
            <a:r>
              <a:rPr lang="en-US" dirty="0" smtClean="0"/>
              <a:t>be a set operation.  If we can show that this operation is “injective” and “</a:t>
            </a:r>
            <a:r>
              <a:rPr lang="en-US" dirty="0" err="1" smtClean="0"/>
              <a:t>surjective</a:t>
            </a:r>
            <a:r>
              <a:rPr lang="en-US" dirty="0" smtClean="0"/>
              <a:t>,” then it follows that the sets {</a:t>
            </a:r>
            <a:r>
              <a:rPr lang="en-US" i="1" dirty="0" smtClean="0"/>
              <a:t>1,2,…,p-1</a:t>
            </a:r>
            <a:r>
              <a:rPr lang="en-US" dirty="0" smtClean="0"/>
              <a:t>} and {</a:t>
            </a:r>
            <a:r>
              <a:rPr lang="en-US" i="1" dirty="0" smtClean="0"/>
              <a:t>a,2a,…,</a:t>
            </a:r>
            <a:r>
              <a:rPr lang="en-US" i="1" dirty="0" err="1" smtClean="0"/>
              <a:t>ap</a:t>
            </a:r>
            <a:r>
              <a:rPr lang="en-US" i="1" dirty="0" smtClean="0"/>
              <a:t>-a</a:t>
            </a:r>
            <a:r>
              <a:rPr lang="en-US" dirty="0" smtClean="0"/>
              <a:t>} are the same, up to reordering of their contents.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Fermat’s Little Theorem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0400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important point here is that the numbers 1,2,…p-1 are a rearrangement of the numbers a, 2a, … (p-1)a.  If you understand this, you can skip the more rigorous proof in the next slide.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408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26074"/>
            <a:ext cx="7426372" cy="4182533"/>
          </a:xfrm>
        </p:spPr>
        <p:txBody>
          <a:bodyPr>
            <a:normAutofit fontScale="92500"/>
          </a:bodyPr>
          <a:lstStyle/>
          <a:p>
            <a:r>
              <a:rPr lang="en-US" dirty="0"/>
              <a:t>We can prove plenty of nuts and bolts about equivalence relations, but converting to integers is </a:t>
            </a:r>
            <a:r>
              <a:rPr lang="en-US" dirty="0" smtClean="0"/>
              <a:t>easiest.</a:t>
            </a:r>
            <a:endParaRPr lang="en-US" dirty="0"/>
          </a:p>
          <a:p>
            <a:r>
              <a:rPr lang="en-US" dirty="0" smtClean="0"/>
              <a:t>If</a:t>
            </a:r>
            <a:r>
              <a:rPr lang="en-US" i="1" dirty="0" smtClean="0"/>
              <a:t> </a:t>
            </a:r>
            <a:r>
              <a:rPr lang="en-US" i="1" dirty="0" err="1" smtClean="0"/>
              <a:t>ai</a:t>
            </a:r>
            <a:r>
              <a:rPr lang="en-US" i="1" dirty="0" smtClean="0"/>
              <a:t>=</a:t>
            </a:r>
            <a:r>
              <a:rPr lang="en-US" i="1" dirty="0" err="1" smtClean="0"/>
              <a:t>aj</a:t>
            </a:r>
            <a:r>
              <a:rPr lang="en-US" i="1" dirty="0" smtClean="0"/>
              <a:t> (mod p),</a:t>
            </a:r>
            <a:r>
              <a:rPr lang="en-US" dirty="0" smtClean="0"/>
              <a:t> then</a:t>
            </a:r>
            <a:r>
              <a:rPr lang="en-US" i="1" dirty="0" smtClean="0"/>
              <a:t> </a:t>
            </a:r>
            <a:r>
              <a:rPr lang="en-US" i="1" dirty="0" err="1" smtClean="0"/>
              <a:t>p</a:t>
            </a:r>
            <a:r>
              <a:rPr lang="en-US" i="1" dirty="0" err="1"/>
              <a:t>|ai-aj</a:t>
            </a:r>
            <a:r>
              <a:rPr lang="en-US" i="1" dirty="0"/>
              <a:t>,</a:t>
            </a:r>
            <a:r>
              <a:rPr lang="en-US" dirty="0"/>
              <a:t> or</a:t>
            </a:r>
            <a:r>
              <a:rPr lang="en-US" i="1" dirty="0"/>
              <a:t> </a:t>
            </a:r>
            <a:r>
              <a:rPr lang="en-US" i="1" dirty="0" err="1"/>
              <a:t>p|a</a:t>
            </a:r>
            <a:r>
              <a:rPr lang="en-US" i="1" dirty="0"/>
              <a:t>(</a:t>
            </a:r>
            <a:r>
              <a:rPr lang="en-US" i="1" dirty="0" err="1"/>
              <a:t>i</a:t>
            </a:r>
            <a:r>
              <a:rPr lang="en-US" i="1" dirty="0"/>
              <a:t>-j)</a:t>
            </a:r>
            <a:r>
              <a:rPr lang="en-US" dirty="0"/>
              <a:t>.  If </a:t>
            </a:r>
            <a:r>
              <a:rPr lang="en-US" i="1" dirty="0"/>
              <a:t>a </a:t>
            </a:r>
            <a:r>
              <a:rPr lang="en-US" dirty="0"/>
              <a:t>doesn’t have a factor of </a:t>
            </a:r>
            <a:r>
              <a:rPr lang="en-US" i="1" dirty="0"/>
              <a:t>p, </a:t>
            </a:r>
            <a:r>
              <a:rPr lang="en-US" dirty="0"/>
              <a:t>then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-j </a:t>
            </a:r>
            <a:r>
              <a:rPr lang="en-US" dirty="0"/>
              <a:t>must; </a:t>
            </a:r>
            <a:r>
              <a:rPr lang="en-US" dirty="0" smtClean="0"/>
              <a:t>so</a:t>
            </a:r>
            <a:r>
              <a:rPr lang="en-US" i="1" dirty="0" smtClean="0"/>
              <a:t> p </a:t>
            </a:r>
            <a:r>
              <a:rPr lang="en-US" dirty="0" smtClean="0"/>
              <a:t>divides </a:t>
            </a:r>
            <a:r>
              <a:rPr lang="en-US" i="1" dirty="0" err="1" smtClean="0"/>
              <a:t>i</a:t>
            </a:r>
            <a:r>
              <a:rPr lang="en-US" i="1" dirty="0" smtClean="0"/>
              <a:t>-j</a:t>
            </a:r>
            <a:r>
              <a:rPr lang="en-US" dirty="0" smtClean="0"/>
              <a:t>.  </a:t>
            </a:r>
            <a:r>
              <a:rPr lang="en-US" dirty="0"/>
              <a:t>B</a:t>
            </a:r>
            <a:r>
              <a:rPr lang="en-US" dirty="0" smtClean="0"/>
              <a:t>ut </a:t>
            </a:r>
            <a:r>
              <a:rPr lang="en-US" dirty="0"/>
              <a:t>since</a:t>
            </a:r>
            <a:r>
              <a:rPr lang="en-US" i="1" dirty="0"/>
              <a:t> 0&lt;</a:t>
            </a:r>
            <a:r>
              <a:rPr lang="en-US" i="1" dirty="0" err="1"/>
              <a:t>i,j</a:t>
            </a:r>
            <a:r>
              <a:rPr lang="en-US" i="1" dirty="0"/>
              <a:t>&lt;p, </a:t>
            </a:r>
            <a:r>
              <a:rPr lang="en-US" dirty="0"/>
              <a:t>it follows </a:t>
            </a:r>
            <a:r>
              <a:rPr lang="en-US" dirty="0" smtClean="0"/>
              <a:t>that </a:t>
            </a:r>
            <a:r>
              <a:rPr lang="en-US" i="1" dirty="0" smtClean="0"/>
              <a:t>–</a:t>
            </a:r>
            <a:r>
              <a:rPr lang="en-US" i="1" dirty="0"/>
              <a:t>p&lt;</a:t>
            </a:r>
            <a:r>
              <a:rPr lang="en-US" i="1" dirty="0" err="1"/>
              <a:t>i</a:t>
            </a:r>
            <a:r>
              <a:rPr lang="en-US" i="1" dirty="0"/>
              <a:t>-j&lt;p, </a:t>
            </a:r>
            <a:r>
              <a:rPr lang="en-US" dirty="0" smtClean="0"/>
              <a:t>so</a:t>
            </a:r>
            <a:r>
              <a:rPr lang="en-US" i="1" dirty="0" smtClean="0"/>
              <a:t> </a:t>
            </a:r>
            <a:r>
              <a:rPr lang="en-US" i="1" dirty="0" err="1"/>
              <a:t>i</a:t>
            </a:r>
            <a:r>
              <a:rPr lang="en-US" i="1" dirty="0"/>
              <a:t>-j=0.  </a:t>
            </a:r>
            <a:r>
              <a:rPr lang="en-US" dirty="0" smtClean="0"/>
              <a:t>It follows that</a:t>
            </a:r>
            <a:r>
              <a:rPr lang="en-US" i="1" dirty="0" smtClean="0"/>
              <a:t> </a:t>
            </a:r>
            <a:r>
              <a:rPr lang="en-US" i="1" dirty="0" err="1"/>
              <a:t>i</a:t>
            </a:r>
            <a:r>
              <a:rPr lang="en-US" i="1" dirty="0"/>
              <a:t>=</a:t>
            </a:r>
            <a:r>
              <a:rPr lang="en-US" i="1" dirty="0" smtClean="0"/>
              <a:t>j.</a:t>
            </a:r>
          </a:p>
          <a:p>
            <a:r>
              <a:rPr lang="en-US" dirty="0" smtClean="0"/>
              <a:t>Since we showed </a:t>
            </a:r>
            <a:r>
              <a:rPr lang="en-US" i="1" dirty="0" err="1" smtClean="0"/>
              <a:t>ai</a:t>
            </a:r>
            <a:r>
              <a:rPr lang="en-US" i="1" dirty="0" smtClean="0"/>
              <a:t>=</a:t>
            </a:r>
            <a:r>
              <a:rPr lang="en-US" i="1" dirty="0" err="1" smtClean="0"/>
              <a:t>aj</a:t>
            </a:r>
            <a:r>
              <a:rPr lang="en-US" i="1" dirty="0"/>
              <a:t> </a:t>
            </a:r>
            <a:r>
              <a:rPr lang="en-US" i="1" dirty="0" smtClean="0"/>
              <a:t>(mod p) =&gt; </a:t>
            </a:r>
            <a:r>
              <a:rPr lang="en-US" i="1" dirty="0" err="1" smtClean="0"/>
              <a:t>i</a:t>
            </a:r>
            <a:r>
              <a:rPr lang="en-US" i="1" dirty="0" smtClean="0"/>
              <a:t>=j (mod p), </a:t>
            </a:r>
            <a:r>
              <a:rPr lang="en-US" dirty="0" smtClean="0"/>
              <a:t>this set operation is injective.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can check that all elements of the set </a:t>
            </a:r>
            <a:r>
              <a:rPr lang="en-US" i="1" dirty="0" smtClean="0"/>
              <a:t>{1,2,3,…,p-1} </a:t>
            </a:r>
            <a:r>
              <a:rPr lang="en-US" dirty="0" smtClean="0"/>
              <a:t>are representable as </a:t>
            </a:r>
            <a:r>
              <a:rPr lang="en-US" i="1" dirty="0" err="1" smtClean="0"/>
              <a:t>ai</a:t>
            </a:r>
            <a:r>
              <a:rPr lang="en-US" i="1" dirty="0" smtClean="0"/>
              <a:t>, </a:t>
            </a:r>
            <a:r>
              <a:rPr lang="en-US" dirty="0" smtClean="0"/>
              <a:t>for some </a:t>
            </a:r>
            <a:r>
              <a:rPr lang="en-US" i="1" dirty="0" err="1" smtClean="0"/>
              <a:t>i</a:t>
            </a:r>
            <a:r>
              <a:rPr lang="en-US" dirty="0" smtClean="0"/>
              <a:t> between</a:t>
            </a:r>
            <a:r>
              <a:rPr lang="en-US" i="1" dirty="0" smtClean="0"/>
              <a:t> 1 </a:t>
            </a:r>
            <a:r>
              <a:rPr lang="en-US" dirty="0" smtClean="0"/>
              <a:t>and</a:t>
            </a:r>
            <a:r>
              <a:rPr lang="en-US" i="1" dirty="0" smtClean="0"/>
              <a:t> p-1. </a:t>
            </a:r>
            <a:r>
              <a:rPr lang="en-US" dirty="0" smtClean="0"/>
              <a:t>(inverses)</a:t>
            </a:r>
          </a:p>
          <a:p>
            <a:r>
              <a:rPr lang="en-US" dirty="0" smtClean="0"/>
              <a:t>Therefore, this set operation is </a:t>
            </a:r>
            <a:r>
              <a:rPr lang="en-US" dirty="0" err="1" smtClean="0"/>
              <a:t>surjective</a:t>
            </a:r>
            <a:r>
              <a:rPr lang="en-US" dirty="0"/>
              <a:t> </a:t>
            </a:r>
            <a:r>
              <a:rPr lang="en-US" dirty="0" smtClean="0"/>
              <a:t>(by definition).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FlT,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94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02306"/>
            <a:ext cx="7408333" cy="4355694"/>
          </a:xfrm>
        </p:spPr>
        <p:txBody>
          <a:bodyPr>
            <a:normAutofit/>
          </a:bodyPr>
          <a:lstStyle/>
          <a:p>
            <a:r>
              <a:rPr lang="en-US" dirty="0" smtClean="0"/>
              <a:t>Then, {</a:t>
            </a:r>
            <a:r>
              <a:rPr lang="en-US" i="1" dirty="0" smtClean="0"/>
              <a:t>a,2a,…,</a:t>
            </a:r>
            <a:r>
              <a:rPr lang="en-US" i="1" dirty="0" err="1" smtClean="0"/>
              <a:t>ap</a:t>
            </a:r>
            <a:r>
              <a:rPr lang="en-US" i="1" dirty="0" smtClean="0"/>
              <a:t>-a</a:t>
            </a:r>
            <a:r>
              <a:rPr lang="en-US" dirty="0" smtClean="0"/>
              <a:t>} is a *permutation* of {</a:t>
            </a:r>
            <a:r>
              <a:rPr lang="en-US" i="1" dirty="0" smtClean="0"/>
              <a:t>1,2,…,p-1</a:t>
            </a:r>
            <a:r>
              <a:rPr lang="en-US" dirty="0" smtClean="0"/>
              <a:t>}.  So, it should follow that both products of all of the elements of the individual sets should be equal.</a:t>
            </a:r>
          </a:p>
          <a:p>
            <a:r>
              <a:rPr lang="en-US" dirty="0" smtClean="0"/>
              <a:t>So,  </a:t>
            </a:r>
            <a:r>
              <a:rPr lang="en-US" b="1" dirty="0" err="1" smtClean="0"/>
              <a:t>Π</a:t>
            </a:r>
            <a:r>
              <a:rPr lang="en-US" dirty="0" smtClean="0"/>
              <a:t> (</a:t>
            </a:r>
            <a:r>
              <a:rPr lang="en-US" dirty="0" err="1" smtClean="0"/>
              <a:t>ai</a:t>
            </a:r>
            <a:r>
              <a:rPr lang="en-US" dirty="0" smtClean="0"/>
              <a:t>) =   </a:t>
            </a:r>
            <a:r>
              <a:rPr lang="en-US" b="1" dirty="0" err="1" smtClean="0"/>
              <a:t>Π</a:t>
            </a: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).</a:t>
            </a:r>
            <a:r>
              <a:rPr lang="en-US" dirty="0"/>
              <a:t> </a:t>
            </a:r>
            <a:r>
              <a:rPr lang="en-US" dirty="0" smtClean="0"/>
              <a:t> Thus, </a:t>
            </a:r>
            <a:r>
              <a:rPr lang="en-US" i="1" dirty="0" smtClean="0"/>
              <a:t>a</a:t>
            </a:r>
            <a:r>
              <a:rPr lang="en-US" i="1" baseline="30000" dirty="0" smtClean="0"/>
              <a:t>p-1</a:t>
            </a:r>
            <a:r>
              <a:rPr lang="en-US" i="1" dirty="0"/>
              <a:t> </a:t>
            </a:r>
            <a:r>
              <a:rPr lang="en-US" i="1" dirty="0" smtClean="0"/>
              <a:t>* (p-1)! = (p-1)! (mod p).</a:t>
            </a:r>
          </a:p>
          <a:p>
            <a:r>
              <a:rPr lang="en-US" dirty="0" smtClean="0"/>
              <a:t>It follows that </a:t>
            </a:r>
            <a:r>
              <a:rPr lang="en-US" i="1" dirty="0" smtClean="0"/>
              <a:t>a</a:t>
            </a:r>
            <a:r>
              <a:rPr lang="en-US" i="1" baseline="30000" dirty="0" smtClean="0"/>
              <a:t>p-1</a:t>
            </a:r>
            <a:r>
              <a:rPr lang="en-US" i="1" dirty="0" smtClean="0"/>
              <a:t>=1 (mod p)</a:t>
            </a:r>
            <a:r>
              <a:rPr lang="en-US" dirty="0" smtClean="0"/>
              <a:t>, if </a:t>
            </a:r>
            <a:r>
              <a:rPr lang="en-US" i="1" dirty="0" smtClean="0"/>
              <a:t>p</a:t>
            </a:r>
            <a:r>
              <a:rPr lang="en-US" dirty="0" smtClean="0"/>
              <a:t> doesn’t divide </a:t>
            </a:r>
            <a:r>
              <a:rPr lang="en-US" i="1" dirty="0" smtClean="0"/>
              <a:t>a</a:t>
            </a:r>
            <a:r>
              <a:rPr lang="en-US" dirty="0" smtClean="0"/>
              <a:t>.  If </a:t>
            </a:r>
            <a:r>
              <a:rPr lang="en-US" i="1" dirty="0" smtClean="0"/>
              <a:t>p</a:t>
            </a:r>
            <a:r>
              <a:rPr lang="en-US" dirty="0" smtClean="0"/>
              <a:t> divides </a:t>
            </a:r>
            <a:r>
              <a:rPr lang="en-US" i="1" dirty="0" smtClean="0"/>
              <a:t>a</a:t>
            </a:r>
            <a:r>
              <a:rPr lang="en-US" dirty="0" smtClean="0"/>
              <a:t>, then as </a:t>
            </a:r>
            <a:r>
              <a:rPr lang="en-US" i="1" dirty="0" smtClean="0"/>
              <a:t>p </a:t>
            </a:r>
            <a:r>
              <a:rPr lang="en-US" dirty="0" smtClean="0"/>
              <a:t>is a prime we find </a:t>
            </a:r>
            <a:r>
              <a:rPr lang="en-US" i="1" dirty="0" smtClean="0"/>
              <a:t>a=0 (mod p).</a:t>
            </a:r>
            <a:r>
              <a:rPr lang="en-US" dirty="0"/>
              <a:t> </a:t>
            </a:r>
            <a:r>
              <a:rPr lang="en-US" dirty="0" smtClean="0"/>
              <a:t> So, multiplication of both sides by </a:t>
            </a:r>
            <a:r>
              <a:rPr lang="en-US" i="1" dirty="0" smtClean="0"/>
              <a:t>a</a:t>
            </a:r>
            <a:r>
              <a:rPr lang="en-US" dirty="0" smtClean="0"/>
              <a:t> gives </a:t>
            </a:r>
            <a:r>
              <a:rPr lang="en-US" i="1" dirty="0" err="1" smtClean="0"/>
              <a:t>a</a:t>
            </a:r>
            <a:r>
              <a:rPr lang="en-US" i="1" baseline="30000" dirty="0" err="1" smtClean="0"/>
              <a:t>p</a:t>
            </a:r>
            <a:r>
              <a:rPr lang="en-US" i="1" dirty="0" smtClean="0"/>
              <a:t>=a (mod p), </a:t>
            </a:r>
            <a:r>
              <a:rPr lang="en-US" dirty="0" smtClean="0"/>
              <a:t>which is true for all integers</a:t>
            </a:r>
            <a:r>
              <a:rPr lang="en-US" i="1" dirty="0" smtClean="0"/>
              <a:t> a</a:t>
            </a:r>
            <a:r>
              <a:rPr lang="en-US" dirty="0" smtClean="0"/>
              <a:t>.</a:t>
            </a:r>
            <a:endParaRPr lang="en-US" i="1" dirty="0"/>
          </a:p>
          <a:p>
            <a:endParaRPr lang="en-US" dirty="0" smtClean="0"/>
          </a:p>
          <a:p>
            <a:r>
              <a:rPr lang="en-US" dirty="0" smtClean="0"/>
              <a:t>(A permutation is a reordering of something else)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FlT, continued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58135" y="3881055"/>
            <a:ext cx="432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=1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84146" y="3897471"/>
            <a:ext cx="432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=1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30111" y="3529364"/>
            <a:ext cx="451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p-1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57751" y="3522995"/>
            <a:ext cx="451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55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916430"/>
          </a:xfrm>
        </p:spPr>
        <p:txBody>
          <a:bodyPr/>
          <a:lstStyle/>
          <a:p>
            <a:r>
              <a:rPr lang="en-US" dirty="0" smtClean="0"/>
              <a:t>What would happen if we added all the sets together?  Is there some way that adding these sets together could actually be useful?</a:t>
            </a:r>
          </a:p>
          <a:p>
            <a:endParaRPr lang="en-US" dirty="0"/>
          </a:p>
          <a:p>
            <a:r>
              <a:rPr lang="en-US" dirty="0" smtClean="0"/>
              <a:t>Should Fermat’s Little Theorem work for composite </a:t>
            </a:r>
            <a:r>
              <a:rPr lang="en-US" dirty="0" err="1" smtClean="0"/>
              <a:t>modulos</a:t>
            </a:r>
            <a:r>
              <a:rPr lang="en-US" dirty="0" smtClean="0"/>
              <a:t>? (A composite number is not a prime nor 1.)</a:t>
            </a:r>
            <a:r>
              <a:rPr lang="en-US" dirty="0"/>
              <a:t> </a:t>
            </a:r>
            <a:r>
              <a:rPr lang="en-US" dirty="0" smtClean="0"/>
              <a:t> Why or why not?  If not, can this statement be saved?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you evaluate </a:t>
            </a:r>
            <a:r>
              <a:rPr lang="en-US" i="1" dirty="0" smtClean="0"/>
              <a:t>(n-1)! modulo n </a:t>
            </a:r>
            <a:r>
              <a:rPr lang="en-US" dirty="0" smtClean="0"/>
              <a:t>for all integers </a:t>
            </a:r>
            <a:r>
              <a:rPr lang="en-US" i="1" dirty="0" smtClean="0"/>
              <a:t>n</a:t>
            </a:r>
            <a:r>
              <a:rPr lang="en-US" dirty="0" smtClean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13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8589" y="2675466"/>
            <a:ext cx="7612648" cy="3926321"/>
          </a:xfrm>
        </p:spPr>
        <p:txBody>
          <a:bodyPr>
            <a:normAutofit/>
          </a:bodyPr>
          <a:lstStyle/>
          <a:p>
            <a:r>
              <a:rPr lang="en-US" dirty="0" smtClean="0"/>
              <a:t>Some quick observations:</a:t>
            </a:r>
          </a:p>
          <a:p>
            <a:endParaRPr lang="en-US" dirty="0"/>
          </a:p>
          <a:p>
            <a:pPr lvl="1"/>
            <a:r>
              <a:rPr lang="en-US" i="1" dirty="0" smtClean="0"/>
              <a:t>x</a:t>
            </a:r>
            <a:r>
              <a:rPr lang="en-US" i="1" baseline="30000" dirty="0" smtClean="0"/>
              <a:t>2</a:t>
            </a:r>
            <a:r>
              <a:rPr lang="en-US" i="1" dirty="0" smtClean="0"/>
              <a:t>=1 (mod p) </a:t>
            </a:r>
            <a:r>
              <a:rPr lang="en-US" dirty="0" smtClean="0"/>
              <a:t>implies </a:t>
            </a:r>
            <a:r>
              <a:rPr lang="en-US" i="1" dirty="0" smtClean="0"/>
              <a:t>x=1 (mod p) </a:t>
            </a:r>
            <a:r>
              <a:rPr lang="en-US" dirty="0" smtClean="0"/>
              <a:t>or </a:t>
            </a:r>
            <a:r>
              <a:rPr lang="en-US" i="1" dirty="0" smtClean="0"/>
              <a:t>x=-1 (mod p). </a:t>
            </a:r>
            <a:r>
              <a:rPr lang="en-US" dirty="0" smtClean="0"/>
              <a:t> We see this is true because p|(x</a:t>
            </a:r>
            <a:r>
              <a:rPr lang="en-US" baseline="30000" dirty="0" smtClean="0"/>
              <a:t>2</a:t>
            </a:r>
            <a:r>
              <a:rPr lang="en-US" dirty="0" smtClean="0"/>
              <a:t>-1) implies p|x-1 or p|x+1.</a:t>
            </a:r>
          </a:p>
          <a:p>
            <a:pPr lvl="1"/>
            <a:r>
              <a:rPr lang="en-US" i="1" dirty="0" smtClean="0"/>
              <a:t>x</a:t>
            </a:r>
            <a:r>
              <a:rPr lang="en-US" i="1" baseline="30000" dirty="0" smtClean="0"/>
              <a:t>p-1</a:t>
            </a:r>
            <a:r>
              <a:rPr lang="en-US" i="1" dirty="0" smtClean="0"/>
              <a:t> = 1 (mod p)</a:t>
            </a:r>
            <a:r>
              <a:rPr lang="en-US" dirty="0"/>
              <a:t> </a:t>
            </a:r>
            <a:r>
              <a:rPr lang="en-US" dirty="0" smtClean="0"/>
              <a:t>if </a:t>
            </a:r>
            <a:r>
              <a:rPr lang="en-US" i="1" dirty="0" smtClean="0"/>
              <a:t>x≠0 (</a:t>
            </a:r>
            <a:r>
              <a:rPr lang="en-US" i="1" dirty="0" err="1" smtClean="0"/>
              <a:t>modp</a:t>
            </a:r>
            <a:r>
              <a:rPr lang="en-US" i="1" dirty="0" smtClean="0"/>
              <a:t>), </a:t>
            </a:r>
            <a:r>
              <a:rPr lang="en-US" dirty="0" smtClean="0"/>
              <a:t>by Fermat’s Little Theorem.</a:t>
            </a:r>
          </a:p>
          <a:p>
            <a:pPr lvl="1"/>
            <a:r>
              <a:rPr lang="en-US" dirty="0" smtClean="0"/>
              <a:t>Therefore, </a:t>
            </a:r>
            <a:r>
              <a:rPr lang="en-US" i="1" dirty="0" smtClean="0"/>
              <a:t>x</a:t>
            </a:r>
            <a:r>
              <a:rPr lang="en-US" i="1" baseline="30000" dirty="0" smtClean="0"/>
              <a:t>(p-1)/2</a:t>
            </a:r>
            <a:r>
              <a:rPr lang="en-US" i="1" dirty="0" smtClean="0"/>
              <a:t> = 1 </a:t>
            </a:r>
            <a:r>
              <a:rPr lang="en-US" dirty="0" smtClean="0"/>
              <a:t>or </a:t>
            </a:r>
            <a:r>
              <a:rPr lang="en-US" i="1" dirty="0" smtClean="0"/>
              <a:t>x</a:t>
            </a:r>
            <a:r>
              <a:rPr lang="en-US" i="1" baseline="30000" dirty="0" smtClean="0"/>
              <a:t>(p-1)/2 </a:t>
            </a:r>
            <a:r>
              <a:rPr lang="en-US" i="1" dirty="0" smtClean="0"/>
              <a:t>= -1 </a:t>
            </a:r>
            <a:r>
              <a:rPr lang="en-US" dirty="0" smtClean="0"/>
              <a:t>(mod p).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x≠0 </a:t>
            </a:r>
            <a:r>
              <a:rPr lang="en-US" dirty="0" smtClean="0"/>
              <a:t>is a square </a:t>
            </a:r>
            <a:r>
              <a:rPr lang="en-US" i="1" dirty="0" smtClean="0"/>
              <a:t>mod p</a:t>
            </a:r>
            <a:r>
              <a:rPr lang="en-US" dirty="0" smtClean="0"/>
              <a:t>, then</a:t>
            </a:r>
            <a:r>
              <a:rPr lang="en-US" i="1" dirty="0" smtClean="0"/>
              <a:t> x=u</a:t>
            </a:r>
            <a:r>
              <a:rPr lang="en-US" i="1" baseline="30000" dirty="0" smtClean="0"/>
              <a:t>2</a:t>
            </a:r>
            <a:r>
              <a:rPr lang="en-US" i="1" dirty="0"/>
              <a:t> </a:t>
            </a:r>
            <a:r>
              <a:rPr lang="en-US" dirty="0" smtClean="0"/>
              <a:t>for some </a:t>
            </a:r>
            <a:r>
              <a:rPr lang="en-US" i="1" dirty="0" smtClean="0"/>
              <a:t>u </a:t>
            </a:r>
            <a:r>
              <a:rPr lang="en-US" dirty="0" smtClean="0"/>
              <a:t>in </a:t>
            </a:r>
            <a:r>
              <a:rPr lang="en-US" i="1" dirty="0" smtClean="0"/>
              <a:t>U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i="1" baseline="-25000" dirty="0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is shorthand for the set </a:t>
            </a:r>
            <a:r>
              <a:rPr lang="en-US" i="1" dirty="0" smtClean="0"/>
              <a:t>{1,2,…,p-1}</a:t>
            </a:r>
            <a:r>
              <a:rPr lang="en-US" dirty="0" smtClean="0"/>
              <a:t>).  Then, </a:t>
            </a:r>
            <a:r>
              <a:rPr lang="en-US" i="1" dirty="0" smtClean="0"/>
              <a:t>u</a:t>
            </a:r>
            <a:r>
              <a:rPr lang="en-US" i="1" baseline="30000" dirty="0" smtClean="0"/>
              <a:t>(p-1)</a:t>
            </a:r>
            <a:r>
              <a:rPr lang="en-US" i="1" dirty="0" smtClean="0"/>
              <a:t>=1</a:t>
            </a:r>
            <a:r>
              <a:rPr lang="en-US" dirty="0" smtClean="0"/>
              <a:t> implies </a:t>
            </a:r>
            <a:r>
              <a:rPr lang="en-US" i="1" dirty="0" smtClean="0"/>
              <a:t>x</a:t>
            </a:r>
            <a:r>
              <a:rPr lang="en-US" i="1" baseline="30000" dirty="0" smtClean="0"/>
              <a:t>(p-1)/2</a:t>
            </a:r>
            <a:r>
              <a:rPr lang="en-US" i="1" dirty="0" smtClean="0"/>
              <a:t>=1.  </a:t>
            </a:r>
            <a:r>
              <a:rPr lang="en-US" dirty="0" smtClean="0"/>
              <a:t>So, if </a:t>
            </a:r>
            <a:r>
              <a:rPr lang="en-US" i="1" dirty="0" smtClean="0"/>
              <a:t>x </a:t>
            </a:r>
            <a:r>
              <a:rPr lang="en-US" dirty="0" smtClean="0"/>
              <a:t>is a square </a:t>
            </a:r>
            <a:r>
              <a:rPr lang="en-US" i="1" dirty="0" smtClean="0"/>
              <a:t>mod p, </a:t>
            </a:r>
            <a:r>
              <a:rPr lang="en-US" i="1" dirty="0"/>
              <a:t>x</a:t>
            </a:r>
            <a:r>
              <a:rPr lang="en-US" i="1" baseline="30000" dirty="0"/>
              <a:t>(p-1)/</a:t>
            </a:r>
            <a:r>
              <a:rPr lang="en-US" i="1" baseline="30000" dirty="0" smtClean="0"/>
              <a:t>2</a:t>
            </a:r>
            <a:r>
              <a:rPr lang="en-US" i="1" dirty="0" smtClean="0"/>
              <a:t>=1.</a:t>
            </a:r>
            <a:endParaRPr lang="en-US" dirty="0"/>
          </a:p>
          <a:p>
            <a:pPr lvl="1">
              <a:buFont typeface="Symbol" charset="2"/>
              <a:buChar char="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</a:t>
            </a:r>
            <a:r>
              <a:rPr lang="en-US" i="1" dirty="0" smtClean="0"/>
              <a:t>-1 </a:t>
            </a:r>
            <a:r>
              <a:rPr lang="en-US" dirty="0" smtClean="0"/>
              <a:t>a square </a:t>
            </a:r>
            <a:r>
              <a:rPr lang="en-US" i="1" dirty="0" smtClean="0"/>
              <a:t>mod p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52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849</TotalTime>
  <Words>3719</Words>
  <Application>Microsoft Macintosh PowerPoint</Application>
  <PresentationFormat>On-screen Show (4:3)</PresentationFormat>
  <Paragraphs>189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Waveform</vt:lpstr>
      <vt:lpstr>SPLASH! 2012 QUADRATIC RECIPROCITY</vt:lpstr>
      <vt:lpstr>Introduction</vt:lpstr>
      <vt:lpstr>A Brief Outline</vt:lpstr>
      <vt:lpstr>Fermat’s Little Theorem (FlT)</vt:lpstr>
      <vt:lpstr>Proof of Fermat’s Little Theorem</vt:lpstr>
      <vt:lpstr>Proof of FlT, continued</vt:lpstr>
      <vt:lpstr>Proof of FlT, continued</vt:lpstr>
      <vt:lpstr>Challenge Question</vt:lpstr>
      <vt:lpstr>When is -1 a square mod p?</vt:lpstr>
      <vt:lpstr>When is -1 a square mod p?</vt:lpstr>
      <vt:lpstr>A way to save some time</vt:lpstr>
      <vt:lpstr>When is a a square mod p?</vt:lpstr>
      <vt:lpstr>When is a a square mod p?</vt:lpstr>
      <vt:lpstr>Take a break!</vt:lpstr>
      <vt:lpstr>Strong Division</vt:lpstr>
      <vt:lpstr>Strong Division</vt:lpstr>
      <vt:lpstr>Gauss’ Lemma</vt:lpstr>
      <vt:lpstr>Gauss’ Lemma</vt:lpstr>
      <vt:lpstr>Legendre Symbols</vt:lpstr>
      <vt:lpstr>Is 2 a square mod p?</vt:lpstr>
      <vt:lpstr>One Last Theorem</vt:lpstr>
      <vt:lpstr>One Last Theorem</vt:lpstr>
      <vt:lpstr>One Last Theorem</vt:lpstr>
      <vt:lpstr>Proof of Quadratic Reciprocity</vt:lpstr>
      <vt:lpstr>Applications of Quadratic Reciprocity</vt:lpstr>
      <vt:lpstr>Applications of Quadratic Reciprocity</vt:lpstr>
      <vt:lpstr>Applications of Quadratic Reciprocity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SPLASH! 2012 QUADRATIC RECIPROCITY</dc:title>
  <dc:creator>Michael Belland</dc:creator>
  <cp:lastModifiedBy>Michael Belland</cp:lastModifiedBy>
  <cp:revision>65</cp:revision>
  <dcterms:created xsi:type="dcterms:W3CDTF">2012-11-12T00:41:02Z</dcterms:created>
  <dcterms:modified xsi:type="dcterms:W3CDTF">2012-11-26T02:12:31Z</dcterms:modified>
</cp:coreProperties>
</file>