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13"/>
  </p:notesMasterIdLst>
  <p:sldIdLst>
    <p:sldId id="287" r:id="rId3"/>
    <p:sldId id="258" r:id="rId4"/>
    <p:sldId id="282" r:id="rId5"/>
    <p:sldId id="284" r:id="rId6"/>
    <p:sldId id="289" r:id="rId7"/>
    <p:sldId id="288" r:id="rId8"/>
    <p:sldId id="285" r:id="rId9"/>
    <p:sldId id="286" r:id="rId10"/>
    <p:sldId id="290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2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2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3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4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4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15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46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4673"/>
    <a:srgbClr val="67B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8" autoAdjust="0"/>
    <p:restoredTop sz="95175" autoAdjust="0"/>
  </p:normalViewPr>
  <p:slideViewPr>
    <p:cSldViewPr>
      <p:cViewPr>
        <p:scale>
          <a:sx n="100" d="100"/>
          <a:sy n="100" d="100"/>
        </p:scale>
        <p:origin x="-9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71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1138B-2377-491E-9E58-FECDF0D0D976}" type="datetimeFigureOut">
              <a:rPr lang="en-US" smtClean="0"/>
              <a:t>11/17/2012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10EEC-3170-446D-8292-F17AAE4AC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4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Alternate cover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0EEC-3170-446D-8292-F17AAE4ACF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0EEC-3170-446D-8292-F17AAE4ACF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2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Censorship:</a:t>
            </a:r>
            <a:r>
              <a:rPr lang="en-US" baseline="0" dirty="0" smtClean="0"/>
              <a:t> </a:t>
            </a:r>
            <a:r>
              <a:rPr lang="en-US" dirty="0" smtClean="0"/>
              <a:t>SOPA/ACTA</a:t>
            </a:r>
          </a:p>
          <a:p>
            <a:endParaRPr lang="en-US" dirty="0" smtClean="0"/>
          </a:p>
          <a:p>
            <a:r>
              <a:rPr lang="en-US" dirty="0" smtClean="0"/>
              <a:t>Arab Uprising</a:t>
            </a:r>
            <a:r>
              <a:rPr lang="en-US" baseline="0" dirty="0" smtClean="0"/>
              <a:t> – Egyptian uprising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Cultural</a:t>
            </a:r>
          </a:p>
          <a:p>
            <a:r>
              <a:rPr lang="en-US" baseline="0" dirty="0" smtClean="0"/>
              <a:t>-FB has changed what it means to be a friend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0EEC-3170-446D-8292-F17AAE4ACF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7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Censorship:</a:t>
            </a:r>
            <a:r>
              <a:rPr lang="en-US" baseline="0" dirty="0" smtClean="0"/>
              <a:t> </a:t>
            </a:r>
            <a:r>
              <a:rPr lang="en-US" dirty="0" smtClean="0"/>
              <a:t>SOPA/ACTA</a:t>
            </a:r>
          </a:p>
          <a:p>
            <a:endParaRPr lang="en-US" dirty="0" smtClean="0"/>
          </a:p>
          <a:p>
            <a:r>
              <a:rPr lang="en-US" dirty="0" smtClean="0"/>
              <a:t>Arab Uprising</a:t>
            </a:r>
            <a:r>
              <a:rPr lang="en-US" baseline="0" dirty="0" smtClean="0"/>
              <a:t> – Egyptian uprising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Cultural</a:t>
            </a:r>
          </a:p>
          <a:p>
            <a:r>
              <a:rPr lang="en-US" baseline="0" dirty="0" smtClean="0"/>
              <a:t>-FB has changed what it means to be a friend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0EEC-3170-446D-8292-F17AAE4ACF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7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Censorship:</a:t>
            </a:r>
            <a:r>
              <a:rPr lang="en-US" baseline="0" dirty="0" smtClean="0"/>
              <a:t> </a:t>
            </a:r>
            <a:r>
              <a:rPr lang="en-US" dirty="0" smtClean="0"/>
              <a:t>SOPA/ACTA</a:t>
            </a:r>
          </a:p>
          <a:p>
            <a:endParaRPr lang="en-US" dirty="0" smtClean="0"/>
          </a:p>
          <a:p>
            <a:r>
              <a:rPr lang="en-US" dirty="0" smtClean="0"/>
              <a:t>Arab Uprising</a:t>
            </a:r>
            <a:r>
              <a:rPr lang="en-US" baseline="0" dirty="0" smtClean="0"/>
              <a:t> – Egyptian uprising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Cultural</a:t>
            </a:r>
          </a:p>
          <a:p>
            <a:r>
              <a:rPr lang="en-US" baseline="0" dirty="0" smtClean="0"/>
              <a:t>-FB has changed what it means to be a friend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0EEC-3170-446D-8292-F17AAE4ACF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etwork_scalability_fin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box"/>
          <p:cNvSpPr/>
          <p:nvPr userDrawn="1"/>
        </p:nvSpPr>
        <p:spPr>
          <a:xfrm rot="10800000">
            <a:off x="0" y="6248401"/>
            <a:ext cx="9144000" cy="62706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11" name="lg_box"/>
          <p:cNvSpPr/>
          <p:nvPr userDrawn="1"/>
        </p:nvSpPr>
        <p:spPr>
          <a:xfrm rot="10800000">
            <a:off x="-2" y="5181589"/>
            <a:ext cx="9143999" cy="1066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  <a:lumOff val="9000"/>
                </a:schemeClr>
              </a:gs>
              <a:gs pos="100000">
                <a:schemeClr val="accent1"/>
              </a:gs>
            </a:gsLst>
            <a:lin ang="5400000" scaled="0"/>
            <a:tileRect/>
          </a:gra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715000"/>
            <a:ext cx="6096000" cy="609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181589"/>
            <a:ext cx="8458200" cy="677151"/>
          </a:xfr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box"/>
          <p:cNvSpPr/>
          <p:nvPr userDrawn="1"/>
        </p:nvSpPr>
        <p:spPr>
          <a:xfrm rot="10800000">
            <a:off x="0" y="5149025"/>
            <a:ext cx="9144000" cy="18288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9" name="box"/>
          <p:cNvSpPr/>
          <p:nvPr userDrawn="1"/>
        </p:nvSpPr>
        <p:spPr>
          <a:xfrm rot="10800000">
            <a:off x="0" y="6251960"/>
            <a:ext cx="9144000" cy="18288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381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2" indent="0">
              <a:buNone/>
              <a:defRPr sz="2400"/>
            </a:lvl3pPr>
            <a:lvl4pPr marL="1371392" indent="0">
              <a:buNone/>
              <a:defRPr sz="2000"/>
            </a:lvl4pPr>
            <a:lvl5pPr marL="1828523" indent="0">
              <a:buNone/>
              <a:defRPr sz="2000"/>
            </a:lvl5pPr>
            <a:lvl6pPr marL="2285654" indent="0">
              <a:buNone/>
              <a:defRPr sz="2000"/>
            </a:lvl6pPr>
            <a:lvl7pPr marL="2742784" indent="0">
              <a:buNone/>
              <a:defRPr sz="2000"/>
            </a:lvl7pPr>
            <a:lvl8pPr marL="3199915" indent="0">
              <a:buNone/>
              <a:defRPr sz="2000"/>
            </a:lvl8pPr>
            <a:lvl9pPr marL="36570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443538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130" indent="0">
              <a:buNone/>
              <a:defRPr sz="1200"/>
            </a:lvl2pPr>
            <a:lvl3pPr marL="914262" indent="0">
              <a:buNone/>
              <a:defRPr sz="1000"/>
            </a:lvl3pPr>
            <a:lvl4pPr marL="1371392" indent="0">
              <a:buNone/>
              <a:defRPr sz="900"/>
            </a:lvl4pPr>
            <a:lvl5pPr marL="1828523" indent="0">
              <a:buNone/>
              <a:defRPr sz="900"/>
            </a:lvl5pPr>
            <a:lvl6pPr marL="2285654" indent="0">
              <a:buNone/>
              <a:defRPr sz="900"/>
            </a:lvl6pPr>
            <a:lvl7pPr marL="2742784" indent="0">
              <a:buNone/>
              <a:defRPr sz="900"/>
            </a:lvl7pPr>
            <a:lvl8pPr marL="3199915" indent="0">
              <a:buNone/>
              <a:defRPr sz="900"/>
            </a:lvl8pPr>
            <a:lvl9pPr marL="365704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76800"/>
            <a:ext cx="5486400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396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1"/>
            <a:ext cx="6324600" cy="715962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066800"/>
            <a:ext cx="4076700" cy="529971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447800"/>
            <a:ext cx="3276600" cy="3962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68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x"/>
          <p:cNvSpPr/>
          <p:nvPr userDrawn="1"/>
        </p:nvSpPr>
        <p:spPr>
          <a:xfrm rot="10800000">
            <a:off x="0" y="6248401"/>
            <a:ext cx="9144000" cy="62706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11" name="lg_box"/>
          <p:cNvSpPr/>
          <p:nvPr userDrawn="1"/>
        </p:nvSpPr>
        <p:spPr>
          <a:xfrm rot="10800000">
            <a:off x="-2" y="5181589"/>
            <a:ext cx="9143999" cy="1066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  <a:lumOff val="9000"/>
                </a:schemeClr>
              </a:gs>
              <a:gs pos="100000">
                <a:schemeClr val="accent1"/>
              </a:gs>
            </a:gsLst>
            <a:lin ang="5400000" scaled="0"/>
            <a:tileRect/>
          </a:gra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715000"/>
            <a:ext cx="6096000" cy="609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181589"/>
            <a:ext cx="8458200" cy="677151"/>
          </a:xfr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box"/>
          <p:cNvSpPr/>
          <p:nvPr userDrawn="1"/>
        </p:nvSpPr>
        <p:spPr>
          <a:xfrm rot="10800000">
            <a:off x="0" y="5149025"/>
            <a:ext cx="9144000" cy="18288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9" name="box"/>
          <p:cNvSpPr/>
          <p:nvPr userDrawn="1"/>
        </p:nvSpPr>
        <p:spPr>
          <a:xfrm rot="10800000">
            <a:off x="0" y="6251960"/>
            <a:ext cx="9144000" cy="18288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1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990601"/>
            <a:ext cx="63246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50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lements - Clip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1"/>
            <a:ext cx="6858000" cy="715962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4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1740" indent="-231740">
              <a:buFont typeface="Arial" pitchFamily="34" charset="0"/>
              <a:buChar char="•"/>
              <a:defRPr sz="2400"/>
            </a:lvl1pPr>
            <a:lvl2pPr marL="457130" indent="-231740">
              <a:buFont typeface="Arial" pitchFamily="34" charset="0"/>
              <a:buChar char="•"/>
              <a:defRPr/>
            </a:lvl2pPr>
            <a:lvl3pPr marL="855534" indent="-231740">
              <a:buFont typeface="Arial" pitchFamily="34" charset="0"/>
              <a:buChar char="•"/>
              <a:defRPr sz="1800"/>
            </a:lvl3pPr>
            <a:lvl4pPr marL="1146002" indent="-231740">
              <a:buFont typeface="Arial" pitchFamily="34" charset="0"/>
              <a:buChar char="•"/>
              <a:tabLst/>
              <a:defRPr sz="1600"/>
            </a:lvl4pPr>
            <a:lvl5pPr marL="1487263" indent="-231740">
              <a:buFont typeface="Arial" pitchFamily="34" charset="0"/>
              <a:buChar char="•"/>
              <a:tabLst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470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114800" y="990600"/>
            <a:ext cx="4191000" cy="838200"/>
          </a:xfrm>
        </p:spPr>
        <p:txBody>
          <a:bodyPr anchor="ctr">
            <a:normAutofit/>
          </a:bodyPr>
          <a:lstStyle>
            <a:lvl1pPr marL="57141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114800" y="1828800"/>
            <a:ext cx="4191000" cy="838200"/>
          </a:xfrm>
        </p:spPr>
        <p:txBody>
          <a:bodyPr anchor="ctr">
            <a:normAutofit/>
          </a:bodyPr>
          <a:lstStyle>
            <a:lvl1pPr marL="57141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114800" y="2667000"/>
            <a:ext cx="4191000" cy="838200"/>
          </a:xfrm>
        </p:spPr>
        <p:txBody>
          <a:bodyPr anchor="ctr">
            <a:normAutofit/>
          </a:bodyPr>
          <a:lstStyle>
            <a:lvl1pPr marL="57141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114800" y="3505200"/>
            <a:ext cx="4191000" cy="838200"/>
          </a:xfrm>
        </p:spPr>
        <p:txBody>
          <a:bodyPr anchor="ctr">
            <a:normAutofit/>
          </a:bodyPr>
          <a:lstStyle>
            <a:lvl1pPr marL="57141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28800" y="-30162"/>
            <a:ext cx="73152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04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66800"/>
            <a:ext cx="3200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30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3" indent="0">
              <a:buNone/>
              <a:defRPr sz="1600" b="1"/>
            </a:lvl5pPr>
            <a:lvl6pPr marL="2285654" indent="0">
              <a:buNone/>
              <a:defRPr sz="1600" b="1"/>
            </a:lvl6pPr>
            <a:lvl7pPr marL="2742784" indent="0">
              <a:buNone/>
              <a:defRPr sz="1600" b="1"/>
            </a:lvl7pPr>
            <a:lvl8pPr marL="3199915" indent="0">
              <a:buNone/>
              <a:defRPr sz="1600" b="1"/>
            </a:lvl8pPr>
            <a:lvl9pPr marL="365704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0" y="1763713"/>
            <a:ext cx="3200400" cy="44084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9426" y="1055688"/>
            <a:ext cx="2898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30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3" indent="0">
              <a:buNone/>
              <a:defRPr sz="1600" b="1"/>
            </a:lvl5pPr>
            <a:lvl6pPr marL="2285654" indent="0">
              <a:buNone/>
              <a:defRPr sz="1600" b="1"/>
            </a:lvl6pPr>
            <a:lvl7pPr marL="2742784" indent="0">
              <a:buNone/>
              <a:defRPr sz="1600" b="1"/>
            </a:lvl7pPr>
            <a:lvl8pPr marL="3199915" indent="0">
              <a:buNone/>
              <a:defRPr sz="1600" b="1"/>
            </a:lvl8pPr>
            <a:lvl9pPr marL="365704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9426" y="1752600"/>
            <a:ext cx="2898775" cy="44084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4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209924"/>
            <a:ext cx="5751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676400"/>
            <a:ext cx="5751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090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219200"/>
            <a:ext cx="3048000" cy="3962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219200"/>
            <a:ext cx="3048000" cy="3962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978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990601"/>
            <a:ext cx="63246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76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3276600"/>
            <a:ext cx="2667000" cy="243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1934936" y="1600200"/>
            <a:ext cx="3551464" cy="2362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943600" y="3276600"/>
            <a:ext cx="2667000" cy="243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16336" y="1600200"/>
            <a:ext cx="3551464" cy="2438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9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209801" y="1189038"/>
            <a:ext cx="2057399" cy="2544763"/>
          </a:xfrm>
        </p:spPr>
        <p:txBody>
          <a:bodyPr lIns="274278" tIns="0" rIns="18285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343401" y="1189038"/>
            <a:ext cx="2057399" cy="2544763"/>
          </a:xfrm>
        </p:spPr>
        <p:txBody>
          <a:bodyPr lIns="274278" tIns="0" rIns="18285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477001" y="1189038"/>
            <a:ext cx="2057399" cy="2544763"/>
          </a:xfrm>
        </p:spPr>
        <p:txBody>
          <a:bodyPr lIns="274278" tIns="0" rIns="182852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209801" y="3200400"/>
            <a:ext cx="2057399" cy="198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343401" y="3200400"/>
            <a:ext cx="2057399" cy="198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477002" y="3200400"/>
            <a:ext cx="2057399" cy="198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6477000" cy="685800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004887"/>
            <a:ext cx="4343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9800" y="990600"/>
            <a:ext cx="1981200" cy="4095749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2" indent="0">
              <a:buNone/>
              <a:defRPr sz="1000"/>
            </a:lvl3pPr>
            <a:lvl4pPr marL="1371392" indent="0">
              <a:buNone/>
              <a:defRPr sz="900"/>
            </a:lvl4pPr>
            <a:lvl5pPr marL="1828523" indent="0">
              <a:buNone/>
              <a:defRPr sz="900"/>
            </a:lvl5pPr>
            <a:lvl6pPr marL="2285654" indent="0">
              <a:buNone/>
              <a:defRPr sz="900"/>
            </a:lvl6pPr>
            <a:lvl7pPr marL="2742784" indent="0">
              <a:buNone/>
              <a:defRPr sz="900"/>
            </a:lvl7pPr>
            <a:lvl8pPr marL="3199915" indent="0">
              <a:buNone/>
              <a:defRPr sz="900"/>
            </a:lvl8pPr>
            <a:lvl9pPr marL="3657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8505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>
          <a:gsLst>
            <a:gs pos="0">
              <a:schemeClr val="accent1">
                <a:lumMod val="50000"/>
              </a:schemeClr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381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2" indent="0">
              <a:buNone/>
              <a:defRPr sz="2400"/>
            </a:lvl3pPr>
            <a:lvl4pPr marL="1371392" indent="0">
              <a:buNone/>
              <a:defRPr sz="2000"/>
            </a:lvl4pPr>
            <a:lvl5pPr marL="1828523" indent="0">
              <a:buNone/>
              <a:defRPr sz="2000"/>
            </a:lvl5pPr>
            <a:lvl6pPr marL="2285654" indent="0">
              <a:buNone/>
              <a:defRPr sz="2000"/>
            </a:lvl6pPr>
            <a:lvl7pPr marL="2742784" indent="0">
              <a:buNone/>
              <a:defRPr sz="2000"/>
            </a:lvl7pPr>
            <a:lvl8pPr marL="3199915" indent="0">
              <a:buNone/>
              <a:defRPr sz="2000"/>
            </a:lvl8pPr>
            <a:lvl9pPr marL="36570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443538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130" indent="0">
              <a:buNone/>
              <a:defRPr sz="1200"/>
            </a:lvl2pPr>
            <a:lvl3pPr marL="914262" indent="0">
              <a:buNone/>
              <a:defRPr sz="1000"/>
            </a:lvl3pPr>
            <a:lvl4pPr marL="1371392" indent="0">
              <a:buNone/>
              <a:defRPr sz="900"/>
            </a:lvl4pPr>
            <a:lvl5pPr marL="1828523" indent="0">
              <a:buNone/>
              <a:defRPr sz="900"/>
            </a:lvl5pPr>
            <a:lvl6pPr marL="2285654" indent="0">
              <a:buNone/>
              <a:defRPr sz="900"/>
            </a:lvl6pPr>
            <a:lvl7pPr marL="2742784" indent="0">
              <a:buNone/>
              <a:defRPr sz="900"/>
            </a:lvl7pPr>
            <a:lvl8pPr marL="3199915" indent="0">
              <a:buNone/>
              <a:defRPr sz="900"/>
            </a:lvl8pPr>
            <a:lvl9pPr marL="365704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76800"/>
            <a:ext cx="5486400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8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act Us">
    <p:bg>
      <p:bgPr>
        <a:gradFill>
          <a:gsLst>
            <a:gs pos="0">
              <a:schemeClr val="accent1">
                <a:lumMod val="50000"/>
              </a:schemeClr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1"/>
            <a:ext cx="6324600" cy="715962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066800"/>
            <a:ext cx="4076700" cy="529971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447800"/>
            <a:ext cx="3276600" cy="3962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87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x"/>
          <p:cNvSpPr/>
          <p:nvPr userDrawn="1"/>
        </p:nvSpPr>
        <p:spPr>
          <a:xfrm rot="10800000">
            <a:off x="1718938" y="0"/>
            <a:ext cx="186061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13" name="lg_box"/>
          <p:cNvSpPr/>
          <p:nvPr userDrawn="1"/>
        </p:nvSpPr>
        <p:spPr>
          <a:xfrm rot="10800000">
            <a:off x="1811968" y="-10"/>
            <a:ext cx="7332032" cy="6858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5000"/>
                </a:schemeClr>
              </a:gs>
            </a:gsLst>
            <a:lin ang="5400000" scaled="0"/>
            <a:tileRect/>
          </a:gra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14" name="line"/>
          <p:cNvSpPr/>
          <p:nvPr userDrawn="1"/>
        </p:nvSpPr>
        <p:spPr>
          <a:xfrm rot="10800000">
            <a:off x="1783080" y="713567"/>
            <a:ext cx="7360920" cy="18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15" name="line"/>
          <p:cNvSpPr/>
          <p:nvPr userDrawn="1"/>
        </p:nvSpPr>
        <p:spPr>
          <a:xfrm>
            <a:off x="1762648" y="4779"/>
            <a:ext cx="1828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518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lements -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1"/>
            <a:ext cx="6858000" cy="715962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8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1740" indent="-231740">
              <a:buFont typeface="Arial" pitchFamily="34" charset="0"/>
              <a:buChar char="•"/>
              <a:defRPr sz="2400"/>
            </a:lvl1pPr>
            <a:lvl2pPr marL="457130" indent="-231740">
              <a:buFont typeface="Arial" pitchFamily="34" charset="0"/>
              <a:buChar char="•"/>
              <a:defRPr/>
            </a:lvl2pPr>
            <a:lvl3pPr marL="855534" indent="-231740">
              <a:buFont typeface="Arial" pitchFamily="34" charset="0"/>
              <a:buChar char="•"/>
              <a:defRPr sz="1800"/>
            </a:lvl3pPr>
            <a:lvl4pPr marL="1146002" indent="-231740">
              <a:buFont typeface="Arial" pitchFamily="34" charset="0"/>
              <a:buChar char="•"/>
              <a:tabLst/>
              <a:defRPr sz="1600"/>
            </a:lvl4pPr>
            <a:lvl5pPr marL="1487263" indent="-231740">
              <a:buFont typeface="Arial" pitchFamily="34" charset="0"/>
              <a:buChar char="•"/>
              <a:tabLst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53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66800"/>
            <a:ext cx="3200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30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3" indent="0">
              <a:buNone/>
              <a:defRPr sz="1600" b="1"/>
            </a:lvl5pPr>
            <a:lvl6pPr marL="2285654" indent="0">
              <a:buNone/>
              <a:defRPr sz="1600" b="1"/>
            </a:lvl6pPr>
            <a:lvl7pPr marL="2742784" indent="0">
              <a:buNone/>
              <a:defRPr sz="1600" b="1"/>
            </a:lvl7pPr>
            <a:lvl8pPr marL="3199915" indent="0">
              <a:buNone/>
              <a:defRPr sz="1600" b="1"/>
            </a:lvl8pPr>
            <a:lvl9pPr marL="365704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0" y="1763713"/>
            <a:ext cx="3200400" cy="44084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9426" y="1055688"/>
            <a:ext cx="2898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30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3" indent="0">
              <a:buNone/>
              <a:defRPr sz="1600" b="1"/>
            </a:lvl5pPr>
            <a:lvl6pPr marL="2285654" indent="0">
              <a:buNone/>
              <a:defRPr sz="1600" b="1"/>
            </a:lvl6pPr>
            <a:lvl7pPr marL="2742784" indent="0">
              <a:buNone/>
              <a:defRPr sz="1600" b="1"/>
            </a:lvl7pPr>
            <a:lvl8pPr marL="3199915" indent="0">
              <a:buNone/>
              <a:defRPr sz="1600" b="1"/>
            </a:lvl8pPr>
            <a:lvl9pPr marL="365704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9426" y="1752600"/>
            <a:ext cx="2898775" cy="44084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0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209924"/>
            <a:ext cx="5751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676400"/>
            <a:ext cx="5751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08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219200"/>
            <a:ext cx="3048000" cy="3962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219200"/>
            <a:ext cx="3048000" cy="3962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268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6477000" cy="685800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004887"/>
            <a:ext cx="4343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9800" y="990600"/>
            <a:ext cx="1981200" cy="4095749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2" indent="0">
              <a:buNone/>
              <a:defRPr sz="1000"/>
            </a:lvl3pPr>
            <a:lvl4pPr marL="1371392" indent="0">
              <a:buNone/>
              <a:defRPr sz="900"/>
            </a:lvl4pPr>
            <a:lvl5pPr marL="1828523" indent="0">
              <a:buNone/>
              <a:defRPr sz="900"/>
            </a:lvl5pPr>
            <a:lvl6pPr marL="2285654" indent="0">
              <a:buNone/>
              <a:defRPr sz="900"/>
            </a:lvl6pPr>
            <a:lvl7pPr marL="2742784" indent="0">
              <a:buNone/>
              <a:defRPr sz="900"/>
            </a:lvl7pPr>
            <a:lvl8pPr marL="3199915" indent="0">
              <a:buNone/>
              <a:defRPr sz="900"/>
            </a:lvl8pPr>
            <a:lvl9pPr marL="3657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219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twork_scalability_side.mov">
            <a:hlinkClick r:id="" action="ppaction://media"/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11" name="box"/>
          <p:cNvSpPr/>
          <p:nvPr userDrawn="1"/>
        </p:nvSpPr>
        <p:spPr>
          <a:xfrm rot="10800000">
            <a:off x="1833226" y="0"/>
            <a:ext cx="18606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7" name="lg_box"/>
          <p:cNvSpPr/>
          <p:nvPr userDrawn="1"/>
        </p:nvSpPr>
        <p:spPr>
          <a:xfrm rot="10800000">
            <a:off x="1849984" y="-10"/>
            <a:ext cx="7294015" cy="685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  <a:lumOff val="9000"/>
                </a:schemeClr>
              </a:gs>
              <a:gs pos="100000">
                <a:schemeClr val="accent1"/>
              </a:gs>
            </a:gsLst>
            <a:lin ang="5400000" scaled="0"/>
            <a:tileRect/>
          </a:gra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9" name="line"/>
          <p:cNvSpPr/>
          <p:nvPr userDrawn="1"/>
        </p:nvSpPr>
        <p:spPr>
          <a:xfrm rot="10800000">
            <a:off x="1847088" y="713567"/>
            <a:ext cx="7296912" cy="18288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 dirty="0"/>
          </a:p>
        </p:txBody>
      </p:sp>
      <p:sp>
        <p:nvSpPr>
          <p:cNvPr id="10" name="line"/>
          <p:cNvSpPr/>
          <p:nvPr userDrawn="1"/>
        </p:nvSpPr>
        <p:spPr>
          <a:xfrm>
            <a:off x="1831697" y="4779"/>
            <a:ext cx="18288" cy="6858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715962"/>
          </a:xfrm>
          <a:prstGeom prst="rect">
            <a:avLst/>
          </a:prstGeom>
        </p:spPr>
        <p:txBody>
          <a:bodyPr vert="horz" lIns="91426" tIns="45714" rIns="91426" bIns="45714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2620" y="914400"/>
            <a:ext cx="7038980" cy="5715000"/>
          </a:xfrm>
          <a:prstGeom prst="rect">
            <a:avLst/>
          </a:prstGeom>
        </p:spPr>
        <p:txBody>
          <a:bodyPr vert="horz" lIns="91426" tIns="45714" rIns="91426" bIns="4571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5" r:id="rId4"/>
    <p:sldLayoutId id="2147483664" r:id="rId5"/>
    <p:sldLayoutId id="2147483653" r:id="rId6"/>
    <p:sldLayoutId id="2147483651" r:id="rId7"/>
    <p:sldLayoutId id="2147483652" r:id="rId8"/>
    <p:sldLayoutId id="2147483656" r:id="rId9"/>
    <p:sldLayoutId id="2147483657" r:id="rId10"/>
    <p:sldLayoutId id="214748366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txStyles>
    <p:titleStyle>
      <a:lvl1pPr algn="l" defTabSz="914262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262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262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262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262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262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219" indent="-228566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0" indent="-228566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0" indent="-228566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1" indent="-228566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6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x"/>
          <p:cNvSpPr/>
          <p:nvPr userDrawn="1"/>
        </p:nvSpPr>
        <p:spPr>
          <a:xfrm rot="10800000">
            <a:off x="1833226" y="0"/>
            <a:ext cx="18606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7" name="lg_box"/>
          <p:cNvSpPr/>
          <p:nvPr userDrawn="1"/>
        </p:nvSpPr>
        <p:spPr>
          <a:xfrm rot="10800000">
            <a:off x="1849984" y="-10"/>
            <a:ext cx="7294015" cy="685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  <a:lumOff val="9000"/>
                </a:schemeClr>
              </a:gs>
              <a:gs pos="100000">
                <a:schemeClr val="accent1"/>
              </a:gs>
            </a:gsLst>
            <a:lin ang="5400000" scaled="0"/>
            <a:tileRect/>
          </a:gra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9" name="line"/>
          <p:cNvSpPr/>
          <p:nvPr userDrawn="1"/>
        </p:nvSpPr>
        <p:spPr>
          <a:xfrm rot="10800000">
            <a:off x="1847088" y="713567"/>
            <a:ext cx="7296912" cy="18288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 dirty="0"/>
          </a:p>
        </p:txBody>
      </p:sp>
      <p:sp>
        <p:nvSpPr>
          <p:cNvPr id="10" name="line"/>
          <p:cNvSpPr/>
          <p:nvPr userDrawn="1"/>
        </p:nvSpPr>
        <p:spPr>
          <a:xfrm>
            <a:off x="1831697" y="4779"/>
            <a:ext cx="18288" cy="6858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" name="Title Placeholder 1" hidden="1"/>
          <p:cNvSpPr>
            <a:spLocks noGrp="1"/>
          </p:cNvSpPr>
          <p:nvPr>
            <p:ph type="title"/>
          </p:nvPr>
        </p:nvSpPr>
        <p:spPr>
          <a:xfrm>
            <a:off x="1828800" y="0"/>
            <a:ext cx="7315200" cy="715962"/>
          </a:xfrm>
          <a:prstGeom prst="rect">
            <a:avLst/>
          </a:prstGeom>
        </p:spPr>
        <p:txBody>
          <a:bodyPr vert="horz" lIns="91426" tIns="45714" rIns="91426" bIns="45714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2620" y="914400"/>
            <a:ext cx="7038980" cy="5715000"/>
          </a:xfrm>
          <a:prstGeom prst="rect">
            <a:avLst/>
          </a:prstGeom>
        </p:spPr>
        <p:txBody>
          <a:bodyPr vert="horz" lIns="91426" tIns="45714" rIns="91426" bIns="4571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4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9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iming>
    <p:tnLst>
      <p:par>
        <p:cTn id="1" dur="indefinite" restart="never" nodeType="tmRoot"/>
      </p:par>
    </p:tnLst>
  </p:timing>
  <p:txStyles>
    <p:titleStyle>
      <a:lvl1pPr algn="l" defTabSz="914262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262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262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262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262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262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219" indent="-228566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0" indent="-228566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0" indent="-228566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1" indent="-228566" algn="l" defTabSz="9142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6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x"/>
          <p:cNvSpPr/>
          <p:nvPr/>
        </p:nvSpPr>
        <p:spPr>
          <a:xfrm rot="10800000">
            <a:off x="0" y="39686"/>
            <a:ext cx="9144000" cy="6270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30162"/>
            <a:ext cx="67056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Century Gothic" pitchFamily="34" charset="0"/>
                <a:cs typeface="Arial" pitchFamily="34" charset="0"/>
              </a:rPr>
              <a:t>What the Heck is the Internet?</a:t>
            </a:r>
            <a:endParaRPr lang="en-US" sz="3600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123183"/>
            <a:ext cx="4191000" cy="1138773"/>
          </a:xfrm>
          <a:prstGeom prst="rect">
            <a:avLst/>
          </a:prstGeom>
          <a:noFill/>
        </p:spPr>
        <p:txBody>
          <a:bodyPr wrap="square" lIns="91426" tIns="45714" rIns="91426" bIns="45714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Change Between Static and Animated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You can change between static and animated layouts by clicking on the Layout tab in the HOME menu on the ribbon. </a:t>
            </a:r>
          </a:p>
        </p:txBody>
      </p:sp>
      <p:pic>
        <p:nvPicPr>
          <p:cNvPr id="5" name="Picture 2" descr="MIT: Massachusetts Institute of Technology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45893" b="50000"/>
          <a:stretch/>
        </p:blipFill>
        <p:spPr bwMode="auto">
          <a:xfrm>
            <a:off x="8458200" y="6519039"/>
            <a:ext cx="741590" cy="3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mabdall\Dropbox\MIT\SPLASH Internet Class\intern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5"/>
          <a:stretch/>
        </p:blipFill>
        <p:spPr bwMode="auto">
          <a:xfrm>
            <a:off x="762000" y="1466850"/>
            <a:ext cx="7620000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52" b="9361"/>
          <a:stretch/>
        </p:blipFill>
        <p:spPr>
          <a:xfrm>
            <a:off x="790575" y="1523108"/>
            <a:ext cx="1253553" cy="1200150"/>
          </a:xfrm>
          <a:prstGeom prst="rect">
            <a:avLst/>
          </a:prstGeom>
        </p:spPr>
      </p:pic>
      <p:sp>
        <p:nvSpPr>
          <p:cNvPr id="10" name="Subtitle 4"/>
          <p:cNvSpPr txBox="1">
            <a:spLocks/>
          </p:cNvSpPr>
          <p:nvPr/>
        </p:nvSpPr>
        <p:spPr>
          <a:xfrm>
            <a:off x="1524000" y="762000"/>
            <a:ext cx="6096000" cy="381000"/>
          </a:xfrm>
          <a:prstGeom prst="rect">
            <a:avLst/>
          </a:prstGeom>
        </p:spPr>
        <p:txBody>
          <a:bodyPr vert="horz" lIns="91426" tIns="45714" rIns="91426" bIns="45714" rtlCol="0">
            <a:normAutofit lnSpcReduction="10000"/>
          </a:bodyPr>
          <a:lstStyle>
            <a:lvl1pPr marL="0" indent="0" algn="l" defTabSz="914262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2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262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62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2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219" indent="-228566" algn="l" defTabSz="9142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0" indent="-228566" algn="l" defTabSz="9142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0" indent="-228566" algn="l" defTabSz="9142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1" indent="-228566" algn="l" defTabSz="9142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2F4673"/>
                </a:solidFill>
                <a:latin typeface="Arial" pitchFamily="34" charset="0"/>
                <a:cs typeface="Arial" pitchFamily="34" charset="0"/>
              </a:rPr>
              <a:t>SPLASH 2012</a:t>
            </a:r>
            <a:endParaRPr lang="en-US" b="1" dirty="0">
              <a:solidFill>
                <a:srgbClr val="2F46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96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1"/>
            <a:ext cx="6858000" cy="715962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Useful Clipart and Images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helme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22" y="4419600"/>
            <a:ext cx="3718392" cy="2091595"/>
          </a:xfrm>
          <a:prstGeom prst="rect">
            <a:avLst/>
          </a:prstGeom>
        </p:spPr>
      </p:pic>
      <p:pic>
        <p:nvPicPr>
          <p:cNvPr id="13" name="factor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17327"/>
            <a:ext cx="2133217" cy="3440673"/>
          </a:xfrm>
          <a:prstGeom prst="rect">
            <a:avLst/>
          </a:prstGeom>
        </p:spPr>
      </p:pic>
      <p:pic>
        <p:nvPicPr>
          <p:cNvPr id="14" name="helme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27125"/>
            <a:ext cx="4191000" cy="1746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714625"/>
            <a:ext cx="3869097" cy="2331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19151"/>
            <a:ext cx="3619500" cy="27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accent1"/>
                  </a:solidFill>
                </a:ln>
                <a:latin typeface="Arial" pitchFamily="34" charset="0"/>
                <a:cs typeface="Arial" pitchFamily="34" charset="0"/>
              </a:rPr>
              <a:t>Course Agenda</a:t>
            </a:r>
            <a:endParaRPr lang="en-US" sz="3600" dirty="0">
              <a:ln>
                <a:solidFill>
                  <a:schemeClr val="accent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2F4673"/>
                </a:solidFill>
              </a:rPr>
              <a:t>History of the Internet &amp; Internet Culture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solidFill>
                <a:srgbClr val="2F4673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2F4673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solidFill>
                <a:srgbClr val="2F4673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2F4673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solidFill>
                <a:srgbClr val="2F4673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2F4673"/>
                </a:solidFill>
              </a:rPr>
              <a:t>What the Internet is Made Up Of (Hardware)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solidFill>
                <a:srgbClr val="2F4673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2F4673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solidFill>
                <a:srgbClr val="2F4673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2F4673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2F4673"/>
                </a:solidFill>
              </a:rPr>
              <a:t>Programming the Internet (Software)</a:t>
            </a:r>
          </a:p>
        </p:txBody>
      </p:sp>
      <p:pic>
        <p:nvPicPr>
          <p:cNvPr id="6" name="Picture 2" descr="MIT: Massachusetts Institute of Technology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45893" b="50000"/>
          <a:stretch/>
        </p:blipFill>
        <p:spPr bwMode="auto">
          <a:xfrm>
            <a:off x="8458200" y="6519039"/>
            <a:ext cx="741590" cy="3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mabdall\Downloads\servers_on_cloud_800_clr_92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86434"/>
            <a:ext cx="1295400" cy="11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mabdall\Downloads\jacked_world_800_clr_886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36523"/>
            <a:ext cx="1307443" cy="119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mabdall\Downloads\five_cat5_cables_800_clr_59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440715"/>
            <a:ext cx="1438060" cy="119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mabdall\Downloads\browser_windows_pc_800_clr_216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5333999"/>
            <a:ext cx="1945162" cy="136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mabdall\Downloads\www_magnify_400_clr_337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28084"/>
            <a:ext cx="19050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templatemonster.com/help/wp-content/uploads/2011/03/jquery/slider/slider_5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09034"/>
            <a:ext cx="1935638" cy="136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hmabdall\Downloads\smart_phone_floating_media_icons_800_clr_913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63" y="1411702"/>
            <a:ext cx="196947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hmabdall\Downloads\smart_phone_social_media_800_clr_820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1702"/>
            <a:ext cx="1760965" cy="168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&quot;Internet on a Chip&quot; diagram - click for larger vers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43" y="1524000"/>
            <a:ext cx="1853114" cy="126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6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x"/>
          <p:cNvSpPr/>
          <p:nvPr/>
        </p:nvSpPr>
        <p:spPr>
          <a:xfrm rot="10800000">
            <a:off x="0" y="106363"/>
            <a:ext cx="9144000" cy="6270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4953000" cy="7159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History of the Internet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MIT: Massachusetts Institute of Technology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45893" b="50000"/>
          <a:stretch/>
        </p:blipFill>
        <p:spPr bwMode="auto">
          <a:xfrm>
            <a:off x="8458200" y="6519039"/>
            <a:ext cx="741590" cy="3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pload.wikimedia.org/wikipedia/en/e/e4/First-arpanet-imp-l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0600"/>
            <a:ext cx="48006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667125"/>
            <a:ext cx="4191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First ARPANET message ever sent</a:t>
            </a:r>
            <a:r>
              <a:rPr lang="en-US" sz="1050" dirty="0" smtClean="0"/>
              <a:t>: 10:30</a:t>
            </a:r>
            <a:r>
              <a:rPr lang="en-US" sz="1050" dirty="0"/>
              <a:t> pm, 29 October 1969. </a:t>
            </a:r>
          </a:p>
        </p:txBody>
      </p:sp>
      <p:pic>
        <p:nvPicPr>
          <p:cNvPr id="2052" name="Picture 4" descr="http://upload.wikimedia.org/wikipedia/commons/6/68/Leonard-Kleinrock-and-IMP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12" y="1661776"/>
            <a:ext cx="2752126" cy="351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24400" y="5334000"/>
            <a:ext cx="43719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Leonard </a:t>
            </a:r>
            <a:r>
              <a:rPr lang="en-US" sz="1050" b="1" dirty="0" err="1" smtClean="0"/>
              <a:t>Kleinrock</a:t>
            </a:r>
            <a:r>
              <a:rPr lang="en-US" sz="1050" b="1" dirty="0" smtClean="0"/>
              <a:t> and his Interface Messaging Processor (ICM). </a:t>
            </a:r>
            <a:r>
              <a:rPr lang="en-US" sz="1050" dirty="0" smtClean="0"/>
              <a:t>ICMs were computers that served as the first interconnections between the Internet.</a:t>
            </a:r>
            <a:endParaRPr lang="en-US" sz="1050" dirty="0"/>
          </a:p>
        </p:txBody>
      </p:sp>
      <p:pic>
        <p:nvPicPr>
          <p:cNvPr id="5122" name="Picture 2" descr="http://tw.renesas.com/media/products/mpumcu/usb_device/about_usb/usb1_1/usb1_3/imp008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4222390"/>
            <a:ext cx="3657600" cy="200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623637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Packet switching</a:t>
            </a:r>
            <a:r>
              <a:rPr lang="en-US" sz="1200" dirty="0"/>
              <a:t> </a:t>
            </a:r>
            <a:r>
              <a:rPr lang="en-US" sz="1200" dirty="0" smtClean="0"/>
              <a:t>gave rise to advanced technologies during the birth of the Internet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62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x"/>
          <p:cNvSpPr/>
          <p:nvPr/>
        </p:nvSpPr>
        <p:spPr>
          <a:xfrm rot="10800000">
            <a:off x="0" y="106363"/>
            <a:ext cx="9144000" cy="6270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81800" cy="7159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Internet Culture &amp; It’s Impact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123183"/>
            <a:ext cx="4191000" cy="1138773"/>
          </a:xfrm>
          <a:prstGeom prst="rect">
            <a:avLst/>
          </a:prstGeom>
          <a:noFill/>
        </p:spPr>
        <p:txBody>
          <a:bodyPr wrap="square" lIns="91426" tIns="45714" rIns="91426" bIns="45714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Change Between Static and Animated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You can change between static and animated layouts by clicking on the Layout tab in the HOME menu on the ribbon. </a:t>
            </a:r>
          </a:p>
        </p:txBody>
      </p:sp>
      <p:pic>
        <p:nvPicPr>
          <p:cNvPr id="5" name="Picture 2" descr="MIT: Massachusetts Institute of Technology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45893" b="50000"/>
          <a:stretch/>
        </p:blipFill>
        <p:spPr bwMode="auto">
          <a:xfrm>
            <a:off x="8458200" y="6519039"/>
            <a:ext cx="741590" cy="3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famousbloggers.net/wp-content/uploads/2012/02/egypt-facebook-twit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10767"/>
            <a:ext cx="3886200" cy="296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ce book Egypt Is Social Media Revolution Possible in Pakista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10" y="4249693"/>
            <a:ext cx="3435791" cy="228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j-giampietro.com/blog/wp-content/uploads/2011/02/gblog-egypt-revolution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24" y="1048298"/>
            <a:ext cx="4343400" cy="297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iconindexsymbol.com/wp/wp-content/uploads/2011-09-30-IIS-SocialMedia_4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8" y="4249693"/>
            <a:ext cx="4048125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x"/>
          <p:cNvSpPr/>
          <p:nvPr/>
        </p:nvSpPr>
        <p:spPr>
          <a:xfrm rot="10800000">
            <a:off x="0" y="106363"/>
            <a:ext cx="9144000" cy="6270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81800" cy="7159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Internet Culture &amp; It’s Impact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123183"/>
            <a:ext cx="4191000" cy="1138773"/>
          </a:xfrm>
          <a:prstGeom prst="rect">
            <a:avLst/>
          </a:prstGeom>
          <a:noFill/>
        </p:spPr>
        <p:txBody>
          <a:bodyPr wrap="square" lIns="91426" tIns="45714" rIns="91426" bIns="45714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Change Between Static and Animated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You can change between static and animated layouts by clicking on the Layout tab in the HOME menu on the ribbon. </a:t>
            </a:r>
          </a:p>
        </p:txBody>
      </p:sp>
      <p:pic>
        <p:nvPicPr>
          <p:cNvPr id="5" name="Picture 2" descr="MIT: Massachusetts Institute of Technology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45893" b="50000"/>
          <a:stretch/>
        </p:blipFill>
        <p:spPr bwMode="auto">
          <a:xfrm>
            <a:off x="8458200" y="6519039"/>
            <a:ext cx="741590" cy="3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mabdall\Downloads\stick_figure_liking_it_500_clr_917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8" y="3030916"/>
            <a:ext cx="2933702" cy="36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mabdall\Downloads\following_tweets_1600_clr_9171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3910834" cy="350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mabdall\Downloads\holding_big_smart_phone_icons_1600_clr_91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27892"/>
            <a:ext cx="24003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hmabdall\Downloads\retweet_1600_clr_919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4" y="1127892"/>
            <a:ext cx="3733800" cy="19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3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i.imgur.com/1Tndo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23764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imgur.com/9nB24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23764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imgur.com/JgIQCh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ox"/>
          <p:cNvSpPr/>
          <p:nvPr/>
        </p:nvSpPr>
        <p:spPr>
          <a:xfrm rot="10800000">
            <a:off x="0" y="76201"/>
            <a:ext cx="9144000" cy="6270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81800" cy="7159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Where the Internet Lives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MIT: Massachusetts Institute of Technology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45893" b="50000"/>
          <a:stretch/>
        </p:blipFill>
        <p:spPr bwMode="auto">
          <a:xfrm>
            <a:off x="8458200" y="6519039"/>
            <a:ext cx="741590" cy="3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.imgur.com/ycrpP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229600" cy="548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.imgur.com/5Jzq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229600" cy="548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i.imgur.com/xVOUXh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3" y="851077"/>
            <a:ext cx="8218309" cy="547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i.imgur.com/L5p1Yh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3" y="830604"/>
            <a:ext cx="8210267" cy="546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i.imgur.com/knSD4h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3" y="830604"/>
            <a:ext cx="8210267" cy="546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4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x"/>
          <p:cNvSpPr/>
          <p:nvPr/>
        </p:nvSpPr>
        <p:spPr>
          <a:xfrm rot="10800000">
            <a:off x="0" y="152401"/>
            <a:ext cx="9144000" cy="6270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305800" cy="7159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What the Internet is Made Up Of (Hardware)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123183"/>
            <a:ext cx="4191000" cy="1138773"/>
          </a:xfrm>
          <a:prstGeom prst="rect">
            <a:avLst/>
          </a:prstGeom>
          <a:noFill/>
        </p:spPr>
        <p:txBody>
          <a:bodyPr wrap="square" lIns="91426" tIns="45714" rIns="91426" bIns="45714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Change Between Static and Animated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You can change between static and animated layouts by clicking on the Layout tab in the HOME menu on the ribbon. </a:t>
            </a:r>
          </a:p>
        </p:txBody>
      </p:sp>
      <p:pic>
        <p:nvPicPr>
          <p:cNvPr id="5" name="Picture 2" descr="MIT: Massachusetts Institute of Technology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45893" b="50000"/>
          <a:stretch/>
        </p:blipFill>
        <p:spPr bwMode="auto">
          <a:xfrm>
            <a:off x="8458200" y="6519039"/>
            <a:ext cx="741590" cy="3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laa.mubaied.com/wp-content/uploads/2010/12/how_internet_wor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505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x"/>
          <p:cNvSpPr/>
          <p:nvPr/>
        </p:nvSpPr>
        <p:spPr>
          <a:xfrm rot="10800000">
            <a:off x="0" y="58736"/>
            <a:ext cx="9144000" cy="6270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48420"/>
            <a:ext cx="68580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Programming the Web (Software)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123183"/>
            <a:ext cx="4191000" cy="1138773"/>
          </a:xfrm>
          <a:prstGeom prst="rect">
            <a:avLst/>
          </a:prstGeom>
          <a:noFill/>
        </p:spPr>
        <p:txBody>
          <a:bodyPr wrap="square" lIns="91426" tIns="45714" rIns="91426" bIns="45714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Change Between Static and Animated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You can change between static and animated layouts by clicking on the Layout tab in the HOME menu on the ribbon. </a:t>
            </a:r>
          </a:p>
        </p:txBody>
      </p:sp>
      <p:pic>
        <p:nvPicPr>
          <p:cNvPr id="5" name="Picture 2" descr="MIT: Massachusetts Institute of Technology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45893" b="50000"/>
          <a:stretch/>
        </p:blipFill>
        <p:spPr bwMode="auto">
          <a:xfrm>
            <a:off x="8458200" y="6519039"/>
            <a:ext cx="741590" cy="3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2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x"/>
          <p:cNvSpPr/>
          <p:nvPr/>
        </p:nvSpPr>
        <p:spPr>
          <a:xfrm rot="10800000">
            <a:off x="0" y="58736"/>
            <a:ext cx="9144000" cy="6270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48420"/>
            <a:ext cx="6858000" cy="7159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 Final Note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MIT: Massachusetts Institute of Technology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45893" b="50000"/>
          <a:stretch/>
        </p:blipFill>
        <p:spPr bwMode="auto">
          <a:xfrm>
            <a:off x="8458200" y="6519039"/>
            <a:ext cx="741590" cy="3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0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_Scalability Animated Layout">
  <a:themeElements>
    <a:clrScheme name="Network Scalability">
      <a:dk1>
        <a:sysClr val="windowText" lastClr="000000"/>
      </a:dk1>
      <a:lt1>
        <a:sysClr val="window" lastClr="FFFFFF"/>
      </a:lt1>
      <a:dk2>
        <a:srgbClr val="505050"/>
      </a:dk2>
      <a:lt2>
        <a:srgbClr val="DCE6FC"/>
      </a:lt2>
      <a:accent1>
        <a:srgbClr val="192847"/>
      </a:accent1>
      <a:accent2>
        <a:srgbClr val="7D392B"/>
      </a:accent2>
      <a:accent3>
        <a:srgbClr val="805F2B"/>
      </a:accent3>
      <a:accent4>
        <a:srgbClr val="E2CB42"/>
      </a:accent4>
      <a:accent5>
        <a:srgbClr val="4B4B4B"/>
      </a:accent5>
      <a:accent6>
        <a:srgbClr val="000000"/>
      </a:accent6>
      <a:hlink>
        <a:srgbClr val="BFBFBF"/>
      </a:hlink>
      <a:folHlink>
        <a:srgbClr val="595959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twork_Scalability Static Layout">
  <a:themeElements>
    <a:clrScheme name="Network Scalability">
      <a:dk1>
        <a:sysClr val="windowText" lastClr="000000"/>
      </a:dk1>
      <a:lt1>
        <a:sysClr val="window" lastClr="FFFFFF"/>
      </a:lt1>
      <a:dk2>
        <a:srgbClr val="505050"/>
      </a:dk2>
      <a:lt2>
        <a:srgbClr val="DCE6FC"/>
      </a:lt2>
      <a:accent1>
        <a:srgbClr val="192847"/>
      </a:accent1>
      <a:accent2>
        <a:srgbClr val="7D392B"/>
      </a:accent2>
      <a:accent3>
        <a:srgbClr val="805F2B"/>
      </a:accent3>
      <a:accent4>
        <a:srgbClr val="E2CB42"/>
      </a:accent4>
      <a:accent5>
        <a:srgbClr val="4B4B4B"/>
      </a:accent5>
      <a:accent6>
        <a:srgbClr val="000000"/>
      </a:accent6>
      <a:hlink>
        <a:srgbClr val="BFBFBF"/>
      </a:hlink>
      <a:folHlink>
        <a:srgbClr val="595959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9599</TotalTime>
  <Words>213</Words>
  <Application>Microsoft Office PowerPoint</Application>
  <PresentationFormat>On-screen Show (4:3)</PresentationFormat>
  <Paragraphs>56</Paragraphs>
  <Slides>10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Network_Scalability Animated Layout</vt:lpstr>
      <vt:lpstr>Network_Scalability Static Layout</vt:lpstr>
      <vt:lpstr>What the Heck is the Internet?</vt:lpstr>
      <vt:lpstr>Course Agenda</vt:lpstr>
      <vt:lpstr>History of the Internet</vt:lpstr>
      <vt:lpstr>Internet Culture &amp; It’s Impact</vt:lpstr>
      <vt:lpstr>Internet Culture &amp; It’s Impact</vt:lpstr>
      <vt:lpstr>Where the Internet Lives</vt:lpstr>
      <vt:lpstr>What the Internet is Made Up Of (Hardware)</vt:lpstr>
      <vt:lpstr>Programming the Web (Software)</vt:lpstr>
      <vt:lpstr>A Final Note</vt:lpstr>
      <vt:lpstr>Useful Clipart and Images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hmabdall</cp:lastModifiedBy>
  <cp:revision>305</cp:revision>
  <dcterms:created xsi:type="dcterms:W3CDTF">2010-10-20T20:28:13Z</dcterms:created>
  <dcterms:modified xsi:type="dcterms:W3CDTF">2012-11-17T21:47:22Z</dcterms:modified>
</cp:coreProperties>
</file>