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71" r:id="rId4"/>
    <p:sldId id="272" r:id="rId5"/>
    <p:sldId id="273" r:id="rId6"/>
    <p:sldId id="258" r:id="rId7"/>
    <p:sldId id="274" r:id="rId8"/>
    <p:sldId id="275" r:id="rId9"/>
    <p:sldId id="262" r:id="rId10"/>
    <p:sldId id="266" r:id="rId11"/>
    <p:sldId id="276" r:id="rId12"/>
    <p:sldId id="267" r:id="rId13"/>
    <p:sldId id="265" r:id="rId14"/>
    <p:sldId id="264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93F"/>
    <a:srgbClr val="042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03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2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52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150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03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082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299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259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935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431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8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14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2E31E-7DF2-46E0-A049-E241F3FE571B}" type="datetimeFigureOut">
              <a:rPr lang="en-US" smtClean="0"/>
              <a:t>11/24/2019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05F2A-EA14-49A1-8559-8ECECD8D0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82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image" Target="../media/image43.png"/><Relationship Id="rId18" Type="http://schemas.openxmlformats.org/officeDocument/2006/relationships/image" Target="../media/image50.png"/><Relationship Id="rId3" Type="http://schemas.openxmlformats.org/officeDocument/2006/relationships/tags" Target="../tags/tag7.xml"/><Relationship Id="rId21" Type="http://schemas.openxmlformats.org/officeDocument/2006/relationships/image" Target="../media/image53.gif"/><Relationship Id="rId7" Type="http://schemas.openxmlformats.org/officeDocument/2006/relationships/tags" Target="../tags/tag11.xml"/><Relationship Id="rId12" Type="http://schemas.openxmlformats.org/officeDocument/2006/relationships/image" Target="../media/image42.png"/><Relationship Id="rId17" Type="http://schemas.openxmlformats.org/officeDocument/2006/relationships/image" Target="../media/image49.png"/><Relationship Id="rId2" Type="http://schemas.openxmlformats.org/officeDocument/2006/relationships/tags" Target="../tags/tag6.xml"/><Relationship Id="rId16" Type="http://schemas.openxmlformats.org/officeDocument/2006/relationships/image" Target="../media/image48.png"/><Relationship Id="rId20" Type="http://schemas.openxmlformats.org/officeDocument/2006/relationships/image" Target="../media/image52.gi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41.png"/><Relationship Id="rId24" Type="http://schemas.openxmlformats.org/officeDocument/2006/relationships/image" Target="../media/image56.gif"/><Relationship Id="rId5" Type="http://schemas.openxmlformats.org/officeDocument/2006/relationships/tags" Target="../tags/tag9.xml"/><Relationship Id="rId15" Type="http://schemas.openxmlformats.org/officeDocument/2006/relationships/image" Target="../media/image47.png"/><Relationship Id="rId23" Type="http://schemas.openxmlformats.org/officeDocument/2006/relationships/image" Target="../media/image55.gif"/><Relationship Id="rId10" Type="http://schemas.openxmlformats.org/officeDocument/2006/relationships/image" Target="../media/image45.gif"/><Relationship Id="rId19" Type="http://schemas.openxmlformats.org/officeDocument/2006/relationships/image" Target="../media/image51.png"/><Relationship Id="rId4" Type="http://schemas.openxmlformats.org/officeDocument/2006/relationships/tags" Target="../tags/tag8.xml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6.png"/><Relationship Id="rId22" Type="http://schemas.openxmlformats.org/officeDocument/2006/relationships/image" Target="../media/image5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22.svg"/><Relationship Id="rId4" Type="http://schemas.openxmlformats.org/officeDocument/2006/relationships/image" Target="../media/image46.png"/><Relationship Id="rId9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21.png"/><Relationship Id="rId3" Type="http://schemas.openxmlformats.org/officeDocument/2006/relationships/tags" Target="../tags/tag17.xml"/><Relationship Id="rId7" Type="http://schemas.openxmlformats.org/officeDocument/2006/relationships/image" Target="../media/image63.gif"/><Relationship Id="rId12" Type="http://schemas.openxmlformats.org/officeDocument/2006/relationships/image" Target="../media/image67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2.gif"/><Relationship Id="rId11" Type="http://schemas.openxmlformats.org/officeDocument/2006/relationships/image" Target="../media/image6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65.png"/><Relationship Id="rId4" Type="http://schemas.openxmlformats.org/officeDocument/2006/relationships/tags" Target="../tags/tag18.xml"/><Relationship Id="rId9" Type="http://schemas.openxmlformats.org/officeDocument/2006/relationships/image" Target="../media/image64.png"/><Relationship Id="rId14" Type="http://schemas.openxmlformats.org/officeDocument/2006/relationships/image" Target="../media/image2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tags" Target="../tags/tag21.xml"/><Relationship Id="rId7" Type="http://schemas.openxmlformats.org/officeDocument/2006/relationships/image" Target="../media/image46.png"/><Relationship Id="rId12" Type="http://schemas.openxmlformats.org/officeDocument/2006/relationships/image" Target="../media/image22.sv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71.png"/><Relationship Id="rId11" Type="http://schemas.openxmlformats.org/officeDocument/2006/relationships/image" Target="../media/image21.png"/><Relationship Id="rId5" Type="http://schemas.openxmlformats.org/officeDocument/2006/relationships/image" Target="../media/image70.gif"/><Relationship Id="rId10" Type="http://schemas.openxmlformats.org/officeDocument/2006/relationships/image" Target="../media/image74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Relationship Id="rId9" Type="http://schemas.openxmlformats.org/officeDocument/2006/relationships/image" Target="../media/image2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3.xml"/><Relationship Id="rId7" Type="http://schemas.openxmlformats.org/officeDocument/2006/relationships/image" Target="../media/image4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4.xml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Image result for cooked turk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473" y="2956299"/>
            <a:ext cx="3712374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Image result for cooked turke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530" y="3698376"/>
            <a:ext cx="2474916" cy="1645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90427409-31D7-D24C-93BA-3EB16F021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41547"/>
          </a:xfrm>
        </p:spPr>
        <p:txBody>
          <a:bodyPr>
            <a:normAutofit/>
          </a:bodyPr>
          <a:lstStyle/>
          <a:p>
            <a:r>
              <a:rPr lang="en-US" u="sng" dirty="0">
                <a:latin typeface="Helvetica" pitchFamily="2" charset="0"/>
                <a:ea typeface="+mn-ea"/>
                <a:cs typeface="+mn-cs"/>
              </a:rPr>
              <a:t>M13306: Introduction to diffusion and random walk: Thanksgiving special</a:t>
            </a:r>
            <a:br>
              <a:rPr lang="en-US" u="sng" dirty="0">
                <a:latin typeface="Helvetica" pitchFamily="2" charset="0"/>
                <a:ea typeface="+mn-ea"/>
                <a:cs typeface="+mn-cs"/>
              </a:rPr>
            </a:br>
            <a:r>
              <a:rPr lang="en-US" sz="3100" i="1" dirty="0">
                <a:latin typeface="Helvetica" pitchFamily="2" charset="0"/>
                <a:ea typeface="+mn-ea"/>
                <a:cs typeface="+mn-cs"/>
              </a:rPr>
              <a:t>Joey Gu, Pedro de Souza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5549598-8287-7D40-8BC2-37AE5FFD0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63755"/>
            <a:ext cx="5081563" cy="381320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Suppose it takes 3 hours to cook a small turkey. </a:t>
            </a: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How long would it take to cook a turkey that is 50% bigger in size?</a:t>
            </a:r>
          </a:p>
          <a:p>
            <a:pPr marL="514350" indent="-514350">
              <a:buAutoNum type="alphaU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&lt; 4.5 hours</a:t>
            </a:r>
          </a:p>
          <a:p>
            <a:pPr marL="514350" indent="-514350">
              <a:buFont typeface="Arial" panose="020B0604020202020204" pitchFamily="34" charset="0"/>
              <a:buAutoNum type="alphaU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≈ 4.5 hours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(50% more time)</a:t>
            </a:r>
          </a:p>
          <a:p>
            <a:pPr marL="514350" indent="-514350">
              <a:buAutoNum type="alphaUcPeriod"/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&gt; 4.5 hours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F44745B-1EF0-3C48-9E20-D3D1DA3C8FBA}"/>
              </a:ext>
            </a:extLst>
          </p:cNvPr>
          <p:cNvCxnSpPr/>
          <p:nvPr/>
        </p:nvCxnSpPr>
        <p:spPr>
          <a:xfrm>
            <a:off x="6001470" y="5344296"/>
            <a:ext cx="1919037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9B302E23-7DC0-9148-AEBE-F3D4DEAA8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38" y="5437879"/>
            <a:ext cx="215900" cy="254000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031D0D2-F606-6642-9003-F30EA2F4D63B}"/>
              </a:ext>
            </a:extLst>
          </p:cNvPr>
          <p:cNvCxnSpPr>
            <a:cxnSpLocks/>
          </p:cNvCxnSpPr>
          <p:nvPr/>
        </p:nvCxnSpPr>
        <p:spPr>
          <a:xfrm>
            <a:off x="8599195" y="5346756"/>
            <a:ext cx="2864931" cy="0"/>
          </a:xfrm>
          <a:prstGeom prst="straightConnector1">
            <a:avLst/>
          </a:prstGeom>
          <a:ln w="254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1B60E3E-B6B5-A74E-90CA-B1D42E323F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860" y="5425179"/>
            <a:ext cx="609600" cy="2667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D6584EC-C840-734D-BC56-26EA4B69353C}"/>
              </a:ext>
            </a:extLst>
          </p:cNvPr>
          <p:cNvSpPr/>
          <p:nvPr/>
        </p:nvSpPr>
        <p:spPr>
          <a:xfrm>
            <a:off x="6163334" y="5836185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Cooking time:</a:t>
            </a:r>
            <a:b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Helvetica" pitchFamily="2" charset="0"/>
              </a:rPr>
              <a:t>3 hours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1409874-3FB7-1B46-8A6F-A2D536DD4E55}"/>
              </a:ext>
            </a:extLst>
          </p:cNvPr>
          <p:cNvSpPr/>
          <p:nvPr/>
        </p:nvSpPr>
        <p:spPr>
          <a:xfrm>
            <a:off x="9234006" y="5836185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Cooking time:</a:t>
            </a:r>
            <a:b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</a:b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? hours</a:t>
            </a:r>
            <a:endParaRPr 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3EF71F-2266-D641-B554-8346C98777A3}"/>
              </a:ext>
            </a:extLst>
          </p:cNvPr>
          <p:cNvSpPr/>
          <p:nvPr/>
        </p:nvSpPr>
        <p:spPr>
          <a:xfrm>
            <a:off x="6883812" y="1987169"/>
            <a:ext cx="3553767" cy="646331"/>
          </a:xfrm>
          <a:prstGeom prst="rect">
            <a:avLst/>
          </a:prstGeom>
          <a:solidFill>
            <a:schemeClr val="tx1"/>
          </a:solidFill>
          <a:ln w="25400"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Helvetica" pitchFamily="2" charset="0"/>
              </a:rPr>
              <a:t>What do you think the answer is? Use your intuition!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30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57" y="2516777"/>
            <a:ext cx="5200330" cy="39002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Simulations of different sized turkeys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63" y="6176962"/>
            <a:ext cx="877713" cy="2121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29" y="6072734"/>
            <a:ext cx="725942" cy="20845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20" y="6072734"/>
            <a:ext cx="725942" cy="208457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1447254" y="5904412"/>
            <a:ext cx="1888673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4566487" y="5895704"/>
            <a:ext cx="27432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8166463" y="5895704"/>
            <a:ext cx="3657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8664" y="6251947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Small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1458" y="6306879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Medium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301732" y="6279137"/>
            <a:ext cx="121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Large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400000">
            <a:off x="5735512" y="-668857"/>
            <a:ext cx="990600" cy="4305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28" y="1279102"/>
            <a:ext cx="769829" cy="215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62" y="1268021"/>
            <a:ext cx="621714" cy="2157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3757" y="6531601"/>
            <a:ext cx="1631085" cy="217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000" y="6493503"/>
            <a:ext cx="1479314" cy="2139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9267" y="6555147"/>
            <a:ext cx="1715199" cy="217600"/>
          </a:xfrm>
          <a:prstGeom prst="rect">
            <a:avLst/>
          </a:prstGeom>
        </p:spPr>
      </p:pic>
      <p:pic>
        <p:nvPicPr>
          <p:cNvPr id="6148" name="Picture 4" descr="[animate output image]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9436" y="1838244"/>
            <a:ext cx="1069170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[animate output image]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2520" y="1859009"/>
            <a:ext cx="1069170" cy="140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66" y="2230705"/>
            <a:ext cx="3860074" cy="3514189"/>
          </a:xfrm>
          <a:prstGeom prst="rect">
            <a:avLst/>
          </a:prstGeom>
        </p:spPr>
      </p:pic>
      <p:pic>
        <p:nvPicPr>
          <p:cNvPr id="6146" name="Picture 2" descr="[animate output image]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299" y="1675666"/>
            <a:ext cx="1071631" cy="1411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960" y="3026328"/>
            <a:ext cx="3177133" cy="278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5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Simulations of different sized turkeys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735512" y="-668857"/>
            <a:ext cx="990600" cy="43053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8028" y="1279102"/>
            <a:ext cx="769829" cy="21577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762" y="1268021"/>
            <a:ext cx="621714" cy="2157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66" y="2230705"/>
            <a:ext cx="3860074" cy="35141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9085" y="1893422"/>
            <a:ext cx="5558154" cy="4188754"/>
          </a:xfrm>
          <a:prstGeom prst="rect">
            <a:avLst/>
          </a:prstGeom>
        </p:spPr>
      </p:pic>
      <p:pic>
        <p:nvPicPr>
          <p:cNvPr id="26" name="Graphic 27">
            <a:extLst>
              <a:ext uri="{FF2B5EF4-FFF2-40B4-BE49-F238E27FC236}">
                <a16:creationId xmlns:a16="http://schemas.microsoft.com/office/drawing/2014/main" id="{F1986D91-C0C1-4667-ABFD-2CD253C12C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248533" y="2318541"/>
            <a:ext cx="1215229" cy="3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58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6143" t="20111" r="25714" b="24269"/>
          <a:stretch/>
        </p:blipFill>
        <p:spPr>
          <a:xfrm>
            <a:off x="8879655" y="1478910"/>
            <a:ext cx="2934789" cy="2542904"/>
          </a:xfrm>
          <a:prstGeom prst="rect">
            <a:avLst/>
          </a:prstGeom>
        </p:spPr>
      </p:pic>
      <p:pic>
        <p:nvPicPr>
          <p:cNvPr id="2050" name="Picture 2" descr="Image result for pumpk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26" y="1516119"/>
            <a:ext cx="40481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2: Pumpkin versus Carrot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0200" t="14123" r="14253" b="11010"/>
          <a:stretch/>
        </p:blipFill>
        <p:spPr>
          <a:xfrm>
            <a:off x="3413760" y="1827989"/>
            <a:ext cx="2490652" cy="2133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0870" y="4114880"/>
            <a:ext cx="1316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Pumpkin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22261" y="4026248"/>
            <a:ext cx="987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Carrot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116875" y="5291231"/>
            <a:ext cx="10515600" cy="902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dirty="0"/>
              <a:t>If we have a pumpkin and a carrot of the same mass, which one would be quicker to cook?</a:t>
            </a:r>
          </a:p>
        </p:txBody>
      </p:sp>
      <p:pic>
        <p:nvPicPr>
          <p:cNvPr id="2054" name="Picture 6" descr="Image result for carro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90" y="1889323"/>
            <a:ext cx="2734286" cy="213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7254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 rot="18326999">
            <a:off x="4473792" y="-1676846"/>
            <a:ext cx="8512889" cy="6735069"/>
            <a:chOff x="8183746" y="1217237"/>
            <a:chExt cx="5409119" cy="470521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83746" y="1817450"/>
              <a:ext cx="5390606" cy="4042955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321414" y="1217237"/>
              <a:ext cx="1271451" cy="4705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97" y="901725"/>
            <a:ext cx="4337173" cy="325288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Example 2: Pumpkin versus Carrot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5970901" y="3038309"/>
            <a:ext cx="990600" cy="43053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874" y="4181626"/>
            <a:ext cx="1420800" cy="20662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1431" y="4109703"/>
            <a:ext cx="1424457" cy="21028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3416" y="4986268"/>
            <a:ext cx="773486" cy="21577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151" y="4975187"/>
            <a:ext cx="614400" cy="21577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59533" y="3603314"/>
            <a:ext cx="3039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Time to Finish Cooking: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2175" y="5557957"/>
            <a:ext cx="105533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/>
              <a:t>Food for thought: </a:t>
            </a:r>
            <a:r>
              <a:rPr lang="en-US" sz="3000" dirty="0"/>
              <a:t>How can we define a characteristic length scale for diffusion of heat into a complicated vegetable shape?</a:t>
            </a:r>
            <a:endParaRPr lang="en-US" sz="3000" b="1" dirty="0"/>
          </a:p>
        </p:txBody>
      </p:sp>
      <p:pic>
        <p:nvPicPr>
          <p:cNvPr id="25" name="Graphic 27">
            <a:extLst>
              <a:ext uri="{FF2B5EF4-FFF2-40B4-BE49-F238E27FC236}">
                <a16:creationId xmlns:a16="http://schemas.microsoft.com/office/drawing/2014/main" id="{F1986D91-C0C1-4667-ABFD-2CD253C12C7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138571" y="6065788"/>
            <a:ext cx="1215229" cy="3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29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Pollution from a chemical plant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 chemical plant in Houston is releasing a toxic chemical after an accident at the plant.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If the pollution is measured after 1 day in Denver, approximately how long will it take for the pollution to reach Boston?</a:t>
            </a:r>
          </a:p>
        </p:txBody>
      </p:sp>
      <p:pic>
        <p:nvPicPr>
          <p:cNvPr id="4104" name="Picture 8" descr="Image result for houston refiner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460" y="2822441"/>
            <a:ext cx="3299942" cy="2200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0286" t="25857" r="21428" b="23857"/>
          <a:stretch/>
        </p:blipFill>
        <p:spPr>
          <a:xfrm>
            <a:off x="5904410" y="2723967"/>
            <a:ext cx="3553099" cy="2299064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7680959" y="4406538"/>
            <a:ext cx="191588" cy="191588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9124406" y="3131330"/>
            <a:ext cx="191588" cy="191588"/>
          </a:xfrm>
          <a:prstGeom prst="ellipse">
            <a:avLst/>
          </a:prstGeom>
          <a:solidFill>
            <a:srgbClr val="29B93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01987" y="3681911"/>
            <a:ext cx="191588" cy="191588"/>
          </a:xfrm>
          <a:prstGeom prst="ellipse">
            <a:avLst/>
          </a:prstGeom>
          <a:solidFill>
            <a:srgbClr val="042D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80959" y="4648144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HOUSTON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71878" y="4502332"/>
            <a:ext cx="21259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2DF2"/>
                </a:solidFill>
              </a:rPr>
              <a:t>DENVER, ~800 Miles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220200" y="3214565"/>
            <a:ext cx="2261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9B93F"/>
                </a:solidFill>
              </a:rPr>
              <a:t>BOSTON, ~1600 Miles</a:t>
            </a:r>
          </a:p>
        </p:txBody>
      </p:sp>
    </p:spTree>
    <p:extLst>
      <p:ext uri="{BB962C8B-B14F-4D97-AF65-F5344CB8AC3E}">
        <p14:creationId xmlns:p14="http://schemas.microsoft.com/office/powerpoint/2010/main" val="3968885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9" y="1510630"/>
            <a:ext cx="6643036" cy="498227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6"/>
          <a:srcRect l="5962" b="3738"/>
          <a:stretch/>
        </p:blipFill>
        <p:spPr>
          <a:xfrm>
            <a:off x="6487885" y="1886495"/>
            <a:ext cx="5732581" cy="440109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3: Pollution from a chemical plant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931" y="1976846"/>
            <a:ext cx="281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Concentration of Pollutant</a:t>
            </a:r>
            <a:endParaRPr lang="en-US" sz="25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9379131" y="2813151"/>
            <a:ext cx="281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Concentration of Pollutant in </a:t>
            </a:r>
            <a:r>
              <a:rPr lang="en-US" sz="2500" b="1" dirty="0">
                <a:solidFill>
                  <a:srgbClr val="29B93F"/>
                </a:solidFill>
              </a:rPr>
              <a:t>Boston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2935877" y="3801836"/>
            <a:ext cx="990600" cy="4305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36827" y="1933157"/>
            <a:ext cx="281286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/>
              <a:t>Concentration of Pollutant in </a:t>
            </a:r>
            <a:r>
              <a:rPr lang="en-US" sz="2500" b="1" dirty="0">
                <a:solidFill>
                  <a:srgbClr val="042DF2"/>
                </a:solidFill>
              </a:rPr>
              <a:t>Denver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23329" y="4366344"/>
            <a:ext cx="5397137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7440" y="6297100"/>
            <a:ext cx="1397028" cy="305371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4936856" y="3230197"/>
            <a:ext cx="191588" cy="191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74539" y="3942837"/>
            <a:ext cx="191588" cy="191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6580" y="3642755"/>
            <a:ext cx="97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2DF2"/>
                </a:solidFill>
              </a:rPr>
              <a:t>DENVER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2650" y="3313432"/>
            <a:ext cx="992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29B93F"/>
                </a:solidFill>
              </a:rPr>
              <a:t>BOSTON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8083" y="3995225"/>
            <a:ext cx="1947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Measureable Level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324450" y="4364557"/>
            <a:ext cx="7593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25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433626" y="4441196"/>
            <a:ext cx="876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108 </a:t>
            </a:r>
            <a:r>
              <a:rPr lang="en-US" dirty="0" err="1"/>
              <a:t>hrs</a:t>
            </a:r>
            <a:endParaRPr lang="en-US" dirty="0"/>
          </a:p>
        </p:txBody>
      </p:sp>
      <p:sp>
        <p:nvSpPr>
          <p:cNvPr id="25" name="Oval 24"/>
          <p:cNvSpPr/>
          <p:nvPr/>
        </p:nvSpPr>
        <p:spPr>
          <a:xfrm>
            <a:off x="3431177" y="4680021"/>
            <a:ext cx="191588" cy="19158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604095" y="4953652"/>
            <a:ext cx="1158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HOUSTON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81501" y="6049488"/>
            <a:ext cx="2662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Concentration of Pollutant</a:t>
            </a:r>
          </a:p>
        </p:txBody>
      </p:sp>
      <p:pic>
        <p:nvPicPr>
          <p:cNvPr id="28" name="Picture 2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1" y="5798143"/>
            <a:ext cx="97371" cy="15634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098" y="5798142"/>
            <a:ext cx="76800" cy="150857"/>
          </a:xfrm>
          <a:prstGeom prst="rect">
            <a:avLst/>
          </a:prstGeom>
        </p:spPr>
      </p:pic>
      <p:pic>
        <p:nvPicPr>
          <p:cNvPr id="32" name="Graphic 27">
            <a:extLst>
              <a:ext uri="{FF2B5EF4-FFF2-40B4-BE49-F238E27FC236}">
                <a16:creationId xmlns:a16="http://schemas.microsoft.com/office/drawing/2014/main" id="{F1986D91-C0C1-4667-ABFD-2CD253C12C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414235" y="6300976"/>
            <a:ext cx="1215229" cy="39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23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8F7C70-F505-FE43-A222-452FF62F6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046" y="403031"/>
            <a:ext cx="9077909" cy="605193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E23F6D8-F888-4527-83B0-8F2D8C13FD0A}"/>
              </a:ext>
            </a:extLst>
          </p:cNvPr>
          <p:cNvGrpSpPr/>
          <p:nvPr/>
        </p:nvGrpSpPr>
        <p:grpSpPr>
          <a:xfrm>
            <a:off x="2136710" y="3429000"/>
            <a:ext cx="5234474" cy="2906486"/>
            <a:chOff x="2136710" y="3429000"/>
            <a:chExt cx="5234474" cy="29064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1C3A024-EFBA-426A-B234-21E1F8F5ADCD}"/>
                </a:ext>
              </a:extLst>
            </p:cNvPr>
            <p:cNvSpPr/>
            <p:nvPr/>
          </p:nvSpPr>
          <p:spPr>
            <a:xfrm>
              <a:off x="2136710" y="3429000"/>
              <a:ext cx="1222310" cy="29064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B472F97-1652-4983-BD37-38F454E284CD}"/>
                </a:ext>
              </a:extLst>
            </p:cNvPr>
            <p:cNvSpPr/>
            <p:nvPr/>
          </p:nvSpPr>
          <p:spPr>
            <a:xfrm>
              <a:off x="4693298" y="3429000"/>
              <a:ext cx="2677886" cy="2906486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817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A26CD48B-DE70-4660-BDA2-8258F526B16F}"/>
              </a:ext>
            </a:extLst>
          </p:cNvPr>
          <p:cNvGrpSpPr/>
          <p:nvPr/>
        </p:nvGrpSpPr>
        <p:grpSpPr>
          <a:xfrm>
            <a:off x="568370" y="3090901"/>
            <a:ext cx="4188055" cy="2443802"/>
            <a:chOff x="568370" y="3090901"/>
            <a:chExt cx="4188055" cy="2443802"/>
          </a:xfrm>
        </p:grpSpPr>
        <p:pic>
          <p:nvPicPr>
            <p:cNvPr id="5" name="Graphic 4">
              <a:extLst>
                <a:ext uri="{FF2B5EF4-FFF2-40B4-BE49-F238E27FC236}">
                  <a16:creationId xmlns:a16="http://schemas.microsoft.com/office/drawing/2014/main" id="{CE5C56C2-5D83-44D4-B40B-6C49C3CD8D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247969" y="3090901"/>
              <a:ext cx="3508456" cy="958706"/>
            </a:xfrm>
            <a:prstGeom prst="rect">
              <a:avLst/>
            </a:prstGeom>
          </p:spPr>
        </p:pic>
        <p:pic>
          <p:nvPicPr>
            <p:cNvPr id="9" name="Graphic 8">
              <a:extLst>
                <a:ext uri="{FF2B5EF4-FFF2-40B4-BE49-F238E27FC236}">
                  <a16:creationId xmlns:a16="http://schemas.microsoft.com/office/drawing/2014/main" id="{286CEF5F-7232-474E-8EDA-7078B8F5A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8370" y="5065549"/>
              <a:ext cx="3651242" cy="469154"/>
            </a:xfrm>
            <a:prstGeom prst="rect">
              <a:avLst/>
            </a:prstGeom>
          </p:spPr>
        </p:pic>
      </p:grpSp>
      <p:pic>
        <p:nvPicPr>
          <p:cNvPr id="11" name="Graphic 10">
            <a:extLst>
              <a:ext uri="{FF2B5EF4-FFF2-40B4-BE49-F238E27FC236}">
                <a16:creationId xmlns:a16="http://schemas.microsoft.com/office/drawing/2014/main" id="{D12EE1B9-1A08-4C0B-9E6A-859FF0B751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14241" y="631123"/>
            <a:ext cx="1529850" cy="38756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70811B0-FA9B-4E82-B290-5455A4B06E23}"/>
              </a:ext>
            </a:extLst>
          </p:cNvPr>
          <p:cNvGrpSpPr/>
          <p:nvPr/>
        </p:nvGrpSpPr>
        <p:grpSpPr>
          <a:xfrm>
            <a:off x="1574337" y="887010"/>
            <a:ext cx="10244392" cy="2194560"/>
            <a:chOff x="1574337" y="887010"/>
            <a:chExt cx="10244392" cy="2194560"/>
          </a:xfrm>
        </p:grpSpPr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AE0E289-7B30-4BF9-9988-D9C62A346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574337" y="1855820"/>
              <a:ext cx="2855720" cy="469154"/>
            </a:xfrm>
            <a:prstGeom prst="rect">
              <a:avLst/>
            </a:prstGeom>
          </p:spPr>
        </p:pic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913A7EEC-9D78-48AC-B3D2-DBC74BA455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00000" y="1435650"/>
              <a:ext cx="1097280" cy="1097280"/>
            </a:xfrm>
            <a:prstGeom prst="cube">
              <a:avLst/>
            </a:prstGeom>
            <a:solidFill>
              <a:schemeClr val="accent2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ube 15">
              <a:extLst>
                <a:ext uri="{FF2B5EF4-FFF2-40B4-BE49-F238E27FC236}">
                  <a16:creationId xmlns:a16="http://schemas.microsoft.com/office/drawing/2014/main" id="{719708A0-6FA4-43B3-8066-198039F627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624169" y="887010"/>
              <a:ext cx="2194560" cy="2194560"/>
            </a:xfrm>
            <a:prstGeom prst="cube">
              <a:avLst/>
            </a:prstGeom>
            <a:solidFill>
              <a:schemeClr val="accent2">
                <a:lumMod val="50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2DC92DC-1224-4B29-A6AC-62BD40DE1E1F}"/>
                </a:ext>
              </a:extLst>
            </p:cNvPr>
            <p:cNvCxnSpPr>
              <a:cxnSpLocks/>
            </p:cNvCxnSpPr>
            <p:nvPr/>
          </p:nvCxnSpPr>
          <p:spPr>
            <a:xfrm>
              <a:off x="6995520" y="1979358"/>
              <a:ext cx="2395397" cy="0"/>
            </a:xfrm>
            <a:prstGeom prst="straightConnector1">
              <a:avLst/>
            </a:prstGeom>
            <a:ln w="25400">
              <a:solidFill>
                <a:schemeClr val="tx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D6208404-97C2-4BA3-B19C-70F7EEE196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7263656" y="2080461"/>
              <a:ext cx="1729569" cy="264889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0CA22DDD-9FF4-447A-8DEA-A70035A541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385295" y="1604372"/>
              <a:ext cx="1604913" cy="296052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D9305AB-CFF1-4EC9-9FFF-58CC730ADB09}"/>
              </a:ext>
            </a:extLst>
          </p:cNvPr>
          <p:cNvSpPr/>
          <p:nvPr/>
        </p:nvSpPr>
        <p:spPr>
          <a:xfrm>
            <a:off x="5750766" y="4512651"/>
            <a:ext cx="54086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Mass </a:t>
            </a:r>
            <a:r>
              <a:rPr lang="en-US" sz="4800" b="1" u="sng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scales as</a:t>
            </a:r>
            <a:r>
              <a:rPr lang="en-US" sz="48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 length cubed</a:t>
            </a:r>
            <a:endParaRPr lang="en-US" sz="48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90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Turkey roasting data</a:t>
            </a: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7AEC74A-A7F1-489C-BB83-A281A5D52F76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047875"/>
          <a:ext cx="3695701" cy="1703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37389">
                  <a:extLst>
                    <a:ext uri="{9D8B030D-6E8A-4147-A177-3AD203B41FA5}">
                      <a16:colId xmlns:a16="http://schemas.microsoft.com/office/drawing/2014/main" val="1571454652"/>
                    </a:ext>
                  </a:extLst>
                </a:gridCol>
                <a:gridCol w="1664146">
                  <a:extLst>
                    <a:ext uri="{9D8B030D-6E8A-4147-A177-3AD203B41FA5}">
                      <a16:colId xmlns:a16="http://schemas.microsoft.com/office/drawing/2014/main" val="3585831826"/>
                    </a:ext>
                  </a:extLst>
                </a:gridCol>
                <a:gridCol w="994166">
                  <a:extLst>
                    <a:ext uri="{9D8B030D-6E8A-4147-A177-3AD203B41FA5}">
                      <a16:colId xmlns:a16="http://schemas.microsoft.com/office/drawing/2014/main" val="428675479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m</a:t>
                      </a:r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</a:t>
                      </a:r>
                      <a:r>
                        <a:rPr lang="en-US" sz="1800" u="none" strike="noStrike" dirty="0" err="1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lbs</a:t>
                      </a:r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(some unit)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i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 (hours)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197143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1.91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2.75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316545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2636061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7171529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2.62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38530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2.80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5.75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36083671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86BE1BF9-9661-4B76-9DC9-02C0C18E56CA}"/>
              </a:ext>
            </a:extLst>
          </p:cNvPr>
          <p:cNvSpPr/>
          <p:nvPr/>
        </p:nvSpPr>
        <p:spPr>
          <a:xfrm>
            <a:off x="266338" y="3949473"/>
            <a:ext cx="45053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How does cooking time </a:t>
            </a:r>
            <a:r>
              <a:rPr lang="en-US" sz="2800" b="1" u="sng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scale with</a:t>
            </a:r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 length?</a:t>
            </a:r>
            <a:endParaRPr lang="en-US" sz="2800" b="1" u="sng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28908D3E-7E5F-4691-9FF0-76D03E894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7874" y="1574913"/>
            <a:ext cx="1276351" cy="303893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206C44-B992-4761-8C54-4507B0DA4DFC}"/>
              </a:ext>
            </a:extLst>
          </p:cNvPr>
          <p:cNvGrpSpPr/>
          <p:nvPr/>
        </p:nvGrpSpPr>
        <p:grpSpPr>
          <a:xfrm>
            <a:off x="836293" y="5002588"/>
            <a:ext cx="2883546" cy="1384995"/>
            <a:chOff x="7489963" y="1390247"/>
            <a:chExt cx="2883546" cy="138499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98489CD-6E41-4434-9621-F7C85B58F196}"/>
                </a:ext>
              </a:extLst>
            </p:cNvPr>
            <p:cNvSpPr/>
            <p:nvPr/>
          </p:nvSpPr>
          <p:spPr>
            <a:xfrm>
              <a:off x="7489963" y="1390247"/>
              <a:ext cx="2883546" cy="138499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Helvetica" pitchFamily="2" charset="0"/>
                </a:rPr>
                <a:t>Two hypotheses: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Helvetica" pitchFamily="2" charset="0"/>
                </a:rPr>
                <a:t>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800" dirty="0">
                  <a:latin typeface="Helvetica" pitchFamily="2" charset="0"/>
                </a:rPr>
                <a:t> </a:t>
              </a:r>
            </a:p>
          </p:txBody>
        </p:sp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28F92858-A5A9-42D3-8EC4-192046522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74000" y="1958400"/>
              <a:ext cx="725994" cy="213528"/>
            </a:xfrm>
            <a:prstGeom prst="rect">
              <a:avLst/>
            </a:prstGeom>
          </p:spPr>
        </p:pic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24CB5E5C-59BA-4B5E-B9A3-8B8607657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874000" y="2335509"/>
              <a:ext cx="825639" cy="27046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81C42F7-8F7A-4D97-8C30-948114BC6F9A}"/>
              </a:ext>
            </a:extLst>
          </p:cNvPr>
          <p:cNvGrpSpPr/>
          <p:nvPr/>
        </p:nvGrpSpPr>
        <p:grpSpPr>
          <a:xfrm>
            <a:off x="1875453" y="2047875"/>
            <a:ext cx="2658448" cy="1703070"/>
            <a:chOff x="1875453" y="2047875"/>
            <a:chExt cx="2658448" cy="17030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236E661-8611-485F-B412-6AC8B8E2C51F}"/>
                </a:ext>
              </a:extLst>
            </p:cNvPr>
            <p:cNvSpPr/>
            <p:nvPr/>
          </p:nvSpPr>
          <p:spPr>
            <a:xfrm>
              <a:off x="1875453" y="2047875"/>
              <a:ext cx="1660849" cy="170307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FF34D0C-619C-4EF5-956C-132860FDE283}"/>
                </a:ext>
              </a:extLst>
            </p:cNvPr>
            <p:cNvSpPr/>
            <p:nvPr/>
          </p:nvSpPr>
          <p:spPr>
            <a:xfrm>
              <a:off x="3536302" y="2047875"/>
              <a:ext cx="997599" cy="170307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3948EC18-2938-4DFE-883C-09B4A8C17CC0}"/>
              </a:ext>
            </a:extLst>
          </p:cNvPr>
          <p:cNvGraphicFramePr>
            <a:graphicFrameLocks noGrp="1"/>
          </p:cNvGraphicFramePr>
          <p:nvPr/>
        </p:nvGraphicFramePr>
        <p:xfrm>
          <a:off x="5743575" y="2112412"/>
          <a:ext cx="2209897" cy="2617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4885">
                  <a:extLst>
                    <a:ext uri="{9D8B030D-6E8A-4147-A177-3AD203B41FA5}">
                      <a16:colId xmlns:a16="http://schemas.microsoft.com/office/drawing/2014/main" val="3273810157"/>
                    </a:ext>
                  </a:extLst>
                </a:gridCol>
                <a:gridCol w="1065012">
                  <a:extLst>
                    <a:ext uri="{9D8B030D-6E8A-4147-A177-3AD203B41FA5}">
                      <a16:colId xmlns:a16="http://schemas.microsoft.com/office/drawing/2014/main" val="288748226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L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i="1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t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86627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1.9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128164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2.2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22798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2.4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29892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2.6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312456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268378330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B83D3107-8D5D-4AF8-A6A8-590370F04872}"/>
              </a:ext>
            </a:extLst>
          </p:cNvPr>
          <p:cNvGraphicFramePr>
            <a:graphicFrameLocks noGrp="1"/>
          </p:cNvGraphicFramePr>
          <p:nvPr/>
        </p:nvGraphicFramePr>
        <p:xfrm>
          <a:off x="8925384" y="2112412"/>
          <a:ext cx="2209898" cy="26174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39887">
                  <a:extLst>
                    <a:ext uri="{9D8B030D-6E8A-4147-A177-3AD203B41FA5}">
                      <a16:colId xmlns:a16="http://schemas.microsoft.com/office/drawing/2014/main" val="3637093376"/>
                    </a:ext>
                  </a:extLst>
                </a:gridCol>
                <a:gridCol w="1070011">
                  <a:extLst>
                    <a:ext uri="{9D8B030D-6E8A-4147-A177-3AD203B41FA5}">
                      <a16:colId xmlns:a16="http://schemas.microsoft.com/office/drawing/2014/main" val="8679135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i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L</a:t>
                      </a:r>
                      <a:r>
                        <a:rPr lang="en-US" sz="2800" i="1" u="none" strike="noStrike" baseline="30000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2</a:t>
                      </a:r>
                      <a:endParaRPr lang="en-US" sz="2800" b="0" i="1" u="none" strike="noStrike" baseline="300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i="1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t</a:t>
                      </a:r>
                      <a:endParaRPr lang="en-US" sz="2800" b="0" i="1" u="none" strike="noStrike" baseline="30000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97895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3.7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2.8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48313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4.6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3.5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363487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5.8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4.5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2182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6.9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5.3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5143024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Helvetica" panose="020B0604020202020204" pitchFamily="34" charset="0"/>
                          <a:cs typeface="Helvetica" panose="020B0604020202020204" pitchFamily="34" charset="0"/>
                        </a:rPr>
                        <a:t>7.9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Helvetica" panose="020B0604020202020204" pitchFamily="34" charset="0"/>
                        <a:cs typeface="Helvetica" panose="020B0604020202020204" pitchFamily="34" charset="0"/>
                      </a:endParaRPr>
                    </a:p>
                  </a:txBody>
                  <a:tcPr marL="9525" marR="9525" marT="9525" marB="0" anchor="b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kern="1200" dirty="0">
                          <a:solidFill>
                            <a:schemeClr val="dk1"/>
                          </a:solidFill>
                          <a:effectLst/>
                          <a:latin typeface="Helvetica" panose="020B0604020202020204" pitchFamily="34" charset="0"/>
                          <a:ea typeface="+mn-ea"/>
                          <a:cs typeface="Helvetica" panose="020B0604020202020204" pitchFamily="34" charset="0"/>
                        </a:rPr>
                        <a:t>5.8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223847425"/>
                  </a:ext>
                </a:extLst>
              </a:tr>
            </a:tbl>
          </a:graphicData>
        </a:graphic>
      </p:graphicFrame>
      <p:sp>
        <p:nvSpPr>
          <p:cNvPr id="26" name="Rectangle 25">
            <a:extLst>
              <a:ext uri="{FF2B5EF4-FFF2-40B4-BE49-F238E27FC236}">
                <a16:creationId xmlns:a16="http://schemas.microsoft.com/office/drawing/2014/main" id="{C07556CE-F2A2-47D6-AA1B-350665E9C2CB}"/>
              </a:ext>
            </a:extLst>
          </p:cNvPr>
          <p:cNvSpPr/>
          <p:nvPr/>
        </p:nvSpPr>
        <p:spPr>
          <a:xfrm>
            <a:off x="6684686" y="5183146"/>
            <a:ext cx="3574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Helvetica" pitchFamily="2" charset="0"/>
              </a:rPr>
              <a:t>We can plot the data!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602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1E8F82-54F0-449E-AC8E-7AD14437536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2264" y="365125"/>
            <a:ext cx="7948362" cy="605810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51A4448-A647-462E-B0D6-058332B81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794" y="184525"/>
            <a:ext cx="8320425" cy="6368147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D8DDF57-C71A-4CE9-B8E5-8167F3E4BAF4}"/>
              </a:ext>
            </a:extLst>
          </p:cNvPr>
          <p:cNvGrpSpPr/>
          <p:nvPr/>
        </p:nvGrpSpPr>
        <p:grpSpPr>
          <a:xfrm>
            <a:off x="2138555" y="744024"/>
            <a:ext cx="6308757" cy="1434443"/>
            <a:chOff x="5161675" y="744024"/>
            <a:chExt cx="6308757" cy="143444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6F0DA6-E127-4290-9AD4-A36F75E627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61675" y="744024"/>
              <a:ext cx="1103179" cy="271274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27C1F8B-93AE-489C-A6D5-5B3A45551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222573" y="1834853"/>
              <a:ext cx="1247859" cy="34361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1942163-E580-46C8-B979-1BC590C70F16}"/>
              </a:ext>
            </a:extLst>
          </p:cNvPr>
          <p:cNvGrpSpPr/>
          <p:nvPr/>
        </p:nvGrpSpPr>
        <p:grpSpPr>
          <a:xfrm>
            <a:off x="9504945" y="2369036"/>
            <a:ext cx="2298445" cy="1783087"/>
            <a:chOff x="9504945" y="1883844"/>
            <a:chExt cx="2298445" cy="1783087"/>
          </a:xfrm>
        </p:grpSpPr>
        <p:pic>
          <p:nvPicPr>
            <p:cNvPr id="28" name="Graphic 27">
              <a:extLst>
                <a:ext uri="{FF2B5EF4-FFF2-40B4-BE49-F238E27FC236}">
                  <a16:creationId xmlns:a16="http://schemas.microsoft.com/office/drawing/2014/main" id="{F1986D91-C0C1-4667-ABFD-2CD253C12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801613" y="3268839"/>
              <a:ext cx="1215229" cy="398092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F0AEC79-ADEF-40F1-A674-C5B215F988A7}"/>
                </a:ext>
              </a:extLst>
            </p:cNvPr>
            <p:cNvSpPr/>
            <p:nvPr/>
          </p:nvSpPr>
          <p:spPr>
            <a:xfrm>
              <a:off x="9504945" y="1883844"/>
              <a:ext cx="2298445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b="1" u="sng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Conclusion:</a:t>
              </a:r>
            </a:p>
            <a:p>
              <a:r>
                <a:rPr lang="en-US" sz="2800" dirty="0">
                  <a:solidFill>
                    <a:schemeClr val="accent5">
                      <a:lumMod val="50000"/>
                    </a:schemeClr>
                  </a:solidFill>
                  <a:latin typeface="Helvetica" pitchFamily="2" charset="0"/>
                </a:rPr>
                <a:t>cooking time scales as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956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5286" y="245915"/>
            <a:ext cx="10515600" cy="9028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/>
              <a:t>Diffusion: </a:t>
            </a:r>
            <a:r>
              <a:rPr lang="en-US" sz="3000" dirty="0"/>
              <a:t>spreading from regions of high concentration to regions of low concentration</a:t>
            </a:r>
          </a:p>
          <a:p>
            <a:pPr marL="0" indent="0">
              <a:buNone/>
            </a:pPr>
            <a:endParaRPr lang="en-US" sz="3000" dirty="0"/>
          </a:p>
        </p:txBody>
      </p:sp>
      <p:pic>
        <p:nvPicPr>
          <p:cNvPr id="1026" name="Picture 2" descr="Image result for diffusion dy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558" y="4500626"/>
            <a:ext cx="3292340" cy="205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heat conduc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440" y="5145700"/>
            <a:ext cx="3110389" cy="1506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electrical conductivit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2"/>
          <a:stretch/>
        </p:blipFill>
        <p:spPr bwMode="auto">
          <a:xfrm>
            <a:off x="9321687" y="4990011"/>
            <a:ext cx="2264229" cy="1758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24868" y="4244914"/>
            <a:ext cx="234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Chemical species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63774" y="4635198"/>
            <a:ext cx="22882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Heat conduction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169569" y="4500626"/>
            <a:ext cx="28375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Electrical conduction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F6A346-3B90-44DE-8350-51DB21BFFD79}"/>
              </a:ext>
            </a:extLst>
          </p:cNvPr>
          <p:cNvSpPr/>
          <p:nvPr/>
        </p:nvSpPr>
        <p:spPr>
          <a:xfrm>
            <a:off x="3886898" y="2501512"/>
            <a:ext cx="44182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(movie removed due to size constraint)</a:t>
            </a:r>
          </a:p>
        </p:txBody>
      </p:sp>
    </p:spTree>
    <p:extLst>
      <p:ext uri="{BB962C8B-B14F-4D97-AF65-F5344CB8AC3E}">
        <p14:creationId xmlns:p14="http://schemas.microsoft.com/office/powerpoint/2010/main" val="609626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Helvetica" pitchFamily="2" charset="0"/>
              </a:rPr>
              <a:t>Random walk</a:t>
            </a:r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6B7BB149-8F8F-414F-B078-FC2F97CF00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96344" y="1938334"/>
            <a:ext cx="4999313" cy="3484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440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>
                <a:latin typeface="Helvetica" pitchFamily="2" charset="0"/>
              </a:rPr>
              <a:t>Random walk</a:t>
            </a:r>
            <a:endParaRPr lang="en-US" dirty="0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F6E23E33-29E4-4C5E-AE00-8F02E9E006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518457"/>
            <a:ext cx="5423497" cy="321168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248F5DF5-E316-464B-B97C-E9ECB00BE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81622" y="4980561"/>
            <a:ext cx="5664108" cy="791757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F615A40C-4699-40BB-A306-3D1A63C47D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2323" y="6039376"/>
            <a:ext cx="6638576" cy="3349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866581D-C8F1-40B3-9384-A1AD398DDAC0}"/>
              </a:ext>
            </a:extLst>
          </p:cNvPr>
          <p:cNvSpPr/>
          <p:nvPr/>
        </p:nvSpPr>
        <p:spPr>
          <a:xfrm>
            <a:off x="7463443" y="2710115"/>
            <a:ext cx="4218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chemeClr val="accent5">
                    <a:lumMod val="50000"/>
                  </a:schemeClr>
                </a:solidFill>
                <a:latin typeface="Helvetica" pitchFamily="2" charset="0"/>
              </a:rPr>
              <a:t>Let’s try this out in an Excel spreadsheet!</a:t>
            </a:r>
          </a:p>
        </p:txBody>
      </p:sp>
    </p:spTree>
    <p:extLst>
      <p:ext uri="{BB962C8B-B14F-4D97-AF65-F5344CB8AC3E}">
        <p14:creationId xmlns:p14="http://schemas.microsoft.com/office/powerpoint/2010/main" val="127498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1: Simulations of different sized turkeys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160" y="172139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How long will it take for each turkey to reach the designated temperature of           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1604" y="2172494"/>
            <a:ext cx="4876800" cy="3657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0776" y="2959146"/>
            <a:ext cx="3657600" cy="2743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2391" y="3757862"/>
            <a:ext cx="2438400" cy="1828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863" y="6176962"/>
            <a:ext cx="877713" cy="21211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029" y="6072734"/>
            <a:ext cx="725942" cy="20845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620" y="6072734"/>
            <a:ext cx="725942" cy="208457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>
          <a:xfrm flipV="1">
            <a:off x="1447254" y="5904412"/>
            <a:ext cx="1888673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566487" y="5904412"/>
            <a:ext cx="27432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8166463" y="5895704"/>
            <a:ext cx="36576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775075" y="6255457"/>
            <a:ext cx="12330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Small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92547" y="6261175"/>
            <a:ext cx="18069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Medium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48174" y="6266477"/>
            <a:ext cx="1213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Large</a:t>
            </a:r>
          </a:p>
        </p:txBody>
      </p:sp>
      <p:pic>
        <p:nvPicPr>
          <p:cNvPr id="24" name="Picture 2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82" y="2232385"/>
            <a:ext cx="755200" cy="21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358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59.955"/>
  <p:tag name="LATEXADDIN" val="\documentclass{article}&#10;\usepackage{amsmath}&#10;\pagestyle{empty}&#10;\begin{document}&#10;&#10;0.45 m&#10;&#10;\end{document}"/>
  <p:tag name="IGUANATEXSIZE" val="24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668.9164"/>
  <p:tag name="LATEXADDIN" val="\documentclass{article}&#10;\usepackage{amsmath}&#10;\pagestyle{empty}&#10;\begin{document}&#10;&#10;$t=10$ hours&#10;&#10;\end{document}"/>
  <p:tag name="IGUANATEXSIZE" val="24"/>
  <p:tag name="IGUANATEXCURSOR" val="86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.73905"/>
  <p:tag name="ORIGINALWIDTH" val="606.6742"/>
  <p:tag name="LATEXADDIN" val="\documentclass{article}&#10;\usepackage{amsmath}&#10;\pagestyle{empty}&#10;\begin{document}&#10;&#10;$t=2$ hours&#10;&#10;\end{document}"/>
  <p:tag name="IGUANATEXSIZE" val="24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703.412"/>
  <p:tag name="LATEXADDIN" val="\documentclass{article}&#10;\usepackage{amsmath}&#10;\pagestyle{empty}&#10;\begin{document}&#10;&#10;$t=4.5$ hours&#10;&#10;\end{document}"/>
  <p:tag name="IGUANATEXSIZE" val="24"/>
  <p:tag name="IGUANATEXCURSOR" val="87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315.7105"/>
  <p:tag name="LATEXADDIN" val="\documentclass{article}&#10;\usepackage{amsmath}&#10;\pagestyle{empty}&#10;\begin{document}&#10;&#10;$350^\circ$F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254.9681"/>
  <p:tag name="LATEXADDIN" val="\documentclass{article}&#10;\usepackage{amsmath}&#10;\pagestyle{empty}&#10;\begin{document}&#10;&#10;$40^\circ$F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.73937"/>
  <p:tag name="ORIGINALWIDTH" val="582.6772"/>
  <p:tag name="LATEXADDIN" val="\documentclass{article}&#10;\usepackage{amsmath}&#10;\pagestyle{empty}&#10;\begin{document}&#10;&#10;21 minutes&#10;&#10;\end{document}"/>
  <p:tag name="IGUANATEXSIZE" val="24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23921"/>
  <p:tag name="ORIGINALWIDTH" val="584.177"/>
  <p:tag name="LATEXADDIN" val="\documentclass{article}&#10;\usepackage{amsmath}&#10;\pagestyle{empty}&#10;\begin{document}&#10;&#10;30 minutes&#10;&#10;\end{document}"/>
  <p:tag name="IGUANATEXSIZE" val="24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317.2103"/>
  <p:tag name="LATEXADDIN" val="\documentclass{article}&#10;\usepackage{amsmath}&#10;\pagestyle{empty}&#10;\begin{document}&#10;&#10;$400^\circ$F&#10;&#10;\end{document}"/>
  <p:tag name="IGUANATEXSIZE" val="24"/>
  <p:tag name="IGUANATEXCURSOR" val="9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251.9685"/>
  <p:tag name="LATEXADDIN" val="\documentclass{article}&#10;\usepackage{amsmath}&#10;\pagestyle{empty}&#10;\begin{document}&#10;&#10;$50^\circ$F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.2343"/>
  <p:tag name="ORIGINALWIDTH" val="572.9283"/>
  <p:tag name="LATEXADDIN" val="\documentclass{article}&#10;\usepackage{amsmath}&#10;\pagestyle{empty}&#10;\begin{document}&#10;&#10;Time (hrs)&#10;&#10;\end{document}"/>
  <p:tag name="IGUANATEXSIZE" val="24"/>
  <p:tag name="IGUANATEXCURSOR" val="91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97.7128"/>
  <p:tag name="LATEXADDIN" val="\documentclass{article}&#10;\usepackage{amsmath}&#10;\pagestyle{empty}&#10;\begin{document}&#10;&#10;0.3 m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53.24331"/>
  <p:tag name="LATEXADDIN" val="\documentclass{article}&#10;\usepackage{amsmath}&#10;\pagestyle{empty}&#10;\begin{document}&#10;&#10;$0$&#10;&#10;\end{document}"/>
  <p:tag name="IGUANATEXSIZE" val="18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48969"/>
  <p:tag name="ORIGINALWIDTH" val="41.99472"/>
  <p:tag name="LATEXADDIN" val="\documentclass{article}&#10;\usepackage{amsmath}&#10;\pagestyle{empty}&#10;\begin{document}&#10;&#10;$1$&#10;&#10;\end{document}"/>
  <p:tag name="IGUANATEXSIZE" val="18"/>
  <p:tag name="IGUANATEXCURSOR" val="8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97.7128"/>
  <p:tag name="LATEXADDIN" val="\documentclass{article}&#10;\usepackage{amsmath}&#10;\pagestyle{empty}&#10;\begin{document}&#10;&#10;0.2 m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309.7113"/>
  <p:tag name="LATEXADDIN" val="\documentclass{article}&#10;\usepackage{amsmath}&#10;\pagestyle{empty}&#10;\begin{document}&#10;&#10;$165^\circ$F&#10;&#10;\end{document}"/>
  <p:tag name="IGUANATEXSIZE" val="24"/>
  <p:tag name="IGUANATEXCURSOR" val="93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6.98914"/>
  <p:tag name="ORIGINALWIDTH" val="359.955"/>
  <p:tag name="LATEXADDIN" val="\documentclass{article}&#10;\usepackage{amsmath}&#10;\pagestyle{empty}&#10;\begin{document}&#10;&#10;0.45 m&#10;&#10;\end{document}"/>
  <p:tag name="IGUANATEXSIZE" val="24"/>
  <p:tag name="IGUANATEXCURSOR" val="8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97.7128"/>
  <p:tag name="LATEXADDIN" val="\documentclass{article}&#10;\usepackage{amsmath}&#10;\pagestyle{empty}&#10;\begin{document}&#10;&#10;0.3 m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.48929"/>
  <p:tag name="ORIGINALWIDTH" val="297.7128"/>
  <p:tag name="LATEXADDIN" val="\documentclass{article}&#10;\usepackage{amsmath}&#10;\pagestyle{empty}&#10;\begin{document}&#10;&#10;0.2 m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315.7105"/>
  <p:tag name="LATEXADDIN" val="\documentclass{article}&#10;\usepackage{amsmath}&#10;\pagestyle{empty}&#10;\begin{document}&#10;&#10;$350^\circ$F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8.48898"/>
  <p:tag name="ORIGINALWIDTH" val="254.9681"/>
  <p:tag name="LATEXADDIN" val="\documentclass{article}&#10;\usepackage{amsmath}&#10;\pagestyle{empty}&#10;\begin{document}&#10;&#10;$40^\circ$F&#10;&#10;\end{document}"/>
  <p:tag name="IGUANATEXSIZE" val="24"/>
  <p:tag name="IGUANATEXCURSOR" val="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5379</TotalTime>
  <Words>411</Words>
  <Application>Microsoft Office PowerPoint</Application>
  <PresentationFormat>Widescreen</PresentationFormat>
  <Paragraphs>106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Helvetica</vt:lpstr>
      <vt:lpstr>Office Theme</vt:lpstr>
      <vt:lpstr>M13306: Introduction to diffusion and random walk: Thanksgiving special Joey Gu, Pedro de Souza</vt:lpstr>
      <vt:lpstr>PowerPoint Presentation</vt:lpstr>
      <vt:lpstr>PowerPoint Presentation</vt:lpstr>
      <vt:lpstr>Turkey roasting data</vt:lpstr>
      <vt:lpstr>PowerPoint Presentation</vt:lpstr>
      <vt:lpstr>PowerPoint Presentation</vt:lpstr>
      <vt:lpstr>Random walk</vt:lpstr>
      <vt:lpstr>Random walk</vt:lpstr>
      <vt:lpstr>Example 1: Simulations of different sized turkeys</vt:lpstr>
      <vt:lpstr>Example 1: Simulations of different sized turkeys</vt:lpstr>
      <vt:lpstr>Example 1: Simulations of different sized turkeys</vt:lpstr>
      <vt:lpstr>Example 2: Pumpkin versus Carrot</vt:lpstr>
      <vt:lpstr>Example 2: Pumpkin versus Carrot</vt:lpstr>
      <vt:lpstr>Example 3: Pollution from a chemical plant</vt:lpstr>
      <vt:lpstr>Example 3: Pollution from a chemical plant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QUESTION!</dc:title>
  <dc:creator>Pedro de Souza</dc:creator>
  <cp:lastModifiedBy>Joey Gu</cp:lastModifiedBy>
  <cp:revision>48</cp:revision>
  <dcterms:created xsi:type="dcterms:W3CDTF">2019-11-19T20:46:07Z</dcterms:created>
  <dcterms:modified xsi:type="dcterms:W3CDTF">2019-11-25T00:33:08Z</dcterms:modified>
</cp:coreProperties>
</file>