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sldIdLst>
    <p:sldId id="280" r:id="rId2"/>
    <p:sldId id="405" r:id="rId3"/>
    <p:sldId id="394" r:id="rId4"/>
    <p:sldId id="407" r:id="rId5"/>
    <p:sldId id="408" r:id="rId6"/>
    <p:sldId id="406" r:id="rId7"/>
    <p:sldId id="410" r:id="rId8"/>
    <p:sldId id="411" r:id="rId9"/>
    <p:sldId id="412" r:id="rId10"/>
    <p:sldId id="409" r:id="rId11"/>
    <p:sldId id="337" r:id="rId12"/>
    <p:sldId id="377" r:id="rId13"/>
    <p:sldId id="396" r:id="rId14"/>
    <p:sldId id="282" r:id="rId15"/>
    <p:sldId id="283" r:id="rId16"/>
    <p:sldId id="284" r:id="rId17"/>
    <p:sldId id="285" r:id="rId18"/>
    <p:sldId id="286" r:id="rId19"/>
    <p:sldId id="287" r:id="rId20"/>
    <p:sldId id="417" r:id="rId21"/>
    <p:sldId id="289" r:id="rId22"/>
    <p:sldId id="290" r:id="rId23"/>
    <p:sldId id="397" r:id="rId24"/>
    <p:sldId id="292" r:id="rId25"/>
    <p:sldId id="404" r:id="rId26"/>
    <p:sldId id="413" r:id="rId27"/>
    <p:sldId id="414" r:id="rId28"/>
    <p:sldId id="415" r:id="rId29"/>
    <p:sldId id="401" r:id="rId30"/>
    <p:sldId id="420" r:id="rId31"/>
    <p:sldId id="421" r:id="rId32"/>
    <p:sldId id="422" r:id="rId33"/>
    <p:sldId id="423" r:id="rId34"/>
    <p:sldId id="425" r:id="rId35"/>
    <p:sldId id="426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200"/>
    <a:srgbClr val="FFF300"/>
    <a:srgbClr val="DF97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5AB6A-FF4B-48F3-A5DC-B6A2BC4821EA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E762-9B90-4E30-9B39-DD09CCC21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3720BF-10C9-475B-BED3-16C3A5C7EC6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D382A-90A8-4125-958F-913FE7F4596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740B-FE46-45E7-8CAD-994A71F998BE}" type="slidenum">
              <a:rPr lang="en-US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0AEA1-E4EE-4526-AE13-E78DA88D545E}" type="slidenum">
              <a:rPr lang="en-US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Orbital-type picture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03C59-E090-460D-BDB7-E83399482073}" type="slidenum">
              <a:rPr lang="en-US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 affects small objects a lot.  Position velocity uncertainty.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3E0AA-32E9-4DD2-BA14-B9ADB3F4645F}" type="slidenum">
              <a:rPr lang="en-US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Stm picture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740B-FE46-45E7-8CAD-994A71F998BE}" type="slidenum">
              <a:rPr lang="en-US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0EC2F-087E-4367-967A-EFBE395E3247}" type="slidenum">
              <a:rPr lang="en-US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Delta x * delta p &gt;= \hbar/2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5D3A-4436-4E4D-BF1E-F4D9F22F13C1}" type="datetime1">
              <a:rPr lang="en-US" smtClean="0"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02AD-36EB-4DEB-BECF-9EA5E3FD0DE9}" type="datetime1">
              <a:rPr lang="en-US" smtClean="0"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A800-19D4-4D0D-B9E7-E9B159862235}" type="datetime1">
              <a:rPr lang="en-US" smtClean="0"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04D4-0562-46D9-96F3-CE1F0079D6D9}" type="datetime1">
              <a:rPr lang="en-US" smtClean="0"/>
              <a:t>11/3/2012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EB9E-E513-4112-93F5-6CDBE042A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FF4999-A9BA-42E3-A457-0743221AE39F}" type="datetime1">
              <a:rPr lang="en-US" smtClean="0">
                <a:solidFill>
                  <a:srgbClr val="FFFFFF"/>
                </a:solidFill>
              </a:rPr>
              <a:t>11/3/2012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255CA8-FED8-4F0B-B7A2-DEFA960BE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FFC2D2-2513-4AC5-93A4-0785261AB3EC}" type="datetime1">
              <a:rPr lang="en-US" smtClean="0">
                <a:solidFill>
                  <a:srgbClr val="FFFFFF"/>
                </a:solidFill>
              </a:rPr>
              <a:t>11/3/2012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FA96C7-C845-4016-8866-250C4B6CF4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C081-7E2C-4B12-A962-184B75C2F536}" type="datetime1">
              <a:rPr lang="en-US" smtClean="0"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D71A-2704-4B36-89DE-F2E1BBC3B793}" type="datetime1">
              <a:rPr lang="en-US" smtClean="0"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F04-8B0E-4E70-BD1D-3436BB1C9CC9}" type="datetime1">
              <a:rPr lang="en-US" smtClean="0"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150-8743-4067-BEF6-2C70F5DFF928}" type="datetime1">
              <a:rPr lang="en-US" smtClean="0"/>
              <a:t>11/3/2012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4014-2392-42B1-9B50-50ADA677175A}" type="datetime1">
              <a:rPr lang="en-US" smtClean="0"/>
              <a:t>11/3/2012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51CD-A00C-4DD3-903B-2B5A84439B91}" type="datetime1">
              <a:rPr lang="en-US" smtClean="0"/>
              <a:t>11/3/2012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6BDF-5440-4428-A81A-623358946905}" type="datetime1">
              <a:rPr lang="en-US" smtClean="0"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1177-B348-47E2-BC78-52871D8D7680}" type="datetime1">
              <a:rPr lang="en-US" smtClean="0"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43F13-6A4D-4B5B-8CDA-5087C24BE6DD}" type="datetime1">
              <a:rPr lang="en-US" smtClean="0"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94" r:id="rId13"/>
    <p:sldLayoutId id="214748369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jpeg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9248" y="1295400"/>
            <a:ext cx="8528181" cy="2305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+mn-lt"/>
              </a:rPr>
              <a:t>Bose-Einstein Condensates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The Coldest Stuff in the Universe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Hiro</a:t>
            </a:r>
            <a:r>
              <a:rPr lang="en-US" dirty="0" smtClean="0">
                <a:solidFill>
                  <a:schemeClr val="tx1"/>
                </a:solidFill>
              </a:rPr>
              <a:t> Miyake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Splash!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November 17,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248"/>
            <a:ext cx="8229600" cy="1143000"/>
          </a:xfrm>
        </p:spPr>
        <p:txBody>
          <a:bodyPr/>
          <a:lstStyle/>
          <a:p>
            <a:r>
              <a:rPr lang="en-US" dirty="0"/>
              <a:t>What does this mean?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77091" y="1059855"/>
            <a:ext cx="8562109" cy="2389927"/>
          </a:xfrm>
        </p:spPr>
        <p:txBody>
          <a:bodyPr>
            <a:normAutofit/>
          </a:bodyPr>
          <a:lstStyle/>
          <a:p>
            <a:r>
              <a:rPr lang="en-US" dirty="0"/>
              <a:t>Small objects exist</a:t>
            </a:r>
            <a:r>
              <a:rPr lang="en-US" i="1" dirty="0"/>
              <a:t> </a:t>
            </a:r>
            <a:r>
              <a:rPr lang="en-US" dirty="0"/>
              <a:t>everywhere</a:t>
            </a:r>
          </a:p>
          <a:p>
            <a:r>
              <a:rPr lang="en-US" dirty="0"/>
              <a:t>When you look at one, you know where it is, but </a:t>
            </a:r>
            <a:r>
              <a:rPr lang="en-US" i="1" dirty="0"/>
              <a:t>not</a:t>
            </a:r>
            <a:r>
              <a:rPr lang="en-US" dirty="0"/>
              <a:t> how fast its moving!</a:t>
            </a:r>
          </a:p>
          <a:p>
            <a:r>
              <a:rPr lang="en-US" dirty="0"/>
              <a:t>You can </a:t>
            </a:r>
            <a:r>
              <a:rPr lang="en-US" i="1" dirty="0"/>
              <a:t>never </a:t>
            </a:r>
            <a:r>
              <a:rPr lang="en-US" dirty="0"/>
              <a:t>know everything!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5475" y="4281041"/>
            <a:ext cx="8763000" cy="2161307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can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NEVER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know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exactly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a Super" pitchFamily="2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WHERE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a Super" pitchFamily="2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something is and exactly how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FAST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it’s moving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at the same time</a:t>
            </a:r>
          </a:p>
        </p:txBody>
      </p:sp>
      <p:sp>
        <p:nvSpPr>
          <p:cNvPr id="8" name="Down Arrow 7"/>
          <p:cNvSpPr/>
          <p:nvPr/>
        </p:nvSpPr>
        <p:spPr>
          <a:xfrm>
            <a:off x="3560608" y="3477492"/>
            <a:ext cx="1676400" cy="63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96C7-C845-4016-8866-250C4B6CF446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Philosophical Implications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876800" cy="5410200"/>
          </a:xfrm>
        </p:spPr>
        <p:txBody>
          <a:bodyPr/>
          <a:lstStyle/>
          <a:p>
            <a:r>
              <a:rPr lang="en-US" sz="2800" dirty="0"/>
              <a:t>How is it that we can’t know how fast things are moving and where they are at the same time?</a:t>
            </a:r>
          </a:p>
          <a:p>
            <a:r>
              <a:rPr lang="en-US" sz="2800" dirty="0"/>
              <a:t>Was it really somewhere and moving at some speed before I looked?</a:t>
            </a:r>
          </a:p>
          <a:p>
            <a:r>
              <a:rPr lang="en-US" sz="2800" dirty="0"/>
              <a:t>Did I change reality by looking?</a:t>
            </a:r>
          </a:p>
          <a:p>
            <a:r>
              <a:rPr lang="en-US" sz="2800" dirty="0"/>
              <a:t>What does it mean to “look?”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133600"/>
            <a:ext cx="2995613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074988" y="6583363"/>
            <a:ext cx="5773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http://commons.wikimedia.org/wiki/Image:Niels_Bohr_Albert_Einstein_by_Ehrenfest.jpg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999748" y="1168400"/>
            <a:ext cx="3891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Niels Bohr (Copenhagen Interpretation)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vs.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Albert Einstein (Realist)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5CA8-FED8-4F0B-B7A2-DEFA960BE6EB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910" y="3061855"/>
            <a:ext cx="7827814" cy="678949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dirty="0" smtClean="0"/>
              <a:t>Δ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/>
              <a:t> = How much we don’t know about </a:t>
            </a:r>
            <a:r>
              <a:rPr lang="en-US" sz="2800" dirty="0" smtClean="0">
                <a:latin typeface="Impact" pitchFamily="34" charset="0"/>
              </a:rPr>
              <a:t>where</a:t>
            </a:r>
            <a:r>
              <a:rPr lang="en-US" sz="2800" dirty="0" smtClean="0"/>
              <a:t> it is</a:t>
            </a:r>
          </a:p>
        </p:txBody>
      </p:sp>
      <p:sp>
        <p:nvSpPr>
          <p:cNvPr id="154639" name="Rectangle 15"/>
          <p:cNvSpPr>
            <a:spLocks noGrp="1" noChangeArrowheads="1"/>
          </p:cNvSpPr>
          <p:nvPr>
            <p:ph idx="1"/>
          </p:nvPr>
        </p:nvSpPr>
        <p:spPr>
          <a:xfrm>
            <a:off x="457200" y="5299400"/>
            <a:ext cx="8229600" cy="1170709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For very light objects, we have less information than for heavy objects!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457200" y="3605699"/>
            <a:ext cx="8229600" cy="5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2800" dirty="0" smtClean="0"/>
              <a:t>Δ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/>
              <a:t> = How much we don’t know about how </a:t>
            </a:r>
            <a:r>
              <a:rPr lang="en-US" sz="2800" dirty="0" smtClean="0">
                <a:latin typeface="Impact" pitchFamily="34" charset="0"/>
              </a:rPr>
              <a:t>fast</a:t>
            </a:r>
            <a:r>
              <a:rPr lang="en-US" sz="2800" dirty="0" smtClean="0"/>
              <a:t> it is</a:t>
            </a:r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457200" y="623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/>
              <a:t>How much “fuzziness” is there?</a:t>
            </a:r>
          </a:p>
        </p:txBody>
      </p:sp>
      <p:graphicFrame>
        <p:nvGraphicFramePr>
          <p:cNvPr id="27649" name="Content Placeholder 3"/>
          <p:cNvGraphicFramePr>
            <a:graphicFrameLocks noChangeAspect="1"/>
          </p:cNvGraphicFramePr>
          <p:nvPr/>
        </p:nvGraphicFramePr>
        <p:xfrm>
          <a:off x="2943225" y="1613053"/>
          <a:ext cx="3286125" cy="1395412"/>
        </p:xfrm>
        <a:graphic>
          <a:graphicData uri="http://schemas.openxmlformats.org/presentationml/2006/ole">
            <p:oleObj spid="_x0000_s27649" name="Equation" r:id="rId4" imgW="927000" imgH="393480" progId="Equation.3">
              <p:embed/>
            </p:oleObj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20069" y="4125913"/>
          <a:ext cx="7553325" cy="622300"/>
        </p:xfrm>
        <a:graphic>
          <a:graphicData uri="http://schemas.openxmlformats.org/presentationml/2006/ole">
            <p:oleObj spid="_x0000_s27650" name="Equation" r:id="rId5" imgW="2781000" imgH="228600" progId="Equation.3">
              <p:embed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38783" y="4700239"/>
            <a:ext cx="3713013" cy="5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/>
              <a:t> = Mass of the object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6644" y="946568"/>
            <a:ext cx="497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Heisenberg Uncertainty Principle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39" grpId="0" build="p"/>
      <p:bldP spid="15462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1143000"/>
          </a:xfrm>
        </p:spPr>
        <p:txBody>
          <a:bodyPr/>
          <a:lstStyle/>
          <a:p>
            <a:r>
              <a:rPr lang="en-US" dirty="0" smtClean="0"/>
              <a:t>Calculating Your Fuzziness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3054927" y="1625463"/>
          <a:ext cx="3061855" cy="1621029"/>
        </p:xfrm>
        <a:graphic>
          <a:graphicData uri="http://schemas.openxmlformats.org/presentationml/2006/ole">
            <p:oleObj spid="_x0000_s103426" name="Equation" r:id="rId3" imgW="863280" imgH="457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01413" y="3313845"/>
          <a:ext cx="6243637" cy="622300"/>
        </p:xfrm>
        <a:graphic>
          <a:graphicData uri="http://schemas.openxmlformats.org/presentationml/2006/ole">
            <p:oleObj spid="_x0000_s103427" name="Equation" r:id="rId4" imgW="2298600" imgH="228600" progId="Equation.3">
              <p:embed/>
            </p:oleObj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1003300" y="3812173"/>
          <a:ext cx="6932613" cy="622300"/>
        </p:xfrm>
        <a:graphic>
          <a:graphicData uri="http://schemas.openxmlformats.org/presentationml/2006/ole">
            <p:oleObj spid="_x0000_s103428" name="Equation" r:id="rId5" imgW="2552400" imgH="228600" progId="Equation.3">
              <p:embed/>
            </p:oleObj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975590" y="4289364"/>
          <a:ext cx="1517650" cy="484187"/>
        </p:xfrm>
        <a:graphic>
          <a:graphicData uri="http://schemas.openxmlformats.org/presentationml/2006/ole">
            <p:oleObj spid="_x0000_s103429" name="Equation" r:id="rId6" imgW="558720" imgH="177480" progId="Equation.3">
              <p:embed/>
            </p:oleObj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963614" y="4690060"/>
          <a:ext cx="5208588" cy="554038"/>
        </p:xfrm>
        <a:graphic>
          <a:graphicData uri="http://schemas.openxmlformats.org/presentationml/2006/ole">
            <p:oleObj spid="_x0000_s103430" name="Equation" r:id="rId7" imgW="1917360" imgH="203040" progId="Equation.3">
              <p:embed/>
            </p:oleObj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935904" y="5119123"/>
          <a:ext cx="3863975" cy="554037"/>
        </p:xfrm>
        <a:graphic>
          <a:graphicData uri="http://schemas.openxmlformats.org/presentationml/2006/ole">
            <p:oleObj spid="_x0000_s103431" name="Equation" r:id="rId8" imgW="1422360" imgH="203040" progId="Equation.3">
              <p:embed/>
            </p:oleObj>
          </a:graphicData>
        </a:graphic>
      </p:graphicFrame>
      <p:graphicFrame>
        <p:nvGraphicFramePr>
          <p:cNvPr id="103433" name="Content Placeholder 3"/>
          <p:cNvGraphicFramePr>
            <a:graphicFrameLocks noChangeAspect="1"/>
          </p:cNvGraphicFramePr>
          <p:nvPr/>
        </p:nvGraphicFramePr>
        <p:xfrm>
          <a:off x="2605088" y="5785288"/>
          <a:ext cx="3962400" cy="719137"/>
        </p:xfrm>
        <a:graphic>
          <a:graphicData uri="http://schemas.openxmlformats.org/presentationml/2006/ole">
            <p:oleObj spid="_x0000_s103433" name="Equation" r:id="rId9" imgW="1117440" imgH="2030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16759" y="946568"/>
            <a:ext cx="4747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Thermal de Broglie Wavelength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69798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How can you see these weird properties of atoms?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365" y="2639335"/>
            <a:ext cx="8382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/>
              <a:t>You can make the atoms really 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COLD</a:t>
            </a:r>
            <a:r>
              <a:rPr lang="en-US" sz="4800" dirty="0"/>
              <a:t>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go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COLD</a:t>
            </a:r>
            <a:r>
              <a:rPr lang="en-US" dirty="0" smtClean="0"/>
              <a:t>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Things different from everyday intuition occur</a:t>
            </a:r>
          </a:p>
          <a:p>
            <a:pPr lvl="1" eaLnBrk="1" hangingPunct="1"/>
            <a:r>
              <a:rPr lang="en-US" smtClean="0"/>
              <a:t>You can see individual atoms</a:t>
            </a:r>
          </a:p>
          <a:p>
            <a:pPr lvl="1" eaLnBrk="1" hangingPunct="1"/>
            <a:r>
              <a:rPr lang="en-US" smtClean="0"/>
              <a:t>See weird states of matter: Bose-Einstein Condensation (BEC), Superfluidity, superconductivity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124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1772" y="6477000"/>
            <a:ext cx="465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http://mrsec.wisc.edu/Edetc/background/STM/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temperature?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mtClean="0"/>
              <a:t>Motion of atoms</a:t>
            </a:r>
          </a:p>
          <a:p>
            <a:pPr lvl="1"/>
            <a:r>
              <a:rPr lang="en-US" smtClean="0"/>
              <a:t>Fast moving atoms are hot</a:t>
            </a:r>
          </a:p>
          <a:p>
            <a:pPr lvl="1"/>
            <a:r>
              <a:rPr lang="en-US" smtClean="0"/>
              <a:t>Slow moving atoms are cold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42846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772" y="6161314"/>
            <a:ext cx="8972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http://www.flickr.com/photos/volcanoes/988326099/sizes/m/in/photostream/</a:t>
            </a:r>
          </a:p>
          <a:p>
            <a:r>
              <a:rPr lang="en-US" dirty="0">
                <a:latin typeface="Calibri" pitchFamily="34" charset="0"/>
              </a:rPr>
              <a:t>http://www.treehugger.com/files/2009/12/melting-polar-ice-raise-sea-levels-4-feet-2100.php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“</a:t>
            </a:r>
            <a:r>
              <a:rPr lang="en-US" b="1" smtClean="0">
                <a:solidFill>
                  <a:srgbClr val="00B0F0"/>
                </a:solidFill>
              </a:rPr>
              <a:t>Ultracold</a:t>
            </a:r>
            <a:r>
              <a:rPr lang="en-US" smtClean="0"/>
              <a:t>”?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smtClean="0"/>
              <a:t>Everyday temperatures</a:t>
            </a:r>
          </a:p>
          <a:p>
            <a:pPr lvl="2" eaLnBrk="1" hangingPunct="1"/>
            <a:r>
              <a:rPr lang="en-US" smtClean="0"/>
              <a:t>32 °F = 0 °C = 273 Kelvin</a:t>
            </a:r>
          </a:p>
          <a:p>
            <a:pPr eaLnBrk="1" hangingPunct="1"/>
            <a:r>
              <a:rPr lang="en-US" smtClean="0"/>
              <a:t>Absolute zero</a:t>
            </a:r>
          </a:p>
          <a:p>
            <a:pPr lvl="2" eaLnBrk="1" hangingPunct="1"/>
            <a:r>
              <a:rPr lang="en-US" smtClean="0"/>
              <a:t>-460 °F = -273 °C = 0 Kelvin</a:t>
            </a:r>
          </a:p>
          <a:p>
            <a:pPr eaLnBrk="1" hangingPunct="1"/>
            <a:r>
              <a:rPr lang="en-US" smtClean="0"/>
              <a:t>Typical ultracold temperatures in lab</a:t>
            </a:r>
          </a:p>
          <a:p>
            <a:pPr lvl="2" eaLnBrk="1" hangingPunct="1"/>
            <a:r>
              <a:rPr lang="en-US" smtClean="0"/>
              <a:t>100 nanoKelvin, billionth the temperature of a nice day</a:t>
            </a:r>
          </a:p>
          <a:p>
            <a:pPr lvl="1" eaLnBrk="1" hangingPunct="1"/>
            <a:r>
              <a:rPr lang="en-US" smtClean="0"/>
              <a:t>Outerspace is 3 Kelvin = -454 °F</a:t>
            </a:r>
          </a:p>
          <a:p>
            <a:pPr lvl="2" eaLnBrk="1" hangingPunct="1"/>
            <a:r>
              <a:rPr lang="en-US" smtClean="0"/>
              <a:t>Colder than space by more than a millionth the temperature of space!</a:t>
            </a:r>
          </a:p>
          <a:p>
            <a:pPr eaLnBrk="1" hangingPunct="1"/>
            <a:r>
              <a:rPr lang="en-US" smtClean="0"/>
              <a:t>What happens at ultracold temperatures?</a:t>
            </a:r>
          </a:p>
          <a:p>
            <a:pPr lvl="1" eaLnBrk="1" hangingPunct="1"/>
            <a:r>
              <a:rPr lang="en-US" smtClean="0"/>
              <a:t>All atoms behave like one big atom!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Very Weird Fact About the World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2133600"/>
            <a:ext cx="861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>
                <a:cs typeface="Arial" charset="0"/>
              </a:rPr>
              <a:t>Everything in this world is both a </a:t>
            </a:r>
            <a:r>
              <a:rPr lang="en-US" sz="6000">
                <a:latin typeface="Kristen ITC" pitchFamily="66" charset="0"/>
                <a:cs typeface="Arial" charset="0"/>
              </a:rPr>
              <a:t>particle</a:t>
            </a:r>
            <a:r>
              <a:rPr lang="en-US" sz="6000">
                <a:cs typeface="Arial" charset="0"/>
              </a:rPr>
              <a:t> and a </a:t>
            </a:r>
            <a:r>
              <a:rPr lang="en-US" sz="6000">
                <a:latin typeface="Kristen ITC" pitchFamily="66" charset="0"/>
                <a:cs typeface="Arial" charset="0"/>
              </a:rPr>
              <a:t>wave</a:t>
            </a:r>
          </a:p>
        </p:txBody>
      </p:sp>
      <p:sp>
        <p:nvSpPr>
          <p:cNvPr id="6" name="Oval 5"/>
          <p:cNvSpPr/>
          <p:nvPr/>
        </p:nvSpPr>
        <p:spPr>
          <a:xfrm>
            <a:off x="7010400" y="4419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5800" y="4267200"/>
            <a:ext cx="2487613" cy="871538"/>
          </a:xfrm>
          <a:custGeom>
            <a:avLst/>
            <a:gdLst>
              <a:gd name="connsiteX0" fmla="*/ 0 w 2488367"/>
              <a:gd name="connsiteY0" fmla="*/ 542144 h 871928"/>
              <a:gd name="connsiteX1" fmla="*/ 254832 w 2488367"/>
              <a:gd name="connsiteY1" fmla="*/ 17488 h 871928"/>
              <a:gd name="connsiteX2" fmla="*/ 449705 w 2488367"/>
              <a:gd name="connsiteY2" fmla="*/ 542144 h 871928"/>
              <a:gd name="connsiteX3" fmla="*/ 509665 w 2488367"/>
              <a:gd name="connsiteY3" fmla="*/ 856938 h 871928"/>
              <a:gd name="connsiteX4" fmla="*/ 704537 w 2488367"/>
              <a:gd name="connsiteY4" fmla="*/ 452203 h 871928"/>
              <a:gd name="connsiteX5" fmla="*/ 824459 w 2488367"/>
              <a:gd name="connsiteY5" fmla="*/ 62459 h 871928"/>
              <a:gd name="connsiteX6" fmla="*/ 989350 w 2488367"/>
              <a:gd name="connsiteY6" fmla="*/ 826957 h 871928"/>
              <a:gd name="connsiteX7" fmla="*/ 1229193 w 2488367"/>
              <a:gd name="connsiteY7" fmla="*/ 107429 h 871928"/>
              <a:gd name="connsiteX8" fmla="*/ 1454046 w 2488367"/>
              <a:gd name="connsiteY8" fmla="*/ 841948 h 871928"/>
              <a:gd name="connsiteX9" fmla="*/ 1798819 w 2488367"/>
              <a:gd name="connsiteY9" fmla="*/ 137410 h 871928"/>
              <a:gd name="connsiteX10" fmla="*/ 1948721 w 2488367"/>
              <a:gd name="connsiteY10" fmla="*/ 811967 h 871928"/>
              <a:gd name="connsiteX11" fmla="*/ 2083632 w 2488367"/>
              <a:gd name="connsiteY11" fmla="*/ 482184 h 871928"/>
              <a:gd name="connsiteX12" fmla="*/ 2488367 w 2488367"/>
              <a:gd name="connsiteY12" fmla="*/ 452203 h 871928"/>
              <a:gd name="connsiteX13" fmla="*/ 2488367 w 2488367"/>
              <a:gd name="connsiteY13" fmla="*/ 452203 h 8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8367" h="871928">
                <a:moveTo>
                  <a:pt x="0" y="542144"/>
                </a:moveTo>
                <a:cubicBezTo>
                  <a:pt x="89940" y="279816"/>
                  <a:pt x="179881" y="17488"/>
                  <a:pt x="254832" y="17488"/>
                </a:cubicBezTo>
                <a:cubicBezTo>
                  <a:pt x="329783" y="17488"/>
                  <a:pt x="407233" y="402236"/>
                  <a:pt x="449705" y="542144"/>
                </a:cubicBezTo>
                <a:cubicBezTo>
                  <a:pt x="492177" y="682052"/>
                  <a:pt x="467193" y="871928"/>
                  <a:pt x="509665" y="856938"/>
                </a:cubicBezTo>
                <a:cubicBezTo>
                  <a:pt x="552137" y="841948"/>
                  <a:pt x="652071" y="584616"/>
                  <a:pt x="704537" y="452203"/>
                </a:cubicBezTo>
                <a:cubicBezTo>
                  <a:pt x="757003" y="319790"/>
                  <a:pt x="776990" y="0"/>
                  <a:pt x="824459" y="62459"/>
                </a:cubicBezTo>
                <a:cubicBezTo>
                  <a:pt x="871928" y="124918"/>
                  <a:pt x="921894" y="819462"/>
                  <a:pt x="989350" y="826957"/>
                </a:cubicBezTo>
                <a:cubicBezTo>
                  <a:pt x="1056806" y="834452"/>
                  <a:pt x="1151744" y="104931"/>
                  <a:pt x="1229193" y="107429"/>
                </a:cubicBezTo>
                <a:cubicBezTo>
                  <a:pt x="1306642" y="109928"/>
                  <a:pt x="1359108" y="836951"/>
                  <a:pt x="1454046" y="841948"/>
                </a:cubicBezTo>
                <a:cubicBezTo>
                  <a:pt x="1548984" y="846945"/>
                  <a:pt x="1716373" y="142407"/>
                  <a:pt x="1798819" y="137410"/>
                </a:cubicBezTo>
                <a:cubicBezTo>
                  <a:pt x="1881265" y="132413"/>
                  <a:pt x="1901252" y="754505"/>
                  <a:pt x="1948721" y="811967"/>
                </a:cubicBezTo>
                <a:cubicBezTo>
                  <a:pt x="1996190" y="869429"/>
                  <a:pt x="1993691" y="542145"/>
                  <a:pt x="2083632" y="482184"/>
                </a:cubicBezTo>
                <a:cubicBezTo>
                  <a:pt x="2173573" y="422223"/>
                  <a:pt x="2488367" y="452203"/>
                  <a:pt x="2488367" y="452203"/>
                </a:cubicBezTo>
                <a:lnTo>
                  <a:pt x="2488367" y="452203"/>
                </a:lnTo>
              </a:path>
            </a:pathLst>
          </a:custGeom>
          <a:ln w="635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401638"/>
            <a:ext cx="6043612" cy="59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2658" y="6444569"/>
            <a:ext cx="4833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http://cua.mit.edu/ketterle_group/Nice_pics.htm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6934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3505200"/>
            <a:ext cx="67818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2103438"/>
            <a:ext cx="6781800" cy="2459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741363"/>
            <a:ext cx="3276600" cy="588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5029200" y="1066800"/>
            <a:ext cx="296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High temperature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2447925"/>
            <a:ext cx="320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Lower temperature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29200" y="3895725"/>
            <a:ext cx="400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Even lower temperature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29200" y="5410200"/>
            <a:ext cx="296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Zero temperature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694"/>
            <a:ext cx="8229600" cy="5670487"/>
          </a:xfrm>
        </p:spPr>
        <p:txBody>
          <a:bodyPr>
            <a:normAutofit/>
          </a:bodyPr>
          <a:lstStyle/>
          <a:p>
            <a:r>
              <a:rPr lang="en-US" dirty="0" smtClean="0"/>
              <a:t>Atoms</a:t>
            </a:r>
          </a:p>
          <a:p>
            <a:pPr lvl="1"/>
            <a:r>
              <a:rPr lang="en-US" dirty="0" smtClean="0"/>
              <a:t>Found by chance: </a:t>
            </a:r>
            <a:r>
              <a:rPr lang="en-US" dirty="0" err="1" smtClean="0"/>
              <a:t>Wavefunction</a:t>
            </a:r>
            <a:endParaRPr lang="en-US" dirty="0" smtClean="0"/>
          </a:p>
          <a:p>
            <a:pPr lvl="1"/>
            <a:r>
              <a:rPr lang="en-US" dirty="0" smtClean="0"/>
              <a:t>Place and Speed: Uncertainty principle</a:t>
            </a:r>
          </a:p>
          <a:p>
            <a:pPr lvl="1"/>
            <a:r>
              <a:rPr lang="en-US" dirty="0" smtClean="0"/>
              <a:t>You are Fuzzy: de Broglie wavelength</a:t>
            </a:r>
          </a:p>
          <a:p>
            <a:r>
              <a:rPr lang="en-US" dirty="0" smtClean="0"/>
              <a:t>Bose-Einstein Condensates</a:t>
            </a:r>
          </a:p>
          <a:p>
            <a:pPr lvl="1"/>
            <a:r>
              <a:rPr lang="en-US" dirty="0" smtClean="0"/>
              <a:t>Coldest matter: BEC transition temperature</a:t>
            </a:r>
          </a:p>
          <a:p>
            <a:pPr lvl="1"/>
            <a:r>
              <a:rPr lang="en-US" dirty="0" smtClean="0"/>
              <a:t>No room for two: Pauli exclusion principle</a:t>
            </a:r>
          </a:p>
          <a:p>
            <a:pPr lvl="1"/>
            <a:r>
              <a:rPr lang="en-US" dirty="0" smtClean="0"/>
              <a:t>Make it happen: Experimental apparatus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 Transition Temperature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066793" y="1670575"/>
          <a:ext cx="2147453" cy="661013"/>
        </p:xfrm>
        <a:graphic>
          <a:graphicData uri="http://schemas.openxmlformats.org/presentationml/2006/ole">
            <p:oleObj spid="_x0000_s139266" name="Equation" r:id="rId3" imgW="660240" imgH="203040" progId="Equation.3">
              <p:embed/>
            </p:oleObj>
          </a:graphicData>
        </a:graphic>
      </p:graphicFrame>
      <p:graphicFrame>
        <p:nvGraphicFramePr>
          <p:cNvPr id="139267" name="Content Placeholder 3"/>
          <p:cNvGraphicFramePr>
            <a:graphicFrameLocks noChangeAspect="1"/>
          </p:cNvGraphicFramePr>
          <p:nvPr/>
        </p:nvGraphicFramePr>
        <p:xfrm>
          <a:off x="4634336" y="1323587"/>
          <a:ext cx="3394363" cy="1288448"/>
        </p:xfrm>
        <a:graphic>
          <a:graphicData uri="http://schemas.openxmlformats.org/presentationml/2006/ole">
            <p:oleObj spid="_x0000_s139267" name="Equation" r:id="rId4" imgW="1104840" imgH="419040" progId="Equation.3">
              <p:embed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3422064" y="1604034"/>
            <a:ext cx="817418" cy="727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5957" y="2770899"/>
            <a:ext cx="591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200" dirty="0" smtClean="0"/>
              <a:t> = Thermal de Broglie </a:t>
            </a:r>
            <a:r>
              <a:rPr lang="en-US" sz="3200" dirty="0" smtClean="0"/>
              <a:t>wavelength</a:t>
            </a:r>
            <a:endParaRPr lang="en-US" sz="3200" dirty="0" smtClean="0"/>
          </a:p>
        </p:txBody>
      </p:sp>
      <p:sp>
        <p:nvSpPr>
          <p:cNvPr id="8" name="Frame 7"/>
          <p:cNvSpPr/>
          <p:nvPr/>
        </p:nvSpPr>
        <p:spPr>
          <a:xfrm>
            <a:off x="872828" y="1254312"/>
            <a:ext cx="7329063" cy="1447312"/>
          </a:xfrm>
          <a:prstGeom prst="frame">
            <a:avLst>
              <a:gd name="adj1" fmla="val 86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988784" y="3683000"/>
          <a:ext cx="6072188" cy="622300"/>
        </p:xfrm>
        <a:graphic>
          <a:graphicData uri="http://schemas.openxmlformats.org/presentationml/2006/ole">
            <p:oleObj spid="_x0000_s139268" name="Equation" r:id="rId5" imgW="2234880" imgH="228600" progId="Equation.3">
              <p:embed/>
            </p:oleObj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994681" y="4181475"/>
          <a:ext cx="6794500" cy="622300"/>
        </p:xfrm>
        <a:graphic>
          <a:graphicData uri="http://schemas.openxmlformats.org/presentationml/2006/ole">
            <p:oleObj spid="_x0000_s139269" name="Equation" r:id="rId6" imgW="2501640" imgH="228600" progId="Equation.3">
              <p:embed/>
            </p:oleObj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928688" y="4629150"/>
          <a:ext cx="6380162" cy="622300"/>
        </p:xfrm>
        <a:graphic>
          <a:graphicData uri="http://schemas.openxmlformats.org/presentationml/2006/ole">
            <p:oleObj spid="_x0000_s139270" name="Equation" r:id="rId7" imgW="2349360" imgH="228600" progId="Equation.3">
              <p:embed/>
            </p:oleObj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974723" y="3213100"/>
          <a:ext cx="5654675" cy="622300"/>
        </p:xfrm>
        <a:graphic>
          <a:graphicData uri="http://schemas.openxmlformats.org/presentationml/2006/ole">
            <p:oleObj spid="_x0000_s139271" name="Equation" r:id="rId8" imgW="2082600" imgH="228600" progId="Equation.3">
              <p:embed/>
            </p:oleObj>
          </a:graphicData>
        </a:graphic>
      </p:graphicFrame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3279775" y="5555122"/>
          <a:ext cx="2611438" cy="808037"/>
        </p:xfrm>
        <a:graphic>
          <a:graphicData uri="http://schemas.openxmlformats.org/presentationml/2006/ole">
            <p:oleObj spid="_x0000_s139272" name="Equation" r:id="rId9" imgW="736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Laser Cooling of Atoms 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Shine light on atoms to slow them down</a:t>
            </a:r>
          </a:p>
          <a:p>
            <a:pPr lvl="1" eaLnBrk="1" hangingPunct="1"/>
            <a:r>
              <a:rPr lang="en-US" dirty="0" smtClean="0"/>
              <a:t>Zeeman slowing</a:t>
            </a:r>
          </a:p>
        </p:txBody>
      </p:sp>
      <p:sp>
        <p:nvSpPr>
          <p:cNvPr id="4" name="Oval 3"/>
          <p:cNvSpPr/>
          <p:nvPr/>
        </p:nvSpPr>
        <p:spPr>
          <a:xfrm>
            <a:off x="1828800" y="3886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38400" y="41148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 rot="10800000">
            <a:off x="5334000" y="3657600"/>
            <a:ext cx="2487613" cy="871538"/>
          </a:xfrm>
          <a:custGeom>
            <a:avLst/>
            <a:gdLst>
              <a:gd name="connsiteX0" fmla="*/ 0 w 2488367"/>
              <a:gd name="connsiteY0" fmla="*/ 542144 h 871928"/>
              <a:gd name="connsiteX1" fmla="*/ 254832 w 2488367"/>
              <a:gd name="connsiteY1" fmla="*/ 17488 h 871928"/>
              <a:gd name="connsiteX2" fmla="*/ 449705 w 2488367"/>
              <a:gd name="connsiteY2" fmla="*/ 542144 h 871928"/>
              <a:gd name="connsiteX3" fmla="*/ 509665 w 2488367"/>
              <a:gd name="connsiteY3" fmla="*/ 856938 h 871928"/>
              <a:gd name="connsiteX4" fmla="*/ 704537 w 2488367"/>
              <a:gd name="connsiteY4" fmla="*/ 452203 h 871928"/>
              <a:gd name="connsiteX5" fmla="*/ 824459 w 2488367"/>
              <a:gd name="connsiteY5" fmla="*/ 62459 h 871928"/>
              <a:gd name="connsiteX6" fmla="*/ 989350 w 2488367"/>
              <a:gd name="connsiteY6" fmla="*/ 826957 h 871928"/>
              <a:gd name="connsiteX7" fmla="*/ 1229193 w 2488367"/>
              <a:gd name="connsiteY7" fmla="*/ 107429 h 871928"/>
              <a:gd name="connsiteX8" fmla="*/ 1454046 w 2488367"/>
              <a:gd name="connsiteY8" fmla="*/ 841948 h 871928"/>
              <a:gd name="connsiteX9" fmla="*/ 1798819 w 2488367"/>
              <a:gd name="connsiteY9" fmla="*/ 137410 h 871928"/>
              <a:gd name="connsiteX10" fmla="*/ 1948721 w 2488367"/>
              <a:gd name="connsiteY10" fmla="*/ 811967 h 871928"/>
              <a:gd name="connsiteX11" fmla="*/ 2083632 w 2488367"/>
              <a:gd name="connsiteY11" fmla="*/ 482184 h 871928"/>
              <a:gd name="connsiteX12" fmla="*/ 2488367 w 2488367"/>
              <a:gd name="connsiteY12" fmla="*/ 452203 h 871928"/>
              <a:gd name="connsiteX13" fmla="*/ 2488367 w 2488367"/>
              <a:gd name="connsiteY13" fmla="*/ 452203 h 8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8367" h="871928">
                <a:moveTo>
                  <a:pt x="0" y="542144"/>
                </a:moveTo>
                <a:cubicBezTo>
                  <a:pt x="89940" y="279816"/>
                  <a:pt x="179881" y="17488"/>
                  <a:pt x="254832" y="17488"/>
                </a:cubicBezTo>
                <a:cubicBezTo>
                  <a:pt x="329783" y="17488"/>
                  <a:pt x="407233" y="402236"/>
                  <a:pt x="449705" y="542144"/>
                </a:cubicBezTo>
                <a:cubicBezTo>
                  <a:pt x="492177" y="682052"/>
                  <a:pt x="467193" y="871928"/>
                  <a:pt x="509665" y="856938"/>
                </a:cubicBezTo>
                <a:cubicBezTo>
                  <a:pt x="552137" y="841948"/>
                  <a:pt x="652071" y="584616"/>
                  <a:pt x="704537" y="452203"/>
                </a:cubicBezTo>
                <a:cubicBezTo>
                  <a:pt x="757003" y="319790"/>
                  <a:pt x="776990" y="0"/>
                  <a:pt x="824459" y="62459"/>
                </a:cubicBezTo>
                <a:cubicBezTo>
                  <a:pt x="871928" y="124918"/>
                  <a:pt x="921894" y="819462"/>
                  <a:pt x="989350" y="826957"/>
                </a:cubicBezTo>
                <a:cubicBezTo>
                  <a:pt x="1056806" y="834452"/>
                  <a:pt x="1151744" y="104931"/>
                  <a:pt x="1229193" y="107429"/>
                </a:cubicBezTo>
                <a:cubicBezTo>
                  <a:pt x="1306642" y="109928"/>
                  <a:pt x="1359108" y="836951"/>
                  <a:pt x="1454046" y="841948"/>
                </a:cubicBezTo>
                <a:cubicBezTo>
                  <a:pt x="1548984" y="846945"/>
                  <a:pt x="1716373" y="142407"/>
                  <a:pt x="1798819" y="137410"/>
                </a:cubicBezTo>
                <a:cubicBezTo>
                  <a:pt x="1881265" y="132413"/>
                  <a:pt x="1901252" y="754505"/>
                  <a:pt x="1948721" y="811967"/>
                </a:cubicBezTo>
                <a:cubicBezTo>
                  <a:pt x="1996190" y="869429"/>
                  <a:pt x="1993691" y="542145"/>
                  <a:pt x="2083632" y="482184"/>
                </a:cubicBezTo>
                <a:cubicBezTo>
                  <a:pt x="2173573" y="422223"/>
                  <a:pt x="2488367" y="452203"/>
                  <a:pt x="2488367" y="452203"/>
                </a:cubicBezTo>
                <a:lnTo>
                  <a:pt x="2488367" y="452203"/>
                </a:lnTo>
              </a:path>
            </a:pathLst>
          </a:cu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581400"/>
            <a:ext cx="10953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1095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7162800" y="44958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62800" y="4343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4843 -0.0027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5375 -0.0055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3 -0.00277 L 0.2901 -0.002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4.44444E-6 L -0.40417 -0.0055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1 -0.00277 L 0.40677 -0.00277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-1.11111E-6 L -0.2875 -0.0055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Laser Cooling of Atoms II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Trap atoms in a valley (with light and magnets)</a:t>
            </a:r>
          </a:p>
          <a:p>
            <a:pPr eaLnBrk="1" hangingPunct="1"/>
            <a:r>
              <a:rPr lang="en-US" smtClean="0"/>
              <a:t>Lower the top of the hill slowly so atoms with a lot of energy escape (evaporative cooling)</a:t>
            </a:r>
          </a:p>
        </p:txBody>
      </p:sp>
      <p:sp>
        <p:nvSpPr>
          <p:cNvPr id="6" name="Arc 5"/>
          <p:cNvSpPr/>
          <p:nvPr/>
        </p:nvSpPr>
        <p:spPr>
          <a:xfrm>
            <a:off x="1447800" y="381000"/>
            <a:ext cx="6248400" cy="5791200"/>
          </a:xfrm>
          <a:prstGeom prst="arc">
            <a:avLst>
              <a:gd name="adj1" fmla="val 51102"/>
              <a:gd name="adj2" fmla="val 10734316"/>
            </a:avLst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1447800" y="381000"/>
            <a:ext cx="6248400" cy="5791200"/>
          </a:xfrm>
          <a:prstGeom prst="arc">
            <a:avLst>
              <a:gd name="adj1" fmla="val 2126123"/>
              <a:gd name="adj2" fmla="val 8748998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52578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rot="5400000" flipH="1" flipV="1">
            <a:off x="8244681" y="2728119"/>
            <a:ext cx="46038" cy="114300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3276600"/>
            <a:ext cx="1219200" cy="60325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0"/>
          </p:cNvCxnSpPr>
          <p:nvPr/>
        </p:nvCxnSpPr>
        <p:spPr>
          <a:xfrm rot="5400000" flipH="1" flipV="1">
            <a:off x="7596187" y="4483101"/>
            <a:ext cx="11113" cy="11033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600" y="4964113"/>
            <a:ext cx="1062038" cy="23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467600" y="4572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077200" y="4800600"/>
            <a:ext cx="762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Ultracold</a:t>
            </a:r>
            <a:r>
              <a:rPr lang="en-US" dirty="0" smtClean="0"/>
              <a:t> Atoms!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Gas of atoms </a:t>
            </a:r>
            <a:r>
              <a:rPr lang="en-US" sz="2800" dirty="0" smtClean="0"/>
              <a:t>at a temperature of a few</a:t>
            </a:r>
            <a:r>
              <a:rPr lang="en-US" sz="2800" dirty="0" smtClean="0"/>
              <a:t> </a:t>
            </a:r>
            <a:r>
              <a:rPr lang="en-US" sz="2800" dirty="0" err="1" smtClean="0"/>
              <a:t>nanoKelvin</a:t>
            </a:r>
            <a:endParaRPr lang="en-US" sz="2800" dirty="0" smtClean="0"/>
          </a:p>
          <a:p>
            <a:r>
              <a:rPr lang="en-US" sz="2800" dirty="0" smtClean="0"/>
              <a:t>Very dilute.  About           atoms/</a:t>
            </a:r>
          </a:p>
          <a:p>
            <a:pPr lvl="1"/>
            <a:r>
              <a:rPr lang="en-US" sz="2400" dirty="0" smtClean="0"/>
              <a:t>Normal solids about            atoms/</a:t>
            </a:r>
          </a:p>
          <a:p>
            <a:r>
              <a:rPr lang="en-US" sz="2800" dirty="0" smtClean="0"/>
              <a:t>Nobel Prizes</a:t>
            </a:r>
          </a:p>
          <a:p>
            <a:pPr lvl="1"/>
            <a:r>
              <a:rPr lang="en-US" dirty="0" smtClean="0"/>
              <a:t>Laser cooling and atom trapping (1997)</a:t>
            </a:r>
          </a:p>
          <a:p>
            <a:pPr lvl="1"/>
            <a:r>
              <a:rPr lang="en-US" dirty="0" smtClean="0"/>
              <a:t>Bose-Einstein condensates (2001)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86816"/>
            <a:ext cx="3657600" cy="243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7450-1D36-4454-BF03-4E58E21C80EA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92240" y="1554162"/>
          <a:ext cx="762001" cy="580572"/>
        </p:xfrm>
        <a:graphic>
          <a:graphicData uri="http://schemas.openxmlformats.org/presentationml/2006/ole">
            <p:oleObj spid="_x0000_s104450" name="Equation" r:id="rId4" imgW="266400" imgH="2030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86405" y="1554162"/>
          <a:ext cx="798512" cy="581025"/>
        </p:xfrm>
        <a:graphic>
          <a:graphicData uri="http://schemas.openxmlformats.org/presentationml/2006/ole">
            <p:oleObj spid="_x0000_s104451" name="Equation" r:id="rId5" imgW="279360" imgH="203040" progId="Equation.3">
              <p:embed/>
            </p:oleObj>
          </a:graphicData>
        </a:graphic>
      </p:graphicFrame>
      <p:pic>
        <p:nvPicPr>
          <p:cNvPr id="1028" name="Picture 4" descr="C:\Documents and Settings\Hiro Miyake\My Documents\talks\12-04-29 Grad Lunch Talk\fermi_condensa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055722"/>
            <a:ext cx="3701444" cy="2455291"/>
          </a:xfrm>
          <a:prstGeom prst="rect">
            <a:avLst/>
          </a:prstGeom>
          <a:noFill/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878628" y="2074628"/>
          <a:ext cx="646112" cy="470134"/>
        </p:xfrm>
        <a:graphic>
          <a:graphicData uri="http://schemas.openxmlformats.org/presentationml/2006/ole">
            <p:oleObj spid="_x0000_s104452" name="Equation" r:id="rId7" imgW="279360" imgH="2030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439140" y="2011362"/>
          <a:ext cx="733060" cy="533400"/>
        </p:xfrm>
        <a:graphic>
          <a:graphicData uri="http://schemas.openxmlformats.org/presentationml/2006/ole">
            <p:oleObj spid="_x0000_s104453" name="Equation" r:id="rId8" imgW="279360" imgH="203040" progId="Equation.3">
              <p:embed/>
            </p:oleObj>
          </a:graphicData>
        </a:graphic>
      </p:graphicFrame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1772" y="6466122"/>
            <a:ext cx="483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http://cua.mit.edu/ketterle_group/Nice_pics.htm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Cool Stuff with a BEC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525962"/>
          </a:xfrm>
        </p:spPr>
        <p:txBody>
          <a:bodyPr/>
          <a:lstStyle/>
          <a:p>
            <a:r>
              <a:rPr lang="en-US" smtClean="0"/>
              <a:t>You can interfere two BECs like a water wave</a:t>
            </a:r>
          </a:p>
          <a:p>
            <a:r>
              <a:rPr lang="en-US" smtClean="0"/>
              <a:t>You can create holes in BECs by rotating 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2438400"/>
            <a:ext cx="355917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772" y="6161314"/>
            <a:ext cx="483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http://cua.mit.edu/ketterle_group/Nice_pics.htm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772" y="6477227"/>
            <a:ext cx="7332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http://cua.mit.edu/ketterle_group/projects_2001/vortex_lattice/vortex.htm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438400"/>
            <a:ext cx="37338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1143000"/>
          </a:xfrm>
        </p:spPr>
        <p:txBody>
          <a:bodyPr/>
          <a:lstStyle/>
          <a:p>
            <a:r>
              <a:rPr lang="en-US" dirty="0" smtClean="0"/>
              <a:t>Two Types of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145"/>
            <a:ext cx="8229600" cy="4525963"/>
          </a:xfrm>
        </p:spPr>
        <p:txBody>
          <a:bodyPr/>
          <a:lstStyle/>
          <a:p>
            <a:r>
              <a:rPr lang="en-US" dirty="0" smtClean="0"/>
              <a:t>Bosons: They like to be together</a:t>
            </a:r>
          </a:p>
          <a:p>
            <a:pPr lvl="1"/>
            <a:r>
              <a:rPr lang="en-US" dirty="0" smtClean="0"/>
              <a:t>Bose-Einstein condensate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Fermions: They don’t like to be together</a:t>
            </a:r>
          </a:p>
          <a:p>
            <a:pPr lvl="1"/>
            <a:r>
              <a:rPr lang="en-US" dirty="0" smtClean="0"/>
              <a:t>Degenerate </a:t>
            </a:r>
            <a:r>
              <a:rPr lang="en-US" dirty="0" err="1" smtClean="0"/>
              <a:t>fermi</a:t>
            </a:r>
            <a:r>
              <a:rPr lang="en-US" dirty="0" smtClean="0"/>
              <a:t> gases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184" y="2255842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38184" y="2228123"/>
            <a:ext cx="789709" cy="1027695"/>
            <a:chOff x="706582" y="5098468"/>
            <a:chExt cx="789709" cy="102769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988144" y="2228118"/>
            <a:ext cx="789709" cy="1027695"/>
            <a:chOff x="706582" y="5098468"/>
            <a:chExt cx="789709" cy="102769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10399" y="2241973"/>
            <a:ext cx="789709" cy="1027695"/>
            <a:chOff x="706582" y="5098468"/>
            <a:chExt cx="789709" cy="102769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260359" y="2241968"/>
            <a:ext cx="789709" cy="1027695"/>
            <a:chOff x="706582" y="5098468"/>
            <a:chExt cx="789709" cy="102769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313339" y="2241968"/>
            <a:ext cx="789709" cy="1027695"/>
            <a:chOff x="706582" y="5098468"/>
            <a:chExt cx="789709" cy="102769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435594" y="2255823"/>
            <a:ext cx="789709" cy="1027695"/>
            <a:chOff x="706582" y="5098468"/>
            <a:chExt cx="789709" cy="102769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585554" y="2255818"/>
            <a:ext cx="789709" cy="1027695"/>
            <a:chOff x="706582" y="5098468"/>
            <a:chExt cx="789709" cy="102769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1136119" y="2241968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55964" y="2013387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38184" y="2740746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87566" y="2740751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38184" y="2498296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87585" y="2498296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59800" y="5010529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562740" y="5010529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84995" y="5010529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571699" y="5010529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55964" y="4952986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002004" y="5010529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04944" y="5010529"/>
            <a:ext cx="498764" cy="4849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879749" y="4497901"/>
            <a:ext cx="789709" cy="1027695"/>
            <a:chOff x="706582" y="5098468"/>
            <a:chExt cx="789709" cy="1027695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002004" y="4511756"/>
            <a:ext cx="789709" cy="1027695"/>
            <a:chOff x="706582" y="5098468"/>
            <a:chExt cx="789709" cy="1027695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151964" y="4511751"/>
            <a:ext cx="789709" cy="1027695"/>
            <a:chOff x="706582" y="5098468"/>
            <a:chExt cx="789709" cy="102769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204944" y="4511751"/>
            <a:ext cx="789709" cy="1027695"/>
            <a:chOff x="706582" y="5098468"/>
            <a:chExt cx="789709" cy="1027695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327199" y="4525606"/>
            <a:ext cx="789709" cy="1027695"/>
            <a:chOff x="706582" y="5098468"/>
            <a:chExt cx="789709" cy="1027695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477159" y="4525601"/>
            <a:ext cx="789709" cy="1027695"/>
            <a:chOff x="706582" y="5098468"/>
            <a:chExt cx="789709" cy="1027695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571699" y="4525596"/>
            <a:ext cx="789709" cy="1027695"/>
            <a:chOff x="706582" y="5098468"/>
            <a:chExt cx="789709" cy="1027695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06582" y="5098473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06582" y="6096005"/>
              <a:ext cx="789709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454747" y="5098468"/>
              <a:ext cx="0" cy="102769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2500768" y="5762041"/>
            <a:ext cx="4166269" cy="584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Pauli Exclusion Principle</a:t>
            </a:r>
            <a:endParaRPr lang="en-US" sz="3200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23"/>
            <a:ext cx="8229600" cy="1143000"/>
          </a:xfrm>
        </p:spPr>
        <p:txBody>
          <a:bodyPr/>
          <a:lstStyle/>
          <a:p>
            <a:r>
              <a:rPr lang="en-US" dirty="0" smtClean="0"/>
              <a:t>Which Atoms are Which?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565"/>
            <a:ext cx="8229600" cy="5604175"/>
          </a:xfrm>
        </p:spPr>
        <p:txBody>
          <a:bodyPr/>
          <a:lstStyle/>
          <a:p>
            <a:r>
              <a:rPr lang="en-US" dirty="0" smtClean="0"/>
              <a:t>The total number of electrons, protons and neutrons in an atom determines whether it’s a boson or </a:t>
            </a:r>
            <a:r>
              <a:rPr lang="en-US" dirty="0" err="1" smtClean="0"/>
              <a:t>fermion</a:t>
            </a:r>
            <a:endParaRPr lang="en-US" dirty="0" smtClean="0"/>
          </a:p>
          <a:p>
            <a:pPr lvl="1"/>
            <a:r>
              <a:rPr lang="en-US" dirty="0" smtClean="0"/>
              <a:t>If the total number is even, it’s a boson</a:t>
            </a:r>
          </a:p>
          <a:p>
            <a:pPr lvl="1"/>
            <a:r>
              <a:rPr lang="en-US" dirty="0" smtClean="0"/>
              <a:t>If the total number is odd, it’s a </a:t>
            </a:r>
            <a:r>
              <a:rPr lang="en-US" dirty="0" err="1" smtClean="0"/>
              <a:t>fermion</a:t>
            </a:r>
            <a:endParaRPr lang="en-US" dirty="0" smtClean="0"/>
          </a:p>
          <a:p>
            <a:r>
              <a:rPr lang="en-US" dirty="0" smtClean="0"/>
              <a:t>Example: Rubidium-87 has 37 electrons, 37 protons and </a:t>
            </a:r>
            <a:r>
              <a:rPr lang="en-US" dirty="0" smtClean="0"/>
              <a:t>50 </a:t>
            </a:r>
            <a:r>
              <a:rPr lang="en-US" dirty="0" smtClean="0"/>
              <a:t>neutrons.  Is it a boson or a </a:t>
            </a:r>
            <a:r>
              <a:rPr lang="en-US" dirty="0" err="1" smtClean="0"/>
              <a:t>fermion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Has to do with a quantity called </a:t>
            </a:r>
            <a:r>
              <a:rPr lang="en-US" b="1" dirty="0" smtClean="0"/>
              <a:t>spin</a:t>
            </a:r>
            <a:r>
              <a:rPr lang="en-US" dirty="0" smtClean="0"/>
              <a:t>, but that’s for another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9"/>
            <a:ext cx="8229600" cy="879254"/>
          </a:xfrm>
        </p:spPr>
        <p:txBody>
          <a:bodyPr>
            <a:normAutofit/>
          </a:bodyPr>
          <a:lstStyle/>
          <a:p>
            <a:r>
              <a:rPr lang="en-US" dirty="0" smtClean="0"/>
              <a:t>Fermions Can Form Bosons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872"/>
            <a:ext cx="8229600" cy="4525963"/>
          </a:xfrm>
        </p:spPr>
        <p:txBody>
          <a:bodyPr/>
          <a:lstStyle/>
          <a:p>
            <a:r>
              <a:rPr lang="en-US" dirty="0" smtClean="0"/>
              <a:t>Fermions in general don’t like to be together</a:t>
            </a:r>
          </a:p>
          <a:p>
            <a:r>
              <a:rPr lang="en-US" dirty="0" smtClean="0"/>
              <a:t>But they can pair up and make a boson</a:t>
            </a:r>
          </a:p>
          <a:p>
            <a:r>
              <a:rPr lang="en-US" dirty="0" smtClean="0"/>
              <a:t>Bosons like to be together and can become like a Bose-Einstein condensate!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8404" y="3635829"/>
            <a:ext cx="3516978" cy="268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06" name="Picture 2" descr="C:\Documents and Settings\Hiro Miyake\My Documents\teaching\ESP\Splash 2012\vortic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77" y="3635072"/>
            <a:ext cx="5156509" cy="2684530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1772" y="6466122"/>
            <a:ext cx="483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http://cua.mit.edu/ketterle_group/Nice_pics.htm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8469" y="3037107"/>
            <a:ext cx="2716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Fermionic</a:t>
            </a:r>
            <a:r>
              <a:rPr lang="en-US" sz="2800" dirty="0" smtClean="0"/>
              <a:t> pairing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68435" y="3037103"/>
            <a:ext cx="264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Superconductors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4779508" y="3124195"/>
            <a:ext cx="761319" cy="38100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Take to Make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822"/>
            <a:ext cx="8229600" cy="5371653"/>
          </a:xfrm>
        </p:spPr>
        <p:txBody>
          <a:bodyPr>
            <a:normAutofit/>
          </a:bodyPr>
          <a:lstStyle/>
          <a:p>
            <a:r>
              <a:rPr lang="en-US" dirty="0" smtClean="0"/>
              <a:t>You need a lot of technologies to make a </a:t>
            </a:r>
            <a:r>
              <a:rPr lang="en-US" dirty="0" smtClean="0"/>
              <a:t>BEC</a:t>
            </a:r>
          </a:p>
          <a:p>
            <a:pPr lvl="1"/>
            <a:r>
              <a:rPr lang="en-US" dirty="0" smtClean="0"/>
              <a:t>Lasers</a:t>
            </a:r>
          </a:p>
          <a:p>
            <a:pPr lvl="1"/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Vacuum</a:t>
            </a:r>
          </a:p>
          <a:p>
            <a:pPr lvl="1"/>
            <a:r>
              <a:rPr lang="en-US" dirty="0" smtClean="0"/>
              <a:t>Etc.</a:t>
            </a:r>
            <a:endParaRPr lang="en-US" dirty="0" smtClean="0"/>
          </a:p>
          <a:p>
            <a:r>
              <a:rPr lang="en-US" dirty="0" smtClean="0"/>
              <a:t>Skills that are useful</a:t>
            </a:r>
          </a:p>
          <a:p>
            <a:pPr lvl="1"/>
            <a:r>
              <a:rPr lang="en-US" dirty="0" smtClean="0"/>
              <a:t>Build things</a:t>
            </a:r>
          </a:p>
          <a:p>
            <a:pPr lvl="1"/>
            <a:r>
              <a:rPr lang="en-US" dirty="0" smtClean="0"/>
              <a:t>Put things together</a:t>
            </a:r>
          </a:p>
          <a:p>
            <a:pPr lvl="1"/>
            <a:r>
              <a:rPr lang="en-US" dirty="0" smtClean="0"/>
              <a:t>Trouble-shooting</a:t>
            </a:r>
          </a:p>
          <a:p>
            <a:pPr lvl="1"/>
            <a:r>
              <a:rPr lang="en-US" dirty="0" smtClean="0"/>
              <a:t>Patience!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/>
              <a:t>A Lot of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7450-1D36-4454-BF03-4E58E21C80E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98657" name="Picture 1" descr="C:\Documents and Settings\Hiro Miyake\My Documents\teaching\ESP\Splash 2012\P1000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988" y="960426"/>
            <a:ext cx="7425188" cy="556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Atoms?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92375"/>
            <a:ext cx="4208318" cy="5257800"/>
          </a:xfrm>
        </p:spPr>
        <p:txBody>
          <a:bodyPr>
            <a:normAutofit/>
          </a:bodyPr>
          <a:lstStyle/>
          <a:p>
            <a:r>
              <a:rPr lang="en-US" sz="2800" dirty="0"/>
              <a:t>All </a:t>
            </a:r>
            <a:r>
              <a:rPr lang="en-US" sz="2800" dirty="0" smtClean="0"/>
              <a:t>familiar objects </a:t>
            </a:r>
            <a:r>
              <a:rPr lang="en-US" sz="2800" dirty="0"/>
              <a:t>in our universe are made from atoms</a:t>
            </a:r>
          </a:p>
          <a:p>
            <a:r>
              <a:rPr lang="en-US" sz="2800" dirty="0"/>
              <a:t>Atoms are made from electrons and the nucleus</a:t>
            </a:r>
          </a:p>
          <a:p>
            <a:r>
              <a:rPr lang="en-US" sz="2800" dirty="0"/>
              <a:t>They are so small, you can’t see them with your naked </a:t>
            </a:r>
            <a:r>
              <a:rPr lang="en-US" sz="2800" dirty="0" smtClean="0"/>
              <a:t>eye</a:t>
            </a:r>
          </a:p>
          <a:p>
            <a:r>
              <a:rPr lang="en-US" sz="2800" dirty="0" smtClean="0"/>
              <a:t>They have weird properties!</a:t>
            </a:r>
            <a:endParaRPr lang="en-US" sz="2800" dirty="0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3622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518" y="1676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5CA8-FED8-4F0B-B7A2-DEFA960BE6EB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/>
              <a:t>More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7450-1D36-4454-BF03-4E58E21C80E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826" name="Picture 2" descr="C:\Documents and Settings\Hiro Miyake\My Documents\teaching\ESP\Splash 2012\P1000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583" y="927792"/>
            <a:ext cx="7559117" cy="566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/>
              <a:t>A Lot of Electronics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7450-1D36-4454-BF03-4E58E21C80E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3" descr="C:\Documents and Settings\Hiro Miyake\My Documents\teaching\ESP\Splash 2012\P1000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075" y="1120998"/>
            <a:ext cx="3902075" cy="5202237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488"/>
            <a:ext cx="4016829" cy="5177747"/>
          </a:xfrm>
        </p:spPr>
        <p:txBody>
          <a:bodyPr/>
          <a:lstStyle/>
          <a:p>
            <a:r>
              <a:rPr lang="en-US" dirty="0" smtClean="0"/>
              <a:t>Need control</a:t>
            </a:r>
          </a:p>
          <a:p>
            <a:pPr lvl="1"/>
            <a:r>
              <a:rPr lang="en-US" dirty="0" smtClean="0"/>
              <a:t>Laser powers</a:t>
            </a:r>
          </a:p>
          <a:p>
            <a:pPr lvl="1"/>
            <a:r>
              <a:rPr lang="en-US" dirty="0" smtClean="0"/>
              <a:t>Electric currents</a:t>
            </a:r>
          </a:p>
          <a:p>
            <a:pPr lvl="1"/>
            <a:r>
              <a:rPr lang="en-US" dirty="0" smtClean="0"/>
              <a:t>Beam shutters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Need good timing</a:t>
            </a:r>
          </a:p>
          <a:p>
            <a:pPr lvl="1"/>
            <a:r>
              <a:rPr lang="en-US" dirty="0" smtClean="0"/>
              <a:t>Microsecond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/>
              <a:t>Atom Slowing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7450-1D36-4454-BF03-4E58E21C80E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6850" name="Picture 2" descr="C:\Documents and Settings\Hiro Miyake\My Documents\teaching\ESP\Splash 2012\P1000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679" y="990600"/>
            <a:ext cx="7457524" cy="559276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1578430" y="1360714"/>
            <a:ext cx="3145970" cy="4452257"/>
          </a:xfrm>
          <a:prstGeom prst="straightConnector1">
            <a:avLst/>
          </a:prstGeom>
          <a:ln w="1270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C:\Documents and Settings\Hiro Miyake\My Documents\teaching\ESP\Splash 2012\P1000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08" y="1119278"/>
            <a:ext cx="7242402" cy="54314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/>
              <a:t>Atom Trapping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7450-1D36-4454-BF03-4E58E21C80EA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06486" y="1360714"/>
            <a:ext cx="936171" cy="1251857"/>
          </a:xfrm>
          <a:prstGeom prst="straightConnector1">
            <a:avLst/>
          </a:prstGeom>
          <a:ln w="1905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C:\Documents and Settings\Hiro Miyake\My Documents\teaching\ESP\Splash 2012\P1000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911" y="1023262"/>
            <a:ext cx="7341401" cy="55056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/>
              <a:t>Atom Trapping and Probing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7450-1D36-4454-BF03-4E58E21C80EA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92829" y="3254829"/>
            <a:ext cx="1197428" cy="446314"/>
          </a:xfrm>
          <a:prstGeom prst="straightConnector1">
            <a:avLst/>
          </a:prstGeom>
          <a:ln w="1905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2143" y="2488"/>
            <a:ext cx="85670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Bose-Einstein Condensates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3" y="1469578"/>
            <a:ext cx="8958942" cy="45720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can only know the probability of where something is.</a:t>
            </a:r>
          </a:p>
          <a:p>
            <a:r>
              <a:rPr lang="en-US" sz="2800" dirty="0" smtClean="0"/>
              <a:t>You can never know exactly the position and speed of an object.</a:t>
            </a:r>
          </a:p>
          <a:p>
            <a:r>
              <a:rPr lang="en-US" sz="2800" dirty="0" smtClean="0"/>
              <a:t>Everything is fuzzy if you look close enough.</a:t>
            </a:r>
          </a:p>
          <a:p>
            <a:r>
              <a:rPr lang="en-US" sz="2800" dirty="0" smtClean="0"/>
              <a:t>If atoms are cold enough, they can act like one giant atom.</a:t>
            </a:r>
          </a:p>
          <a:p>
            <a:r>
              <a:rPr lang="en-US" sz="2800" dirty="0" smtClean="0"/>
              <a:t>Atoms at low temperatures have weird behavior.</a:t>
            </a:r>
          </a:p>
          <a:p>
            <a:r>
              <a:rPr lang="en-US" sz="2800" dirty="0" smtClean="0"/>
              <a:t>If you like to build things, put things together and make things work, you can make a BEC too!</a:t>
            </a:r>
          </a:p>
          <a:p>
            <a:r>
              <a:rPr lang="en-US" sz="2800" dirty="0" smtClean="0"/>
              <a:t>Even more interesting discoveries are yet to come!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1287" y="782770"/>
            <a:ext cx="4188285" cy="9144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6600" dirty="0" smtClean="0">
                <a:cs typeface="Aharoni" pitchFamily="2" charset="-79"/>
              </a:rPr>
              <a:t>Thank you!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3189022" y="4620490"/>
            <a:ext cx="3308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hmiyake@mit.edu</a:t>
            </a:r>
          </a:p>
        </p:txBody>
      </p:sp>
      <p:graphicFrame>
        <p:nvGraphicFramePr>
          <p:cNvPr id="135177" name="Object 9"/>
          <p:cNvGraphicFramePr>
            <a:graphicFrameLocks noGrp="1" noChangeAspect="1"/>
          </p:cNvGraphicFramePr>
          <p:nvPr/>
        </p:nvGraphicFramePr>
        <p:xfrm>
          <a:off x="4006467" y="2265218"/>
          <a:ext cx="1162050" cy="2187575"/>
        </p:xfrm>
        <a:graphic>
          <a:graphicData uri="http://schemas.openxmlformats.org/presentationml/2006/ole">
            <p:oleObj spid="_x0000_s1026" name="Image" r:id="rId4" imgW="4114286" imgH="7746032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EB9E-E513-4112-93F5-6CDBE042AB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Weirdness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447800"/>
          </a:xfrm>
        </p:spPr>
        <p:txBody>
          <a:bodyPr/>
          <a:lstStyle/>
          <a:p>
            <a:r>
              <a:rPr lang="en-US" sz="2800" dirty="0"/>
              <a:t>Small things can be in multiple places at the same time…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800600" y="16002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/>
              <a:t>Small things can be in multiple places at the same time…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7200" y="29718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/>
              <a:t>…until you look at them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54463"/>
            <a:ext cx="36576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57638"/>
            <a:ext cx="365760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5CA8-FED8-4F0B-B7A2-DEFA960BE6EB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17414" grpId="0"/>
      <p:bldP spid="174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look at something?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08418"/>
          </a:xfrm>
        </p:spPr>
        <p:txBody>
          <a:bodyPr/>
          <a:lstStyle/>
          <a:p>
            <a:r>
              <a:rPr lang="en-US" sz="2800" dirty="0"/>
              <a:t>Bounce light off it</a:t>
            </a:r>
          </a:p>
          <a:p>
            <a:r>
              <a:rPr lang="en-US" sz="2800" dirty="0"/>
              <a:t>Suppose its very small….</a:t>
            </a:r>
          </a:p>
          <a:p>
            <a:r>
              <a:rPr lang="en-US" sz="2800" dirty="0"/>
              <a:t>The light will mess it up!</a:t>
            </a:r>
          </a:p>
          <a:p>
            <a:r>
              <a:rPr lang="en-US" sz="2800" dirty="0"/>
              <a:t>You only know what it looks like </a:t>
            </a:r>
            <a:r>
              <a:rPr lang="en-US" sz="2800" i="1" dirty="0"/>
              <a:t>after </a:t>
            </a:r>
            <a:r>
              <a:rPr lang="en-US" sz="2800" dirty="0"/>
              <a:t>its messed </a:t>
            </a:r>
            <a:r>
              <a:rPr lang="en-US" sz="2800" dirty="0" smtClean="0"/>
              <a:t>up</a:t>
            </a:r>
          </a:p>
          <a:p>
            <a:r>
              <a:rPr lang="en-US" sz="2800" dirty="0" smtClean="0"/>
              <a:t>You can only know the probability where something might be!</a:t>
            </a:r>
            <a:endParaRPr lang="en-US" sz="2800" dirty="0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0386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FF"/>
              </a:solidFill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96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553200" y="4419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5CA8-FED8-4F0B-B7A2-DEFA960BE6EB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  <p:bldP spid="21512" grpId="0" animBg="1"/>
      <p:bldP spid="215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a Die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1535"/>
            <a:ext cx="8229600" cy="4525963"/>
          </a:xfrm>
        </p:spPr>
        <p:txBody>
          <a:bodyPr/>
          <a:lstStyle/>
          <a:p>
            <a:r>
              <a:rPr lang="en-US" dirty="0" smtClean="0"/>
              <a:t>If you have a six-sided die, you have a 1/6 probability you would get any of the numbers</a:t>
            </a:r>
          </a:p>
          <a:p>
            <a:r>
              <a:rPr lang="en-US" dirty="0" smtClean="0"/>
              <a:t>You can make a plot like this: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52945" y="3837736"/>
            <a:ext cx="27709" cy="1995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80650" y="5846640"/>
            <a:ext cx="717665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52945" y="4821404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61340" y="4821399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55885" y="4821399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64280" y="4821394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72680" y="4821394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81075" y="4821389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0563" y="3108440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9282" y="566197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739" y="584178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2479989" y="58417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574534" y="58417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1364" y="584177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5791329" y="584177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8159" y="58417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138494" y="4442425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1/6</a:t>
            </a:r>
            <a:endParaRPr lang="en-US" sz="36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1313" name="Picture 1" descr="C:\Documents and Settings\Hiro Miyake\My Documents\teaching\ESP\Splash 2012\6sided_d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731" y="2427639"/>
            <a:ext cx="3220277" cy="2155247"/>
          </a:xfrm>
          <a:prstGeom prst="rect">
            <a:avLst/>
          </a:prstGeom>
          <a:noFill/>
        </p:spPr>
      </p:pic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21772" y="6477000"/>
            <a:ext cx="3336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http://en.wikipedia.org/wiki/Dice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a Particle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405"/>
            <a:ext cx="8229600" cy="4525963"/>
          </a:xfrm>
        </p:spPr>
        <p:txBody>
          <a:bodyPr/>
          <a:lstStyle/>
          <a:p>
            <a:r>
              <a:rPr lang="en-US" dirty="0" smtClean="0"/>
              <a:t>Now replace the number you expect on a die with the position of a particle</a:t>
            </a:r>
          </a:p>
          <a:p>
            <a:r>
              <a:rPr lang="en-US" dirty="0" smtClean="0"/>
              <a:t>You have a 1/6 probability of finding a particle in 1 of 6 positions</a:t>
            </a:r>
          </a:p>
          <a:p>
            <a:r>
              <a:rPr lang="en-US" dirty="0" smtClean="0"/>
              <a:t>That’s called the </a:t>
            </a:r>
            <a:r>
              <a:rPr lang="en-US" b="1" dirty="0" err="1" smtClean="0"/>
              <a:t>wavefunction</a:t>
            </a:r>
            <a:r>
              <a:rPr lang="en-US" dirty="0" smtClean="0"/>
              <a:t> of the particle!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52945" y="4073271"/>
            <a:ext cx="27709" cy="1995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080650" y="6082175"/>
            <a:ext cx="717665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52945" y="5056939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61340" y="5056934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55885" y="5056934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64280" y="5056929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72680" y="5056929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81075" y="5056924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0563" y="3856610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9282" y="5897508"/>
            <a:ext cx="457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739" y="60773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479989" y="607731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4534" y="607731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1364" y="60773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1329" y="60773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159" y="60773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38494" y="4677960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1/6</a:t>
            </a:r>
            <a:endParaRPr lang="en-US" sz="36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1143000"/>
          </a:xfrm>
        </p:spPr>
        <p:txBody>
          <a:bodyPr/>
          <a:lstStyle/>
          <a:p>
            <a:r>
              <a:rPr lang="en-US" dirty="0" err="1" smtClean="0"/>
              <a:t>Wavefunction</a:t>
            </a:r>
            <a:r>
              <a:rPr lang="en-US" dirty="0" smtClean="0"/>
              <a:t> of a Particle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1305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wavefunction</a:t>
            </a:r>
            <a:r>
              <a:rPr lang="en-US" dirty="0" smtClean="0"/>
              <a:t> is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dirty="0" smtClean="0"/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probability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that a particle will be found in between positions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/>
              <a:t>+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is: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could also be a possible </a:t>
            </a:r>
            <a:r>
              <a:rPr lang="en-US" dirty="0" err="1" smtClean="0"/>
              <a:t>wavefunction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83578" y="2549240"/>
          <a:ext cx="2409997" cy="679743"/>
        </p:xfrm>
        <a:graphic>
          <a:graphicData uri="http://schemas.openxmlformats.org/presentationml/2006/ole">
            <p:oleObj spid="_x0000_s138242" name="Equation" r:id="rId3" imgW="990360" imgH="279360" progId="Equation.3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1052945" y="3856610"/>
            <a:ext cx="27709" cy="22117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80650" y="6082175"/>
            <a:ext cx="717665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55885" y="4031703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61340" y="5056934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55885" y="5056934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64280" y="5056929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72680" y="5056929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64280" y="4031688"/>
            <a:ext cx="1039091" cy="10252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0563" y="3856610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9282" y="5897508"/>
            <a:ext cx="457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739" y="60773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479989" y="607731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4534" y="607731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1364" y="60773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791329" y="60773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159" y="60773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38494" y="4677960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1/6</a:t>
            </a:r>
            <a:endParaRPr lang="en-US" sz="36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‘Real’ </a:t>
            </a:r>
            <a:r>
              <a:rPr lang="en-US" dirty="0" err="1" smtClean="0"/>
              <a:t>Wavefunction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267680"/>
            <a:ext cx="8700655" cy="4525963"/>
          </a:xfrm>
        </p:spPr>
        <p:txBody>
          <a:bodyPr/>
          <a:lstStyle/>
          <a:p>
            <a:r>
              <a:rPr lang="en-US" dirty="0" err="1" smtClean="0"/>
              <a:t>Wavefunction</a:t>
            </a:r>
            <a:r>
              <a:rPr lang="en-US" dirty="0" smtClean="0"/>
              <a:t> of an electron in a hydrogen atom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836" y="1998663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583363"/>
            <a:ext cx="307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http://en.wikipedia.org/wiki/Hydrogen_atom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1206</Words>
  <Application>Microsoft Office PowerPoint</Application>
  <PresentationFormat>On-screen Show (4:3)</PresentationFormat>
  <Paragraphs>259</Paragraphs>
  <Slides>36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1_Office Theme</vt:lpstr>
      <vt:lpstr>Equation</vt:lpstr>
      <vt:lpstr>Microsoft Equation 3.0</vt:lpstr>
      <vt:lpstr>Image</vt:lpstr>
      <vt:lpstr>Bose-Einstein Condensates The Coldest Stuff in the Universe</vt:lpstr>
      <vt:lpstr>Outline</vt:lpstr>
      <vt:lpstr>What Are Atoms?</vt:lpstr>
      <vt:lpstr>Quantum Weirdness</vt:lpstr>
      <vt:lpstr>How do you look at something?</vt:lpstr>
      <vt:lpstr>Probability of a Die</vt:lpstr>
      <vt:lpstr>Probability of a Particle</vt:lpstr>
      <vt:lpstr>Wavefunction of a Particle</vt:lpstr>
      <vt:lpstr>‘Real’ Wavefunction!</vt:lpstr>
      <vt:lpstr>What does this mean?</vt:lpstr>
      <vt:lpstr>Philosophical Implications</vt:lpstr>
      <vt:lpstr>Δx = How much we don’t know about where it is</vt:lpstr>
      <vt:lpstr>Calculating Your Fuzziness</vt:lpstr>
      <vt:lpstr>How can you see these weird properties of atoms? </vt:lpstr>
      <vt:lpstr>Why go COLD?</vt:lpstr>
      <vt:lpstr>What is temperature?</vt:lpstr>
      <vt:lpstr>What is “Ultracold”?</vt:lpstr>
      <vt:lpstr>Very Weird Fact About the World</vt:lpstr>
      <vt:lpstr>Slide 19</vt:lpstr>
      <vt:lpstr>BEC Transition Temperature</vt:lpstr>
      <vt:lpstr>Laser Cooling of Atoms I</vt:lpstr>
      <vt:lpstr>Laser Cooling of Atoms II</vt:lpstr>
      <vt:lpstr>Ultracold Atoms!</vt:lpstr>
      <vt:lpstr>Cool Stuff with a BEC</vt:lpstr>
      <vt:lpstr>Two Types of Particles</vt:lpstr>
      <vt:lpstr>Which Atoms are Which?</vt:lpstr>
      <vt:lpstr>Fermions Can Form Bosons</vt:lpstr>
      <vt:lpstr>What Does It Take to Make It?</vt:lpstr>
      <vt:lpstr>A Lot of Optics</vt:lpstr>
      <vt:lpstr>More Optics</vt:lpstr>
      <vt:lpstr>A Lot of Electronics</vt:lpstr>
      <vt:lpstr>Atom Slowing</vt:lpstr>
      <vt:lpstr>Atom Trapping</vt:lpstr>
      <vt:lpstr>Atom Trapping and Probing</vt:lpstr>
      <vt:lpstr>Summary of Bose-Einstein Condensates</vt:lpstr>
      <vt:lpstr>Slide 36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 theory</dc:title>
  <dc:creator>Nabil Iqbal</dc:creator>
  <cp:lastModifiedBy>Hiro Miyake</cp:lastModifiedBy>
  <cp:revision>313</cp:revision>
  <dcterms:created xsi:type="dcterms:W3CDTF">2010-11-19T02:17:17Z</dcterms:created>
  <dcterms:modified xsi:type="dcterms:W3CDTF">2012-11-04T00:42:02Z</dcterms:modified>
</cp:coreProperties>
</file>