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9"/>
  </p:notesMasterIdLst>
  <p:sldIdLst>
    <p:sldId id="256" r:id="rId2"/>
    <p:sldId id="288" r:id="rId3"/>
    <p:sldId id="257" r:id="rId4"/>
    <p:sldId id="258" r:id="rId5"/>
    <p:sldId id="284" r:id="rId6"/>
    <p:sldId id="285" r:id="rId7"/>
    <p:sldId id="259" r:id="rId8"/>
    <p:sldId id="260" r:id="rId9"/>
    <p:sldId id="261" r:id="rId10"/>
    <p:sldId id="262" r:id="rId11"/>
    <p:sldId id="263" r:id="rId12"/>
    <p:sldId id="264" r:id="rId13"/>
    <p:sldId id="289" r:id="rId14"/>
    <p:sldId id="290" r:id="rId15"/>
    <p:sldId id="287" r:id="rId16"/>
    <p:sldId id="286" r:id="rId17"/>
    <p:sldId id="27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2" d="100"/>
          <a:sy n="72" d="100"/>
        </p:scale>
        <p:origin x="-213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2D035E-72D4-0C42-BD89-E5DB0F1CF559}" type="datetimeFigureOut">
              <a:rPr lang="en-US" smtClean="0"/>
              <a:t>11/25/12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EEDE1C-5843-444C-B84D-0E15E4F94D54}" type="slidenum">
              <a:rPr lang="en-US" smtClean="0"/>
              <a:t>‹#›</a:t>
            </a:fld>
            <a:endParaRPr lang="en-US"/>
          </a:p>
        </p:txBody>
      </p:sp>
    </p:spTree>
    <p:extLst>
      <p:ext uri="{BB962C8B-B14F-4D97-AF65-F5344CB8AC3E}">
        <p14:creationId xmlns:p14="http://schemas.microsoft.com/office/powerpoint/2010/main" val="2688537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11/25/12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11/25/12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11/25/12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11/25/12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11/25/12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11/25/12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11/25/12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11/25/12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11/25/12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11/25/12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11/25/12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11/25/12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SPLASH! 2012</a:t>
            </a:r>
            <a:br>
              <a:rPr lang="en-US" dirty="0" smtClean="0"/>
            </a:br>
            <a:r>
              <a:rPr lang="en-US" dirty="0" smtClean="0"/>
              <a:t>QUADRATIC RECIPROCITY</a:t>
            </a:r>
            <a:endParaRPr lang="en-US" dirty="0"/>
          </a:p>
        </p:txBody>
      </p:sp>
      <p:sp>
        <p:nvSpPr>
          <p:cNvPr id="3" name="Subtitle 2"/>
          <p:cNvSpPr>
            <a:spLocks noGrp="1"/>
          </p:cNvSpPr>
          <p:nvPr>
            <p:ph type="subTitle" idx="1"/>
          </p:nvPr>
        </p:nvSpPr>
        <p:spPr/>
        <p:txBody>
          <a:bodyPr/>
          <a:lstStyle/>
          <a:p>
            <a:r>
              <a:rPr lang="en-US" dirty="0" smtClean="0"/>
              <a:t>Michael Belland</a:t>
            </a:r>
            <a:endParaRPr lang="en-US" dirty="0"/>
          </a:p>
        </p:txBody>
      </p:sp>
    </p:spTree>
    <p:extLst>
      <p:ext uri="{BB962C8B-B14F-4D97-AF65-F5344CB8AC3E}">
        <p14:creationId xmlns:p14="http://schemas.microsoft.com/office/powerpoint/2010/main" val="59160835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Same as sigma notation, but we multiply each term.</a:t>
            </a:r>
          </a:p>
          <a:p>
            <a:r>
              <a:rPr lang="en-US" dirty="0" smtClean="0"/>
              <a:t>Bottom is still the initial value that we iterate, and then we increment and evaluate the sum for each integer until the top integer.</a:t>
            </a:r>
          </a:p>
          <a:p>
            <a:endParaRPr lang="en-US" dirty="0"/>
          </a:p>
          <a:p>
            <a:endParaRPr lang="en-US" dirty="0" smtClean="0"/>
          </a:p>
          <a:p>
            <a:r>
              <a:rPr lang="en-US" i="1" dirty="0" smtClean="0"/>
              <a:t>             = n! = 1*2*3*…*n</a:t>
            </a:r>
            <a:endParaRPr lang="en-US" i="1" dirty="0"/>
          </a:p>
        </p:txBody>
      </p:sp>
      <p:sp>
        <p:nvSpPr>
          <p:cNvPr id="3" name="Title 2"/>
          <p:cNvSpPr>
            <a:spLocks noGrp="1"/>
          </p:cNvSpPr>
          <p:nvPr>
            <p:ph type="title"/>
          </p:nvPr>
        </p:nvSpPr>
        <p:spPr/>
        <p:txBody>
          <a:bodyPr/>
          <a:lstStyle/>
          <a:p>
            <a:r>
              <a:rPr lang="en-US" dirty="0" smtClean="0"/>
              <a:t>Pi Notation</a:t>
            </a:r>
            <a:endParaRPr lang="en-US" dirty="0"/>
          </a:p>
        </p:txBody>
      </p:sp>
      <p:sp>
        <p:nvSpPr>
          <p:cNvPr id="4" name="TextBox 3"/>
          <p:cNvSpPr txBox="1"/>
          <p:nvPr/>
        </p:nvSpPr>
        <p:spPr>
          <a:xfrm>
            <a:off x="1056165" y="4816161"/>
            <a:ext cx="1533954" cy="923330"/>
          </a:xfrm>
          <a:prstGeom prst="rect">
            <a:avLst/>
          </a:prstGeom>
          <a:noFill/>
        </p:spPr>
        <p:txBody>
          <a:bodyPr wrap="square" rtlCol="0">
            <a:spAutoFit/>
          </a:bodyPr>
          <a:lstStyle/>
          <a:p>
            <a:r>
              <a:rPr lang="en-US" sz="5400" dirty="0" smtClean="0"/>
              <a:t> </a:t>
            </a:r>
            <a:r>
              <a:rPr lang="en-US" sz="5400" dirty="0" err="1" smtClean="0"/>
              <a:t>Π</a:t>
            </a:r>
            <a:r>
              <a:rPr lang="en-US" sz="3600" dirty="0" smtClean="0"/>
              <a:t> </a:t>
            </a:r>
            <a:r>
              <a:rPr lang="en-US" sz="3600" i="1" dirty="0" err="1" smtClean="0"/>
              <a:t>i</a:t>
            </a:r>
            <a:endParaRPr lang="en-US" sz="3600" i="1" dirty="0"/>
          </a:p>
        </p:txBody>
      </p:sp>
      <p:sp>
        <p:nvSpPr>
          <p:cNvPr id="5" name="TextBox 4"/>
          <p:cNvSpPr txBox="1"/>
          <p:nvPr/>
        </p:nvSpPr>
        <p:spPr>
          <a:xfrm>
            <a:off x="1307634" y="4816161"/>
            <a:ext cx="452642" cy="369332"/>
          </a:xfrm>
          <a:prstGeom prst="rect">
            <a:avLst/>
          </a:prstGeom>
          <a:noFill/>
        </p:spPr>
        <p:txBody>
          <a:bodyPr wrap="square" rtlCol="0">
            <a:spAutoFit/>
          </a:bodyPr>
          <a:lstStyle/>
          <a:p>
            <a:r>
              <a:rPr lang="en-US" dirty="0" smtClean="0"/>
              <a:t> n</a:t>
            </a:r>
            <a:endParaRPr lang="en-US" dirty="0"/>
          </a:p>
        </p:txBody>
      </p:sp>
      <p:sp>
        <p:nvSpPr>
          <p:cNvPr id="6" name="TextBox 5"/>
          <p:cNvSpPr txBox="1"/>
          <p:nvPr/>
        </p:nvSpPr>
        <p:spPr>
          <a:xfrm>
            <a:off x="1307634" y="5583226"/>
            <a:ext cx="452642" cy="369332"/>
          </a:xfrm>
          <a:prstGeom prst="rect">
            <a:avLst/>
          </a:prstGeom>
          <a:noFill/>
        </p:spPr>
        <p:txBody>
          <a:bodyPr wrap="square" rtlCol="0">
            <a:spAutoFit/>
          </a:bodyPr>
          <a:lstStyle/>
          <a:p>
            <a:r>
              <a:rPr lang="en-US" dirty="0" err="1" smtClean="0"/>
              <a:t>i</a:t>
            </a:r>
            <a:r>
              <a:rPr lang="en-US" dirty="0" smtClean="0"/>
              <a:t>=1</a:t>
            </a:r>
            <a:endParaRPr lang="en-US" dirty="0"/>
          </a:p>
        </p:txBody>
      </p:sp>
    </p:spTree>
    <p:extLst>
      <p:ext uri="{BB962C8B-B14F-4D97-AF65-F5344CB8AC3E}">
        <p14:creationId xmlns:p14="http://schemas.microsoft.com/office/powerpoint/2010/main" val="228171739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3057"/>
            <a:ext cx="7408333" cy="4794647"/>
          </a:xfrm>
        </p:spPr>
        <p:txBody>
          <a:bodyPr>
            <a:normAutofit/>
          </a:bodyPr>
          <a:lstStyle/>
          <a:p>
            <a:r>
              <a:rPr lang="en-US" dirty="0" smtClean="0"/>
              <a:t>We can also write a notation using just the bottom, like this:</a:t>
            </a:r>
          </a:p>
          <a:p>
            <a:endParaRPr lang="en-US" dirty="0"/>
          </a:p>
          <a:p>
            <a:r>
              <a:rPr lang="en-US" dirty="0" smtClean="0"/>
              <a:t>               </a:t>
            </a:r>
          </a:p>
          <a:p>
            <a:endParaRPr lang="en-US" dirty="0"/>
          </a:p>
          <a:p>
            <a:pPr algn="just"/>
            <a:r>
              <a:rPr lang="en-US" dirty="0" smtClean="0"/>
              <a:t>Here, the bottom tells us the region in which the integers needed to evaluate this function are, even if that region can’t be defined easily otherwise.  Now, the above sum will evaluate to 0+1+2+3 as long as p is 6 or 7.  This is because only these integers lie in the range 0≤n≤3 (when p=6) and 0≤n≤3.5 (when p=7).</a:t>
            </a:r>
            <a:endParaRPr lang="en-US" dirty="0"/>
          </a:p>
        </p:txBody>
      </p:sp>
      <p:sp>
        <p:nvSpPr>
          <p:cNvPr id="3" name="Title 2"/>
          <p:cNvSpPr>
            <a:spLocks noGrp="1"/>
          </p:cNvSpPr>
          <p:nvPr>
            <p:ph type="title"/>
          </p:nvPr>
        </p:nvSpPr>
        <p:spPr/>
        <p:txBody>
          <a:bodyPr/>
          <a:lstStyle/>
          <a:p>
            <a:r>
              <a:rPr lang="en-US" dirty="0" smtClean="0"/>
              <a:t>Another Sigma Notation</a:t>
            </a:r>
            <a:endParaRPr lang="en-US" dirty="0"/>
          </a:p>
        </p:txBody>
      </p:sp>
      <p:sp>
        <p:nvSpPr>
          <p:cNvPr id="4" name="TextBox 3"/>
          <p:cNvSpPr txBox="1"/>
          <p:nvPr/>
        </p:nvSpPr>
        <p:spPr>
          <a:xfrm>
            <a:off x="565802" y="3540856"/>
            <a:ext cx="1873435" cy="830997"/>
          </a:xfrm>
          <a:prstGeom prst="rect">
            <a:avLst/>
          </a:prstGeom>
          <a:noFill/>
        </p:spPr>
        <p:txBody>
          <a:bodyPr wrap="square" rtlCol="0">
            <a:spAutoFit/>
          </a:bodyPr>
          <a:lstStyle/>
          <a:p>
            <a:r>
              <a:rPr lang="en-US" sz="4800" dirty="0" smtClean="0">
                <a:solidFill>
                  <a:srgbClr val="073E87"/>
                </a:solidFill>
              </a:rPr>
              <a:t>      </a:t>
            </a:r>
            <a:r>
              <a:rPr lang="en-US" sz="4800" dirty="0" err="1" smtClean="0">
                <a:solidFill>
                  <a:srgbClr val="073E87"/>
                </a:solidFill>
              </a:rPr>
              <a:t>Σ</a:t>
            </a:r>
            <a:r>
              <a:rPr lang="en-US" sz="4800" dirty="0" smtClean="0">
                <a:solidFill>
                  <a:srgbClr val="073E87"/>
                </a:solidFill>
              </a:rPr>
              <a:t> </a:t>
            </a:r>
            <a:r>
              <a:rPr lang="en-US" sz="4800" i="1" dirty="0" smtClean="0">
                <a:solidFill>
                  <a:srgbClr val="073E87"/>
                </a:solidFill>
              </a:rPr>
              <a:t>n</a:t>
            </a:r>
            <a:endParaRPr lang="en-US" sz="4800" i="1" dirty="0">
              <a:solidFill>
                <a:srgbClr val="073E87"/>
              </a:solidFill>
            </a:endParaRPr>
          </a:p>
        </p:txBody>
      </p:sp>
      <p:sp>
        <p:nvSpPr>
          <p:cNvPr id="5" name="TextBox 4"/>
          <p:cNvSpPr txBox="1"/>
          <p:nvPr/>
        </p:nvSpPr>
        <p:spPr>
          <a:xfrm>
            <a:off x="872066" y="4151905"/>
            <a:ext cx="1277983" cy="369332"/>
          </a:xfrm>
          <a:prstGeom prst="rect">
            <a:avLst/>
          </a:prstGeom>
          <a:noFill/>
        </p:spPr>
        <p:txBody>
          <a:bodyPr wrap="square" rtlCol="0">
            <a:spAutoFit/>
          </a:bodyPr>
          <a:lstStyle/>
          <a:p>
            <a:r>
              <a:rPr lang="en-US" i="1" dirty="0" smtClean="0">
                <a:solidFill>
                  <a:srgbClr val="073E87"/>
                </a:solidFill>
              </a:rPr>
              <a:t>      0≤n≤p/2</a:t>
            </a:r>
            <a:endParaRPr lang="en-US" i="1" dirty="0">
              <a:solidFill>
                <a:srgbClr val="073E87"/>
              </a:solidFill>
            </a:endParaRPr>
          </a:p>
        </p:txBody>
      </p:sp>
    </p:spTree>
    <p:extLst>
      <p:ext uri="{BB962C8B-B14F-4D97-AF65-F5344CB8AC3E}">
        <p14:creationId xmlns:p14="http://schemas.microsoft.com/office/powerpoint/2010/main" val="21214657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Challenge Question</a:t>
            </a:r>
            <a:endParaRPr lang="en-US" dirty="0"/>
          </a:p>
        </p:txBody>
      </p:sp>
      <p:sp>
        <p:nvSpPr>
          <p:cNvPr id="9" name="Content Placeholder 8"/>
          <p:cNvSpPr>
            <a:spLocks noGrp="1"/>
          </p:cNvSpPr>
          <p:nvPr>
            <p:ph idx="1"/>
          </p:nvPr>
        </p:nvSpPr>
        <p:spPr>
          <a:xfrm>
            <a:off x="872067" y="2481414"/>
            <a:ext cx="7408333" cy="4376586"/>
          </a:xfrm>
        </p:spPr>
        <p:txBody>
          <a:bodyPr>
            <a:normAutofit fontScale="92500" lnSpcReduction="10000"/>
          </a:bodyPr>
          <a:lstStyle/>
          <a:p>
            <a:r>
              <a:rPr lang="en-US" dirty="0" smtClean="0"/>
              <a:t>Write the sum </a:t>
            </a:r>
            <a:r>
              <a:rPr lang="en-US" i="1" dirty="0" smtClean="0"/>
              <a:t>1</a:t>
            </a:r>
            <a:r>
              <a:rPr lang="en-US" i="1" baseline="30000" dirty="0" smtClean="0"/>
              <a:t>2</a:t>
            </a:r>
            <a:r>
              <a:rPr lang="en-US" i="1" dirty="0" smtClean="0"/>
              <a:t>+3</a:t>
            </a:r>
            <a:r>
              <a:rPr lang="en-US" i="1" baseline="30000" dirty="0" smtClean="0"/>
              <a:t>2</a:t>
            </a:r>
            <a:r>
              <a:rPr lang="en-US" i="1" dirty="0" smtClean="0"/>
              <a:t>+5</a:t>
            </a:r>
            <a:r>
              <a:rPr lang="en-US" i="1" baseline="30000" dirty="0" smtClean="0"/>
              <a:t>2</a:t>
            </a:r>
            <a:r>
              <a:rPr lang="en-US" i="1" dirty="0" smtClean="0"/>
              <a:t>+7</a:t>
            </a:r>
            <a:r>
              <a:rPr lang="en-US" i="1" baseline="30000" dirty="0" smtClean="0"/>
              <a:t>2</a:t>
            </a:r>
            <a:r>
              <a:rPr lang="en-US" i="1" dirty="0" smtClean="0"/>
              <a:t>+9</a:t>
            </a:r>
            <a:r>
              <a:rPr lang="en-US" i="1" baseline="30000" dirty="0" smtClean="0"/>
              <a:t>2</a:t>
            </a:r>
            <a:r>
              <a:rPr lang="en-US" i="1" dirty="0" smtClean="0"/>
              <a:t>+…+m</a:t>
            </a:r>
            <a:r>
              <a:rPr lang="en-US" i="1" baseline="30000" dirty="0" smtClean="0"/>
              <a:t>2</a:t>
            </a:r>
            <a:r>
              <a:rPr lang="en-US" i="1" dirty="0" smtClean="0"/>
              <a:t> </a:t>
            </a:r>
            <a:r>
              <a:rPr lang="en-US" dirty="0" smtClean="0"/>
              <a:t>without ellipses, where </a:t>
            </a:r>
            <a:r>
              <a:rPr lang="en-US" i="1" dirty="0" smtClean="0"/>
              <a:t>m=2n-1</a:t>
            </a:r>
            <a:r>
              <a:rPr lang="en-US" dirty="0" smtClean="0"/>
              <a:t>.  </a:t>
            </a:r>
            <a:r>
              <a:rPr lang="en-US" i="1" dirty="0" smtClean="0"/>
              <a:t>n</a:t>
            </a:r>
            <a:r>
              <a:rPr lang="en-US" dirty="0" smtClean="0"/>
              <a:t> is an arbitrary positive integer.</a:t>
            </a:r>
          </a:p>
          <a:p>
            <a:endParaRPr lang="en-US" dirty="0"/>
          </a:p>
          <a:p>
            <a:r>
              <a:rPr lang="en-US" dirty="0" smtClean="0"/>
              <a:t>First, notice that we are summing things together.  Thus, we expect to use sigma notation.</a:t>
            </a:r>
          </a:p>
          <a:p>
            <a:endParaRPr lang="en-US" dirty="0"/>
          </a:p>
          <a:p>
            <a:r>
              <a:rPr lang="en-US" dirty="0" smtClean="0"/>
              <a:t>Then, each addend is an odd number, squared.  The 1</a:t>
            </a:r>
            <a:r>
              <a:rPr lang="en-US" baseline="30000" dirty="0" smtClean="0"/>
              <a:t>st</a:t>
            </a:r>
            <a:r>
              <a:rPr lang="en-US" dirty="0" smtClean="0"/>
              <a:t> odd number is </a:t>
            </a:r>
            <a:r>
              <a:rPr lang="en-US" i="1" dirty="0" smtClean="0"/>
              <a:t>2(1)-1, </a:t>
            </a:r>
            <a:r>
              <a:rPr lang="en-US" dirty="0" smtClean="0"/>
              <a:t>the 2</a:t>
            </a:r>
            <a:r>
              <a:rPr lang="en-US" baseline="30000" dirty="0" smtClean="0"/>
              <a:t>nd</a:t>
            </a:r>
            <a:r>
              <a:rPr lang="en-US" dirty="0" smtClean="0"/>
              <a:t>  is</a:t>
            </a:r>
            <a:r>
              <a:rPr lang="en-US" i="1" dirty="0" smtClean="0"/>
              <a:t> 2(2)-1</a:t>
            </a:r>
            <a:r>
              <a:rPr lang="en-US" dirty="0" smtClean="0"/>
              <a:t>, and so on, so the </a:t>
            </a:r>
            <a:r>
              <a:rPr lang="en-US" i="1" dirty="0" smtClean="0"/>
              <a:t>n</a:t>
            </a:r>
            <a:r>
              <a:rPr lang="en-US" i="1" baseline="30000" dirty="0" smtClean="0"/>
              <a:t>th</a:t>
            </a:r>
            <a:r>
              <a:rPr lang="en-US" dirty="0" smtClean="0"/>
              <a:t> odd number is</a:t>
            </a:r>
            <a:r>
              <a:rPr lang="en-US" i="1" dirty="0" smtClean="0"/>
              <a:t> 2n-1.  </a:t>
            </a:r>
            <a:r>
              <a:rPr lang="en-US" dirty="0" smtClean="0"/>
              <a:t>So, each addend is </a:t>
            </a:r>
            <a:r>
              <a:rPr lang="en-US" i="1" dirty="0" smtClean="0"/>
              <a:t>(2i-1)</a:t>
            </a:r>
            <a:r>
              <a:rPr lang="en-US" i="1" baseline="30000" dirty="0" smtClean="0"/>
              <a:t>2</a:t>
            </a:r>
            <a:r>
              <a:rPr lang="en-US" dirty="0" smtClean="0"/>
              <a:t>, for each integer</a:t>
            </a:r>
            <a:r>
              <a:rPr lang="en-US" i="1" dirty="0" smtClean="0"/>
              <a:t> </a:t>
            </a:r>
            <a:r>
              <a:rPr lang="en-US" i="1" dirty="0" err="1" smtClean="0"/>
              <a:t>i</a:t>
            </a:r>
            <a:r>
              <a:rPr lang="en-US" i="1" dirty="0" smtClean="0"/>
              <a:t> </a:t>
            </a:r>
            <a:r>
              <a:rPr lang="en-US" dirty="0" smtClean="0"/>
              <a:t>between </a:t>
            </a:r>
            <a:r>
              <a:rPr lang="en-US" i="1" dirty="0" smtClean="0"/>
              <a:t>1 </a:t>
            </a:r>
            <a:r>
              <a:rPr lang="en-US" dirty="0" smtClean="0"/>
              <a:t>and</a:t>
            </a:r>
            <a:r>
              <a:rPr lang="en-US" i="1" dirty="0" smtClean="0"/>
              <a:t> n.</a:t>
            </a:r>
          </a:p>
          <a:p>
            <a:endParaRPr lang="en-US" dirty="0" smtClean="0"/>
          </a:p>
          <a:p>
            <a:r>
              <a:rPr lang="en-US" dirty="0" smtClean="0"/>
              <a:t>The sum is thus</a:t>
            </a:r>
            <a:endParaRPr lang="en-US" dirty="0"/>
          </a:p>
        </p:txBody>
      </p:sp>
      <p:sp>
        <p:nvSpPr>
          <p:cNvPr id="12" name="TextBox 11"/>
          <p:cNvSpPr txBox="1"/>
          <p:nvPr/>
        </p:nvSpPr>
        <p:spPr>
          <a:xfrm>
            <a:off x="3243440" y="5997990"/>
            <a:ext cx="1442614" cy="1200329"/>
          </a:xfrm>
          <a:prstGeom prst="rect">
            <a:avLst/>
          </a:prstGeom>
          <a:noFill/>
        </p:spPr>
        <p:txBody>
          <a:bodyPr wrap="none" rtlCol="0">
            <a:spAutoFit/>
          </a:bodyPr>
          <a:lstStyle/>
          <a:p>
            <a:r>
              <a:rPr lang="en-US" sz="3600" dirty="0" err="1" smtClean="0">
                <a:solidFill>
                  <a:schemeClr val="tx2"/>
                </a:solidFill>
              </a:rPr>
              <a:t>Σ</a:t>
            </a:r>
            <a:r>
              <a:rPr lang="en-US" sz="3600" dirty="0" smtClean="0">
                <a:solidFill>
                  <a:schemeClr val="tx2"/>
                </a:solidFill>
              </a:rPr>
              <a:t> </a:t>
            </a:r>
            <a:r>
              <a:rPr lang="en-US" sz="2800" dirty="0">
                <a:solidFill>
                  <a:schemeClr val="tx2"/>
                </a:solidFill>
              </a:rPr>
              <a:t>(2i-1)</a:t>
            </a:r>
            <a:r>
              <a:rPr lang="en-US" sz="2800" baseline="30000" dirty="0">
                <a:solidFill>
                  <a:schemeClr val="tx2"/>
                </a:solidFill>
              </a:rPr>
              <a:t>2</a:t>
            </a:r>
            <a:r>
              <a:rPr lang="en-US" sz="2800" dirty="0">
                <a:solidFill>
                  <a:schemeClr val="tx2"/>
                </a:solidFill>
              </a:rPr>
              <a:t>.</a:t>
            </a:r>
          </a:p>
          <a:p>
            <a:endParaRPr lang="en-US" sz="3600" dirty="0"/>
          </a:p>
        </p:txBody>
      </p:sp>
      <p:sp>
        <p:nvSpPr>
          <p:cNvPr id="13" name="TextBox 12"/>
          <p:cNvSpPr txBox="1"/>
          <p:nvPr/>
        </p:nvSpPr>
        <p:spPr>
          <a:xfrm>
            <a:off x="3243440" y="6442014"/>
            <a:ext cx="432067" cy="369332"/>
          </a:xfrm>
          <a:prstGeom prst="rect">
            <a:avLst/>
          </a:prstGeom>
          <a:noFill/>
        </p:spPr>
        <p:txBody>
          <a:bodyPr wrap="none" rtlCol="0">
            <a:spAutoFit/>
          </a:bodyPr>
          <a:lstStyle/>
          <a:p>
            <a:r>
              <a:rPr lang="en-US" dirty="0" err="1" smtClean="0">
                <a:solidFill>
                  <a:schemeClr val="tx2"/>
                </a:solidFill>
              </a:rPr>
              <a:t>i</a:t>
            </a:r>
            <a:r>
              <a:rPr lang="en-US" dirty="0" smtClean="0">
                <a:solidFill>
                  <a:schemeClr val="tx2"/>
                </a:solidFill>
              </a:rPr>
              <a:t>=1</a:t>
            </a:r>
            <a:endParaRPr lang="en-US" dirty="0">
              <a:solidFill>
                <a:schemeClr val="tx2"/>
              </a:solidFill>
            </a:endParaRPr>
          </a:p>
        </p:txBody>
      </p:sp>
      <p:sp>
        <p:nvSpPr>
          <p:cNvPr id="14" name="TextBox 13"/>
          <p:cNvSpPr txBox="1"/>
          <p:nvPr/>
        </p:nvSpPr>
        <p:spPr>
          <a:xfrm>
            <a:off x="3301727" y="5901529"/>
            <a:ext cx="309663" cy="369332"/>
          </a:xfrm>
          <a:prstGeom prst="rect">
            <a:avLst/>
          </a:prstGeom>
          <a:noFill/>
        </p:spPr>
        <p:txBody>
          <a:bodyPr wrap="none" rtlCol="0">
            <a:spAutoFit/>
          </a:bodyPr>
          <a:lstStyle/>
          <a:p>
            <a:r>
              <a:rPr lang="en-US" dirty="0" smtClean="0">
                <a:solidFill>
                  <a:schemeClr val="tx2"/>
                </a:solidFill>
              </a:rPr>
              <a:t>n</a:t>
            </a:r>
            <a:endParaRPr lang="en-US" dirty="0">
              <a:solidFill>
                <a:schemeClr val="tx2"/>
              </a:solidFill>
            </a:endParaRPr>
          </a:p>
        </p:txBody>
      </p:sp>
    </p:spTree>
    <p:extLst>
      <p:ext uri="{BB962C8B-B14F-4D97-AF65-F5344CB8AC3E}">
        <p14:creationId xmlns:p14="http://schemas.microsoft.com/office/powerpoint/2010/main" val="192421621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4182533"/>
          </a:xfrm>
        </p:spPr>
        <p:txBody>
          <a:bodyPr/>
          <a:lstStyle/>
          <a:p>
            <a:r>
              <a:rPr lang="en-US" dirty="0" smtClean="0"/>
              <a:t>Floor notation is a function.  Just like any other function it returns a number based on its input.</a:t>
            </a:r>
          </a:p>
          <a:p>
            <a:endParaRPr lang="en-US" dirty="0"/>
          </a:p>
          <a:p>
            <a:r>
              <a:rPr lang="en-US" dirty="0" smtClean="0"/>
              <a:t>The floor function of a number n is the greatest integer that is less than or equal to n, and is usually denoted by </a:t>
            </a:r>
            <a:r>
              <a:rPr lang="en-US" u="sng" dirty="0" smtClean="0"/>
              <a:t>|</a:t>
            </a:r>
            <a:r>
              <a:rPr lang="en-US" i="1" u="sng" dirty="0" smtClean="0"/>
              <a:t> </a:t>
            </a:r>
            <a:r>
              <a:rPr lang="en-US" i="1" dirty="0" smtClean="0"/>
              <a:t>n</a:t>
            </a:r>
            <a:r>
              <a:rPr lang="en-US" i="1" u="sng" dirty="0" smtClean="0"/>
              <a:t> </a:t>
            </a:r>
            <a:r>
              <a:rPr lang="en-US" u="sng" dirty="0" smtClean="0"/>
              <a:t>|</a:t>
            </a:r>
            <a:r>
              <a:rPr lang="en-US" dirty="0" smtClean="0"/>
              <a:t>.</a:t>
            </a:r>
          </a:p>
          <a:p>
            <a:endParaRPr lang="en-US" dirty="0"/>
          </a:p>
          <a:p>
            <a:r>
              <a:rPr lang="en-US" dirty="0" smtClean="0"/>
              <a:t>For example, </a:t>
            </a:r>
            <a:r>
              <a:rPr lang="en-US" u="sng" dirty="0" smtClean="0"/>
              <a:t>|</a:t>
            </a:r>
            <a:r>
              <a:rPr lang="en-US" i="1" u="sng" dirty="0" smtClean="0"/>
              <a:t> </a:t>
            </a:r>
            <a:r>
              <a:rPr lang="en-US" i="1" dirty="0" smtClean="0"/>
              <a:t>3</a:t>
            </a:r>
            <a:r>
              <a:rPr lang="en-US" i="1" u="sng" dirty="0" smtClean="0"/>
              <a:t> </a:t>
            </a:r>
            <a:r>
              <a:rPr lang="en-US" u="sng" dirty="0" smtClean="0"/>
              <a:t>|</a:t>
            </a:r>
            <a:r>
              <a:rPr lang="en-US" i="1" dirty="0" smtClean="0"/>
              <a:t>  = 3, </a:t>
            </a:r>
            <a:r>
              <a:rPr lang="en-US" u="sng" dirty="0" smtClean="0"/>
              <a:t>|</a:t>
            </a:r>
            <a:r>
              <a:rPr lang="en-US" i="1" u="sng" dirty="0" smtClean="0"/>
              <a:t> </a:t>
            </a:r>
            <a:r>
              <a:rPr lang="en-US" i="1" dirty="0" smtClean="0"/>
              <a:t>3.9</a:t>
            </a:r>
            <a:r>
              <a:rPr lang="en-US" i="1" u="sng" dirty="0" smtClean="0"/>
              <a:t> </a:t>
            </a:r>
            <a:r>
              <a:rPr lang="en-US" u="sng" dirty="0" smtClean="0"/>
              <a:t>|</a:t>
            </a:r>
            <a:r>
              <a:rPr lang="en-US" i="1" dirty="0" smtClean="0"/>
              <a:t> = 3, </a:t>
            </a:r>
            <a:r>
              <a:rPr lang="en-US" u="sng" dirty="0" smtClean="0"/>
              <a:t>|</a:t>
            </a:r>
            <a:r>
              <a:rPr lang="en-US" i="1" u="sng" dirty="0" smtClean="0"/>
              <a:t> </a:t>
            </a:r>
            <a:r>
              <a:rPr lang="en-US" i="1" dirty="0" smtClean="0"/>
              <a:t>0</a:t>
            </a:r>
            <a:r>
              <a:rPr lang="en-US" i="1" u="sng" dirty="0" smtClean="0"/>
              <a:t> </a:t>
            </a:r>
            <a:r>
              <a:rPr lang="en-US" u="sng" dirty="0" smtClean="0"/>
              <a:t>|</a:t>
            </a:r>
            <a:r>
              <a:rPr lang="en-US" dirty="0" smtClean="0"/>
              <a:t> </a:t>
            </a:r>
            <a:r>
              <a:rPr lang="en-US" i="1" dirty="0" smtClean="0"/>
              <a:t>= 0, </a:t>
            </a:r>
            <a:r>
              <a:rPr lang="en-US" dirty="0" smtClean="0"/>
              <a:t>and </a:t>
            </a:r>
            <a:r>
              <a:rPr lang="en-US" u="sng" dirty="0" smtClean="0"/>
              <a:t>|</a:t>
            </a:r>
            <a:r>
              <a:rPr lang="en-US" i="1" u="sng" dirty="0" smtClean="0"/>
              <a:t> </a:t>
            </a:r>
            <a:r>
              <a:rPr lang="en-US" i="1" dirty="0" smtClean="0"/>
              <a:t>-1.4</a:t>
            </a:r>
            <a:r>
              <a:rPr lang="en-US" i="1" u="sng" dirty="0" smtClean="0"/>
              <a:t> </a:t>
            </a:r>
            <a:r>
              <a:rPr lang="en-US" u="sng" dirty="0" smtClean="0"/>
              <a:t>|</a:t>
            </a:r>
            <a:r>
              <a:rPr lang="en-US" i="1" dirty="0" smtClean="0"/>
              <a:t> = -2</a:t>
            </a:r>
            <a:r>
              <a:rPr lang="en-US" dirty="0" smtClean="0"/>
              <a:t>.</a:t>
            </a:r>
            <a:endParaRPr lang="en-US" dirty="0"/>
          </a:p>
        </p:txBody>
      </p:sp>
      <p:sp>
        <p:nvSpPr>
          <p:cNvPr id="3" name="Title 2"/>
          <p:cNvSpPr>
            <a:spLocks noGrp="1"/>
          </p:cNvSpPr>
          <p:nvPr>
            <p:ph type="title"/>
          </p:nvPr>
        </p:nvSpPr>
        <p:spPr/>
        <p:txBody>
          <a:bodyPr/>
          <a:lstStyle/>
          <a:p>
            <a:r>
              <a:rPr lang="en-US" dirty="0" smtClean="0"/>
              <a:t>Floor Notation</a:t>
            </a:r>
            <a:endParaRPr lang="en-US" dirty="0"/>
          </a:p>
        </p:txBody>
      </p:sp>
    </p:spTree>
    <p:extLst>
      <p:ext uri="{BB962C8B-B14F-4D97-AF65-F5344CB8AC3E}">
        <p14:creationId xmlns:p14="http://schemas.microsoft.com/office/powerpoint/2010/main" val="152482772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4182533"/>
          </a:xfrm>
        </p:spPr>
        <p:txBody>
          <a:bodyPr/>
          <a:lstStyle/>
          <a:p>
            <a:r>
              <a:rPr lang="en-US" dirty="0" smtClean="0"/>
              <a:t>Write                in standard sigma notation, using the 					       floor function.</a:t>
            </a:r>
          </a:p>
          <a:p>
            <a:endParaRPr lang="en-US" dirty="0"/>
          </a:p>
          <a:p>
            <a:r>
              <a:rPr lang="en-US" dirty="0" smtClean="0"/>
              <a:t>The sum starts at 0, so n=0 is at the bottom of the </a:t>
            </a:r>
            <a:r>
              <a:rPr lang="en-US" dirty="0" err="1" smtClean="0"/>
              <a:t>Σ</a:t>
            </a:r>
            <a:r>
              <a:rPr lang="en-US" dirty="0" smtClean="0"/>
              <a:t>.</a:t>
            </a:r>
            <a:endParaRPr lang="en-US" dirty="0"/>
          </a:p>
          <a:p>
            <a:endParaRPr lang="en-US" dirty="0" smtClean="0"/>
          </a:p>
          <a:p>
            <a:r>
              <a:rPr lang="en-US" dirty="0" smtClean="0"/>
              <a:t>The sum ends at the last integer less than or equal to p/2, which is by definition the floor of p/2.</a:t>
            </a:r>
          </a:p>
          <a:p>
            <a:endParaRPr lang="en-US" dirty="0"/>
          </a:p>
          <a:p>
            <a:r>
              <a:rPr lang="en-US" dirty="0" smtClean="0"/>
              <a:t>The sum is              </a:t>
            </a:r>
          </a:p>
        </p:txBody>
      </p:sp>
      <p:sp>
        <p:nvSpPr>
          <p:cNvPr id="3" name="Title 2"/>
          <p:cNvSpPr>
            <a:spLocks noGrp="1"/>
          </p:cNvSpPr>
          <p:nvPr>
            <p:ph type="title"/>
          </p:nvPr>
        </p:nvSpPr>
        <p:spPr/>
        <p:txBody>
          <a:bodyPr/>
          <a:lstStyle/>
          <a:p>
            <a:r>
              <a:rPr lang="en-US" dirty="0" smtClean="0"/>
              <a:t>Challenge question</a:t>
            </a:r>
            <a:endParaRPr lang="en-US" dirty="0"/>
          </a:p>
        </p:txBody>
      </p:sp>
      <p:sp>
        <p:nvSpPr>
          <p:cNvPr id="7" name="TextBox 6"/>
          <p:cNvSpPr txBox="1"/>
          <p:nvPr/>
        </p:nvSpPr>
        <p:spPr>
          <a:xfrm>
            <a:off x="1213331" y="2421206"/>
            <a:ext cx="1873435" cy="830997"/>
          </a:xfrm>
          <a:prstGeom prst="rect">
            <a:avLst/>
          </a:prstGeom>
          <a:noFill/>
        </p:spPr>
        <p:txBody>
          <a:bodyPr wrap="square" rtlCol="0">
            <a:spAutoFit/>
          </a:bodyPr>
          <a:lstStyle/>
          <a:p>
            <a:r>
              <a:rPr lang="en-US" sz="4800" dirty="0" smtClean="0">
                <a:solidFill>
                  <a:srgbClr val="073E87"/>
                </a:solidFill>
              </a:rPr>
              <a:t>      </a:t>
            </a:r>
            <a:r>
              <a:rPr lang="en-US" sz="4800" dirty="0" err="1" smtClean="0">
                <a:solidFill>
                  <a:srgbClr val="073E87"/>
                </a:solidFill>
              </a:rPr>
              <a:t>Σ</a:t>
            </a:r>
            <a:r>
              <a:rPr lang="en-US" sz="4800" dirty="0" smtClean="0">
                <a:solidFill>
                  <a:srgbClr val="073E87"/>
                </a:solidFill>
              </a:rPr>
              <a:t> </a:t>
            </a:r>
            <a:r>
              <a:rPr lang="en-US" sz="4800" i="1" dirty="0" smtClean="0">
                <a:solidFill>
                  <a:srgbClr val="073E87"/>
                </a:solidFill>
              </a:rPr>
              <a:t>n</a:t>
            </a:r>
            <a:endParaRPr lang="en-US" sz="4800" i="1" dirty="0">
              <a:solidFill>
                <a:srgbClr val="073E87"/>
              </a:solidFill>
            </a:endParaRPr>
          </a:p>
        </p:txBody>
      </p:sp>
      <p:sp>
        <p:nvSpPr>
          <p:cNvPr id="8" name="TextBox 7"/>
          <p:cNvSpPr txBox="1"/>
          <p:nvPr/>
        </p:nvSpPr>
        <p:spPr>
          <a:xfrm>
            <a:off x="1508903" y="3025379"/>
            <a:ext cx="1277983" cy="369332"/>
          </a:xfrm>
          <a:prstGeom prst="rect">
            <a:avLst/>
          </a:prstGeom>
          <a:noFill/>
        </p:spPr>
        <p:txBody>
          <a:bodyPr wrap="square" rtlCol="0">
            <a:spAutoFit/>
          </a:bodyPr>
          <a:lstStyle/>
          <a:p>
            <a:r>
              <a:rPr lang="en-US" i="1" dirty="0" smtClean="0">
                <a:solidFill>
                  <a:srgbClr val="073E87"/>
                </a:solidFill>
              </a:rPr>
              <a:t>      0≤n≤p/2</a:t>
            </a:r>
            <a:endParaRPr lang="en-US" i="1" dirty="0">
              <a:solidFill>
                <a:srgbClr val="073E87"/>
              </a:solidFill>
            </a:endParaRPr>
          </a:p>
        </p:txBody>
      </p:sp>
      <p:sp>
        <p:nvSpPr>
          <p:cNvPr id="9" name="TextBox 8"/>
          <p:cNvSpPr txBox="1"/>
          <p:nvPr/>
        </p:nvSpPr>
        <p:spPr>
          <a:xfrm>
            <a:off x="2786886" y="5821582"/>
            <a:ext cx="427897" cy="646331"/>
          </a:xfrm>
          <a:prstGeom prst="rect">
            <a:avLst/>
          </a:prstGeom>
          <a:noFill/>
        </p:spPr>
        <p:txBody>
          <a:bodyPr wrap="none" rtlCol="0">
            <a:spAutoFit/>
          </a:bodyPr>
          <a:lstStyle/>
          <a:p>
            <a:r>
              <a:rPr lang="en-US" sz="3600" dirty="0" err="1">
                <a:solidFill>
                  <a:schemeClr val="tx2"/>
                </a:solidFill>
              </a:rPr>
              <a:t>Σ</a:t>
            </a:r>
            <a:r>
              <a:rPr lang="en-US" sz="3600" dirty="0">
                <a:solidFill>
                  <a:schemeClr val="tx2"/>
                </a:solidFill>
              </a:rPr>
              <a:t> </a:t>
            </a:r>
          </a:p>
        </p:txBody>
      </p:sp>
      <p:sp>
        <p:nvSpPr>
          <p:cNvPr id="10" name="TextBox 9"/>
          <p:cNvSpPr txBox="1"/>
          <p:nvPr/>
        </p:nvSpPr>
        <p:spPr>
          <a:xfrm>
            <a:off x="2733966" y="6283247"/>
            <a:ext cx="552893" cy="369332"/>
          </a:xfrm>
          <a:prstGeom prst="rect">
            <a:avLst/>
          </a:prstGeom>
          <a:noFill/>
        </p:spPr>
        <p:txBody>
          <a:bodyPr wrap="none" rtlCol="0">
            <a:spAutoFit/>
          </a:bodyPr>
          <a:lstStyle/>
          <a:p>
            <a:r>
              <a:rPr lang="en-US" dirty="0">
                <a:solidFill>
                  <a:schemeClr val="tx2"/>
                </a:solidFill>
              </a:rPr>
              <a:t>n</a:t>
            </a:r>
            <a:r>
              <a:rPr lang="en-US" dirty="0" smtClean="0">
                <a:solidFill>
                  <a:schemeClr val="tx2"/>
                </a:solidFill>
              </a:rPr>
              <a:t>=0</a:t>
            </a:r>
            <a:endParaRPr lang="en-US" dirty="0">
              <a:solidFill>
                <a:schemeClr val="tx2"/>
              </a:solidFill>
            </a:endParaRPr>
          </a:p>
        </p:txBody>
      </p:sp>
      <p:sp>
        <p:nvSpPr>
          <p:cNvPr id="11" name="TextBox 10"/>
          <p:cNvSpPr txBox="1"/>
          <p:nvPr/>
        </p:nvSpPr>
        <p:spPr>
          <a:xfrm>
            <a:off x="2657338" y="5665076"/>
            <a:ext cx="697614" cy="369332"/>
          </a:xfrm>
          <a:prstGeom prst="rect">
            <a:avLst/>
          </a:prstGeom>
          <a:noFill/>
        </p:spPr>
        <p:txBody>
          <a:bodyPr wrap="none" rtlCol="0">
            <a:spAutoFit/>
          </a:bodyPr>
          <a:lstStyle/>
          <a:p>
            <a:r>
              <a:rPr lang="en-US" u="sng" dirty="0" smtClean="0">
                <a:solidFill>
                  <a:schemeClr val="tx2"/>
                </a:solidFill>
              </a:rPr>
              <a:t>| </a:t>
            </a:r>
            <a:r>
              <a:rPr lang="en-US" dirty="0" smtClean="0">
                <a:solidFill>
                  <a:schemeClr val="tx2"/>
                </a:solidFill>
              </a:rPr>
              <a:t>p/2</a:t>
            </a:r>
            <a:r>
              <a:rPr lang="en-US" u="sng" dirty="0" smtClean="0">
                <a:solidFill>
                  <a:schemeClr val="tx2"/>
                </a:solidFill>
              </a:rPr>
              <a:t> |</a:t>
            </a:r>
            <a:endParaRPr lang="en-US" u="sng" dirty="0">
              <a:solidFill>
                <a:schemeClr val="tx2"/>
              </a:solidFill>
            </a:endParaRPr>
          </a:p>
        </p:txBody>
      </p:sp>
      <p:sp>
        <p:nvSpPr>
          <p:cNvPr id="12" name="TextBox 11"/>
          <p:cNvSpPr txBox="1"/>
          <p:nvPr/>
        </p:nvSpPr>
        <p:spPr>
          <a:xfrm>
            <a:off x="3214783" y="5913915"/>
            <a:ext cx="613040" cy="584776"/>
          </a:xfrm>
          <a:prstGeom prst="rect">
            <a:avLst/>
          </a:prstGeom>
          <a:noFill/>
        </p:spPr>
        <p:txBody>
          <a:bodyPr wrap="square" rtlCol="0">
            <a:spAutoFit/>
          </a:bodyPr>
          <a:lstStyle/>
          <a:p>
            <a:r>
              <a:rPr lang="en-US" sz="3200" dirty="0" smtClean="0">
                <a:solidFill>
                  <a:schemeClr val="tx2"/>
                </a:solidFill>
              </a:rPr>
              <a:t>n.</a:t>
            </a:r>
            <a:endParaRPr lang="en-US" sz="3200" dirty="0">
              <a:solidFill>
                <a:schemeClr val="tx2"/>
              </a:solidFill>
            </a:endParaRPr>
          </a:p>
        </p:txBody>
      </p:sp>
    </p:spTree>
    <p:extLst>
      <p:ext uri="{BB962C8B-B14F-4D97-AF65-F5344CB8AC3E}">
        <p14:creationId xmlns:p14="http://schemas.microsoft.com/office/powerpoint/2010/main" val="321103835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4182533"/>
          </a:xfrm>
        </p:spPr>
        <p:txBody>
          <a:bodyPr/>
          <a:lstStyle/>
          <a:p>
            <a:r>
              <a:rPr lang="en-US" dirty="0"/>
              <a:t> Remember, a prime number is an integer whose only positive factors are 1 and itself.</a:t>
            </a:r>
          </a:p>
          <a:p>
            <a:endParaRPr lang="en-US" dirty="0" smtClean="0"/>
          </a:p>
          <a:p>
            <a:r>
              <a:rPr lang="en-US" dirty="0" smtClean="0"/>
              <a:t>So, 2, 3, and 17 are all primes.  But 6 is not, because 6 = 2*3.  Since 2 divides 6, we also call 2 a factor of 6.  So, 6 has some factors that are not 1 or itself (6), and it is not a prime.</a:t>
            </a:r>
          </a:p>
          <a:p>
            <a:endParaRPr lang="en-US" dirty="0"/>
          </a:p>
          <a:p>
            <a:r>
              <a:rPr lang="en-US" dirty="0" smtClean="0"/>
              <a:t>In general, the variables </a:t>
            </a:r>
            <a:r>
              <a:rPr lang="en-US" i="1" dirty="0" smtClean="0"/>
              <a:t>p</a:t>
            </a:r>
            <a:r>
              <a:rPr lang="en-US" dirty="0" smtClean="0"/>
              <a:t> and </a:t>
            </a:r>
            <a:r>
              <a:rPr lang="en-US" i="1" dirty="0" smtClean="0"/>
              <a:t>q </a:t>
            </a:r>
            <a:r>
              <a:rPr lang="en-US" dirty="0" smtClean="0"/>
              <a:t>will refer to odd primes from now on, as is custom in number theory.</a:t>
            </a:r>
            <a:endParaRPr lang="en-US" dirty="0"/>
          </a:p>
        </p:txBody>
      </p:sp>
      <p:sp>
        <p:nvSpPr>
          <p:cNvPr id="3" name="Title 2"/>
          <p:cNvSpPr>
            <a:spLocks noGrp="1"/>
          </p:cNvSpPr>
          <p:nvPr>
            <p:ph type="title"/>
          </p:nvPr>
        </p:nvSpPr>
        <p:spPr/>
        <p:txBody>
          <a:bodyPr/>
          <a:lstStyle/>
          <a:p>
            <a:r>
              <a:rPr lang="en-US" dirty="0" smtClean="0"/>
              <a:t>Primes</a:t>
            </a:r>
            <a:endParaRPr lang="en-US" dirty="0"/>
          </a:p>
        </p:txBody>
      </p:sp>
    </p:spTree>
    <p:extLst>
      <p:ext uri="{BB962C8B-B14F-4D97-AF65-F5344CB8AC3E}">
        <p14:creationId xmlns:p14="http://schemas.microsoft.com/office/powerpoint/2010/main" val="314697581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8" y="2675467"/>
            <a:ext cx="7665566" cy="3587144"/>
          </a:xfrm>
        </p:spPr>
        <p:txBody>
          <a:bodyPr>
            <a:normAutofit/>
          </a:bodyPr>
          <a:lstStyle/>
          <a:p>
            <a:r>
              <a:rPr lang="en-US" dirty="0" smtClean="0"/>
              <a:t>Quadratic reciprocity will help us learn when a given number is a square mod an odd prime number.  So, it can help us find out if 53 is a square mod 101, for instance.</a:t>
            </a:r>
          </a:p>
          <a:p>
            <a:endParaRPr lang="en-US" dirty="0"/>
          </a:p>
          <a:p>
            <a:r>
              <a:rPr lang="en-US" dirty="0" smtClean="0"/>
              <a:t>More importantly, the quadratic formula still holds when we consider a quadratic, mod an odd prime number.  So, we can find out how many solutions an equation like x</a:t>
            </a:r>
            <a:r>
              <a:rPr lang="en-US" baseline="30000" dirty="0" smtClean="0"/>
              <a:t>2</a:t>
            </a:r>
            <a:r>
              <a:rPr lang="en-US" dirty="0" smtClean="0"/>
              <a:t>-x-7=0 has in mod 13 (or any odd prime).</a:t>
            </a:r>
            <a:endParaRPr lang="en-US" dirty="0"/>
          </a:p>
        </p:txBody>
      </p:sp>
      <p:sp>
        <p:nvSpPr>
          <p:cNvPr id="3" name="Title 2"/>
          <p:cNvSpPr>
            <a:spLocks noGrp="1"/>
          </p:cNvSpPr>
          <p:nvPr>
            <p:ph type="title"/>
          </p:nvPr>
        </p:nvSpPr>
        <p:spPr/>
        <p:txBody>
          <a:bodyPr/>
          <a:lstStyle/>
          <a:p>
            <a:r>
              <a:rPr lang="en-US" dirty="0" smtClean="0"/>
              <a:t>Why Quadratic Reciprocity?</a:t>
            </a:r>
            <a:endParaRPr lang="en-US" dirty="0"/>
          </a:p>
        </p:txBody>
      </p:sp>
    </p:spTree>
    <p:extLst>
      <p:ext uri="{BB962C8B-B14F-4D97-AF65-F5344CB8AC3E}">
        <p14:creationId xmlns:p14="http://schemas.microsoft.com/office/powerpoint/2010/main" val="123900156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99096"/>
            <a:ext cx="7408333" cy="3881055"/>
          </a:xfrm>
        </p:spPr>
        <p:txBody>
          <a:bodyPr>
            <a:normAutofit/>
          </a:bodyPr>
          <a:lstStyle/>
          <a:p>
            <a:r>
              <a:rPr lang="en-US" dirty="0" smtClean="0"/>
              <a:t>Define Legendre symbols to evaluate to 1 if a is a square mod p; otherwise, if a is a </a:t>
            </a:r>
            <a:r>
              <a:rPr lang="en-US" dirty="0" err="1" smtClean="0"/>
              <a:t>nonsquare</a:t>
            </a:r>
            <a:r>
              <a:rPr lang="en-US" dirty="0" smtClean="0"/>
              <a:t> mod p, this should be -1.  In this </a:t>
            </a:r>
            <a:r>
              <a:rPr lang="en-US" dirty="0" err="1" smtClean="0"/>
              <a:t>powerpoint</a:t>
            </a:r>
            <a:r>
              <a:rPr lang="en-US" dirty="0" smtClean="0"/>
              <a:t>, a Legendre symbol looks like a</a:t>
            </a:r>
            <a:r>
              <a:rPr lang="en-US" dirty="0" smtClean="0"/>
              <a:t>||p</a:t>
            </a:r>
            <a:r>
              <a:rPr lang="en-US" dirty="0" smtClean="0"/>
              <a:t>, although usually it looks like a fraction surrounded by parenthesis.</a:t>
            </a:r>
          </a:p>
          <a:p>
            <a:endParaRPr lang="en-US" dirty="0"/>
          </a:p>
          <a:p>
            <a:r>
              <a:rPr lang="en-US" dirty="0" smtClean="0"/>
              <a:t>Quadratic Reciprocity states that, if p and q are two distinct odd primes, </a:t>
            </a:r>
          </a:p>
        </p:txBody>
      </p:sp>
      <p:sp>
        <p:nvSpPr>
          <p:cNvPr id="3" name="Title 2"/>
          <p:cNvSpPr>
            <a:spLocks noGrp="1"/>
          </p:cNvSpPr>
          <p:nvPr>
            <p:ph type="title"/>
          </p:nvPr>
        </p:nvSpPr>
        <p:spPr/>
        <p:txBody>
          <a:bodyPr/>
          <a:lstStyle/>
          <a:p>
            <a:r>
              <a:rPr lang="en-US" dirty="0" smtClean="0"/>
              <a:t>Legendre Symbols</a:t>
            </a:r>
            <a:endParaRPr lang="en-US" dirty="0"/>
          </a:p>
        </p:txBody>
      </p:sp>
      <p:sp>
        <p:nvSpPr>
          <p:cNvPr id="4" name="TextBox 3"/>
          <p:cNvSpPr txBox="1"/>
          <p:nvPr/>
        </p:nvSpPr>
        <p:spPr>
          <a:xfrm>
            <a:off x="2998756" y="5933820"/>
            <a:ext cx="2804718" cy="800219"/>
          </a:xfrm>
          <a:prstGeom prst="rect">
            <a:avLst/>
          </a:prstGeom>
          <a:noFill/>
        </p:spPr>
        <p:txBody>
          <a:bodyPr wrap="square" rtlCol="0">
            <a:spAutoFit/>
          </a:bodyPr>
          <a:lstStyle/>
          <a:p>
            <a:r>
              <a:rPr lang="en-US" sz="2800" dirty="0" smtClean="0">
                <a:solidFill>
                  <a:schemeClr val="tx2"/>
                </a:solidFill>
              </a:rPr>
              <a:t>p||</a:t>
            </a:r>
            <a:r>
              <a:rPr lang="en-US" sz="2800" dirty="0">
                <a:solidFill>
                  <a:schemeClr val="tx2"/>
                </a:solidFill>
              </a:rPr>
              <a:t>q * q</a:t>
            </a:r>
            <a:r>
              <a:rPr lang="en-US" sz="2800" dirty="0" smtClean="0">
                <a:solidFill>
                  <a:schemeClr val="tx2"/>
                </a:solidFill>
              </a:rPr>
              <a:t>||p </a:t>
            </a:r>
            <a:r>
              <a:rPr lang="en-US" sz="2800" dirty="0">
                <a:solidFill>
                  <a:schemeClr val="tx2"/>
                </a:solidFill>
              </a:rPr>
              <a:t>= (-1)</a:t>
            </a:r>
          </a:p>
          <a:p>
            <a:endParaRPr lang="en-US" dirty="0"/>
          </a:p>
        </p:txBody>
      </p:sp>
      <p:sp>
        <p:nvSpPr>
          <p:cNvPr id="5" name="TextBox 4"/>
          <p:cNvSpPr txBox="1"/>
          <p:nvPr/>
        </p:nvSpPr>
        <p:spPr>
          <a:xfrm>
            <a:off x="5122360" y="5749154"/>
            <a:ext cx="1044990" cy="369332"/>
          </a:xfrm>
          <a:prstGeom prst="rect">
            <a:avLst/>
          </a:prstGeom>
          <a:noFill/>
        </p:spPr>
        <p:txBody>
          <a:bodyPr wrap="none" rtlCol="0">
            <a:spAutoFit/>
          </a:bodyPr>
          <a:lstStyle/>
          <a:p>
            <a:r>
              <a:rPr lang="en-US" u="sng" dirty="0" smtClean="0">
                <a:solidFill>
                  <a:schemeClr val="tx2"/>
                </a:solidFill>
              </a:rPr>
              <a:t>(p-1)(q-1)</a:t>
            </a:r>
            <a:endParaRPr lang="en-US" u="sng" dirty="0">
              <a:solidFill>
                <a:schemeClr val="tx2"/>
              </a:solidFill>
            </a:endParaRPr>
          </a:p>
        </p:txBody>
      </p:sp>
      <p:sp>
        <p:nvSpPr>
          <p:cNvPr id="6" name="TextBox 5"/>
          <p:cNvSpPr txBox="1"/>
          <p:nvPr/>
        </p:nvSpPr>
        <p:spPr>
          <a:xfrm>
            <a:off x="5512183" y="5957852"/>
            <a:ext cx="307747" cy="369332"/>
          </a:xfrm>
          <a:prstGeom prst="rect">
            <a:avLst/>
          </a:prstGeom>
          <a:noFill/>
        </p:spPr>
        <p:txBody>
          <a:bodyPr wrap="none" rtlCol="0">
            <a:spAutoFit/>
          </a:bodyPr>
          <a:lstStyle/>
          <a:p>
            <a:r>
              <a:rPr lang="en-US" dirty="0" smtClean="0">
                <a:solidFill>
                  <a:schemeClr val="tx2"/>
                </a:solidFill>
              </a:rPr>
              <a:t>4</a:t>
            </a:r>
            <a:endParaRPr lang="en-US" dirty="0">
              <a:solidFill>
                <a:schemeClr val="tx2"/>
              </a:solidFill>
            </a:endParaRPr>
          </a:p>
        </p:txBody>
      </p:sp>
    </p:spTree>
    <p:extLst>
      <p:ext uri="{BB962C8B-B14F-4D97-AF65-F5344CB8AC3E}">
        <p14:creationId xmlns:p14="http://schemas.microsoft.com/office/powerpoint/2010/main" val="6206711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87403"/>
            <a:ext cx="7577368" cy="4370597"/>
          </a:xfrm>
        </p:spPr>
        <p:txBody>
          <a:bodyPr>
            <a:normAutofit fontScale="92500" lnSpcReduction="10000"/>
          </a:bodyPr>
          <a:lstStyle/>
          <a:p>
            <a:r>
              <a:rPr lang="en-US" dirty="0" smtClean="0"/>
              <a:t>Thank you for taking “Is the remainder a square?  Elementary Number Theory and Quadratic Reciprocity” at Splash!</a:t>
            </a:r>
          </a:p>
          <a:p>
            <a:endParaRPr lang="en-US" dirty="0" smtClean="0"/>
          </a:p>
          <a:p>
            <a:r>
              <a:rPr lang="en-US" dirty="0" smtClean="0"/>
              <a:t>This </a:t>
            </a:r>
            <a:r>
              <a:rPr lang="en-US" dirty="0" err="1" smtClean="0"/>
              <a:t>powerpoint</a:t>
            </a:r>
            <a:r>
              <a:rPr lang="en-US" dirty="0" smtClean="0"/>
              <a:t> is intended to provide a review of what we covered in class.  Another </a:t>
            </a:r>
            <a:r>
              <a:rPr lang="en-US" dirty="0" err="1" smtClean="0"/>
              <a:t>powerpoint</a:t>
            </a:r>
            <a:r>
              <a:rPr lang="en-US" dirty="0" smtClean="0"/>
              <a:t> coming soon will prove the statement of quadratic reciprocity.</a:t>
            </a:r>
          </a:p>
          <a:p>
            <a:endParaRPr lang="en-US" dirty="0" smtClean="0"/>
          </a:p>
          <a:p>
            <a:r>
              <a:rPr lang="en-US" dirty="0" smtClean="0"/>
              <a:t>If you read this </a:t>
            </a:r>
            <a:r>
              <a:rPr lang="en-US" dirty="0" err="1" smtClean="0"/>
              <a:t>powerpoint</a:t>
            </a:r>
            <a:r>
              <a:rPr lang="en-US" dirty="0" smtClean="0"/>
              <a:t>, feel free to take breaks once in a while!  There’s a lot of content in here.  It took me six weeks of dedicated study to really understand all of this.  If you have any questions, please email me!</a:t>
            </a:r>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209342387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617647"/>
          </a:xfrm>
        </p:spPr>
        <p:txBody>
          <a:bodyPr>
            <a:normAutofit/>
          </a:bodyPr>
          <a:lstStyle/>
          <a:p>
            <a:r>
              <a:rPr lang="en-US" sz="2600" dirty="0" smtClean="0"/>
              <a:t>Modular Arithmetic</a:t>
            </a:r>
          </a:p>
          <a:p>
            <a:r>
              <a:rPr lang="en-US" sz="2600" dirty="0" smtClean="0"/>
              <a:t>Sigma and Pi Notation</a:t>
            </a:r>
          </a:p>
          <a:p>
            <a:r>
              <a:rPr lang="en-US" sz="2600" dirty="0" smtClean="0"/>
              <a:t>Floor function</a:t>
            </a:r>
          </a:p>
          <a:p>
            <a:r>
              <a:rPr lang="en-US" sz="2600" dirty="0" smtClean="0"/>
              <a:t>Why should we care about Quadratic Reciprocity?</a:t>
            </a:r>
          </a:p>
          <a:p>
            <a:r>
              <a:rPr lang="en-US" sz="2600" dirty="0" smtClean="0"/>
              <a:t>Legendre Symbols</a:t>
            </a:r>
            <a:endParaRPr lang="en-US" sz="2600" dirty="0"/>
          </a:p>
        </p:txBody>
      </p:sp>
      <p:sp>
        <p:nvSpPr>
          <p:cNvPr id="3" name="Title 2"/>
          <p:cNvSpPr>
            <a:spLocks noGrp="1"/>
          </p:cNvSpPr>
          <p:nvPr>
            <p:ph type="title"/>
          </p:nvPr>
        </p:nvSpPr>
        <p:spPr/>
        <p:txBody>
          <a:bodyPr/>
          <a:lstStyle/>
          <a:p>
            <a:r>
              <a:rPr lang="en-US" dirty="0" smtClean="0"/>
              <a:t>A </a:t>
            </a:r>
            <a:r>
              <a:rPr lang="en-US" dirty="0"/>
              <a:t>B</a:t>
            </a:r>
            <a:r>
              <a:rPr lang="en-US" dirty="0" smtClean="0"/>
              <a:t>rief Outline</a:t>
            </a:r>
            <a:endParaRPr lang="en-US" dirty="0"/>
          </a:p>
        </p:txBody>
      </p:sp>
    </p:spTree>
    <p:extLst>
      <p:ext uri="{BB962C8B-B14F-4D97-AF65-F5344CB8AC3E}">
        <p14:creationId xmlns:p14="http://schemas.microsoft.com/office/powerpoint/2010/main" val="99519078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4182533"/>
          </a:xfrm>
        </p:spPr>
        <p:txBody>
          <a:bodyPr/>
          <a:lstStyle/>
          <a:p>
            <a:r>
              <a:rPr lang="en-US" dirty="0" smtClean="0"/>
              <a:t>“Clock Arithmetic”</a:t>
            </a:r>
          </a:p>
          <a:p>
            <a:r>
              <a:rPr lang="en-US" dirty="0" smtClean="0"/>
              <a:t>For example, 6 hours after 8 o’clock is…?</a:t>
            </a:r>
          </a:p>
          <a:p>
            <a:r>
              <a:rPr lang="en-US" dirty="0" smtClean="0"/>
              <a:t>We could write this as </a:t>
            </a:r>
            <a:r>
              <a:rPr lang="en-US" i="1" dirty="0" smtClean="0"/>
              <a:t>6+8=2 (mod “a clock”).</a:t>
            </a:r>
          </a:p>
          <a:p>
            <a:endParaRPr lang="en-US" dirty="0"/>
          </a:p>
          <a:p>
            <a:r>
              <a:rPr lang="en-US" dirty="0" smtClean="0"/>
              <a:t>Basically, Modular Arithmetic is the math of remainders, not quotients.</a:t>
            </a:r>
          </a:p>
          <a:p>
            <a:r>
              <a:rPr lang="en-US" dirty="0" smtClean="0"/>
              <a:t>Thus, as </a:t>
            </a:r>
            <a:r>
              <a:rPr lang="en-US" i="1" dirty="0" smtClean="0"/>
              <a:t>(6+8)/12 </a:t>
            </a:r>
            <a:r>
              <a:rPr lang="en-US" dirty="0" smtClean="0"/>
              <a:t>has a remainder of</a:t>
            </a:r>
            <a:r>
              <a:rPr lang="en-US" i="1" dirty="0" smtClean="0"/>
              <a:t> 2</a:t>
            </a:r>
            <a:r>
              <a:rPr lang="en-US" dirty="0" smtClean="0"/>
              <a:t>, </a:t>
            </a:r>
            <a:r>
              <a:rPr lang="en-US" i="1" dirty="0" smtClean="0"/>
              <a:t>6+8=2 (mod 12).</a:t>
            </a:r>
          </a:p>
          <a:p>
            <a:r>
              <a:rPr lang="en-US" dirty="0" smtClean="0"/>
              <a:t>Similarly, 5*8 = 4 (mod 12), because 40 has a remainder of 4 when divided by twelve.</a:t>
            </a:r>
            <a:endParaRPr lang="en-US" dirty="0"/>
          </a:p>
        </p:txBody>
      </p:sp>
      <p:sp>
        <p:nvSpPr>
          <p:cNvPr id="3" name="Title 2"/>
          <p:cNvSpPr>
            <a:spLocks noGrp="1"/>
          </p:cNvSpPr>
          <p:nvPr>
            <p:ph type="title"/>
          </p:nvPr>
        </p:nvSpPr>
        <p:spPr/>
        <p:txBody>
          <a:bodyPr/>
          <a:lstStyle/>
          <a:p>
            <a:r>
              <a:rPr lang="en-US" dirty="0" smtClean="0"/>
              <a:t>Modular Arithmetic</a:t>
            </a:r>
            <a:endParaRPr lang="en-US" dirty="0"/>
          </a:p>
        </p:txBody>
      </p:sp>
    </p:spTree>
    <p:extLst>
      <p:ext uri="{BB962C8B-B14F-4D97-AF65-F5344CB8AC3E}">
        <p14:creationId xmlns:p14="http://schemas.microsoft.com/office/powerpoint/2010/main" val="97394990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8" y="2675466"/>
            <a:ext cx="7593986" cy="4182533"/>
          </a:xfrm>
        </p:spPr>
        <p:txBody>
          <a:bodyPr>
            <a:normAutofit/>
          </a:bodyPr>
          <a:lstStyle/>
          <a:p>
            <a:pPr algn="just"/>
            <a:r>
              <a:rPr lang="en-US" dirty="0" smtClean="0"/>
              <a:t>Something interesting about working with remainders is how we can work with them.  For example, we can evaluate 6*7+8 mod 5 in two ways:</a:t>
            </a:r>
          </a:p>
          <a:p>
            <a:endParaRPr lang="en-US" dirty="0"/>
          </a:p>
          <a:p>
            <a:pPr lvl="1"/>
            <a:r>
              <a:rPr lang="en-US" dirty="0" smtClean="0"/>
              <a:t>Directly find 6*7+8.  Since 6*7+8 = 50, 6*7+8 = 0 (mod 5), because the remainder when 50 is divided by 5 is 0.</a:t>
            </a:r>
          </a:p>
          <a:p>
            <a:pPr lvl="1"/>
            <a:r>
              <a:rPr lang="en-US" dirty="0" smtClean="0"/>
              <a:t>Indirectly find 6*7+8 (mod 5).  To do this, first notice that 6 = 1 (mod 5), 7 = 2 (mod 5), and 8 = 3 (mod 5).    Then, we have 6*7+8 = 1*2+3 (mod 5), and 6*7+8 = 0 (mod 5).  This is because the remainder when 1*2+3 = 5 is divided by 5 is 0.</a:t>
            </a:r>
            <a:endParaRPr lang="en-US" dirty="0"/>
          </a:p>
        </p:txBody>
      </p:sp>
      <p:sp>
        <p:nvSpPr>
          <p:cNvPr id="3" name="Title 2"/>
          <p:cNvSpPr>
            <a:spLocks noGrp="1"/>
          </p:cNvSpPr>
          <p:nvPr>
            <p:ph type="title"/>
          </p:nvPr>
        </p:nvSpPr>
        <p:spPr/>
        <p:txBody>
          <a:bodyPr/>
          <a:lstStyle/>
          <a:p>
            <a:r>
              <a:rPr lang="en-US" dirty="0" smtClean="0"/>
              <a:t>Modular Arithmetic</a:t>
            </a:r>
            <a:endParaRPr lang="en-US" dirty="0"/>
          </a:p>
        </p:txBody>
      </p:sp>
    </p:spTree>
    <p:extLst>
      <p:ext uri="{BB962C8B-B14F-4D97-AF65-F5344CB8AC3E}">
        <p14:creationId xmlns:p14="http://schemas.microsoft.com/office/powerpoint/2010/main" val="128733096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814733" cy="4182533"/>
          </a:xfrm>
        </p:spPr>
        <p:txBody>
          <a:bodyPr>
            <a:normAutofit lnSpcReduction="10000"/>
          </a:bodyPr>
          <a:lstStyle/>
          <a:p>
            <a:pPr marL="274320" lvl="1"/>
            <a:r>
              <a:rPr lang="en-US" dirty="0"/>
              <a:t>This works </a:t>
            </a:r>
            <a:r>
              <a:rPr lang="en-US" dirty="0" smtClean="0"/>
              <a:t>in general because </a:t>
            </a:r>
            <a:r>
              <a:rPr lang="en-US" dirty="0"/>
              <a:t>of the distributive property.  To see </a:t>
            </a:r>
            <a:r>
              <a:rPr lang="en-US" dirty="0" smtClean="0"/>
              <a:t>why it works here, </a:t>
            </a:r>
            <a:r>
              <a:rPr lang="en-US" dirty="0"/>
              <a:t>write 6 as 5+1, 7 as 5+2, and 8 as 5+3 in our expression 6*7+8, expand, and then evaluate the expression.</a:t>
            </a:r>
          </a:p>
          <a:p>
            <a:endParaRPr lang="en-US" dirty="0" smtClean="0"/>
          </a:p>
          <a:p>
            <a:r>
              <a:rPr lang="en-US" dirty="0" smtClean="0"/>
              <a:t>6*7 + 8 = (5+1)*(5+2) + (5+3)			(mod 5)</a:t>
            </a:r>
          </a:p>
          <a:p>
            <a:pPr marL="0" indent="0">
              <a:buNone/>
            </a:pPr>
            <a:r>
              <a:rPr lang="en-US" dirty="0"/>
              <a:t>	 </a:t>
            </a:r>
            <a:r>
              <a:rPr lang="en-US" dirty="0" smtClean="0"/>
              <a:t>    = (5*5 + 5*2 + 1*5 + 1*2) + (5+3)		(mod 5)</a:t>
            </a:r>
          </a:p>
          <a:p>
            <a:pPr marL="0" indent="0">
              <a:buNone/>
            </a:pPr>
            <a:endParaRPr lang="en-US" dirty="0" smtClean="0"/>
          </a:p>
          <a:p>
            <a:pPr algn="just"/>
            <a:r>
              <a:rPr lang="en-US" dirty="0" smtClean="0"/>
              <a:t>Now remove terms with factors of 5 from this sum, because they have a remainder of 0 when divided by 5.  We then see that 6*7 + 8 = 1*2+3 mod 5, as desired.</a:t>
            </a:r>
          </a:p>
        </p:txBody>
      </p:sp>
      <p:sp>
        <p:nvSpPr>
          <p:cNvPr id="3" name="Title 2"/>
          <p:cNvSpPr>
            <a:spLocks noGrp="1"/>
          </p:cNvSpPr>
          <p:nvPr>
            <p:ph type="title"/>
          </p:nvPr>
        </p:nvSpPr>
        <p:spPr/>
        <p:txBody>
          <a:bodyPr/>
          <a:lstStyle/>
          <a:p>
            <a:r>
              <a:rPr lang="en-US" dirty="0" smtClean="0"/>
              <a:t>Why the Indirect Method </a:t>
            </a:r>
            <a:r>
              <a:rPr lang="en-US" dirty="0"/>
              <a:t>W</a:t>
            </a:r>
            <a:r>
              <a:rPr lang="en-US" dirty="0" smtClean="0"/>
              <a:t>orks</a:t>
            </a:r>
            <a:endParaRPr lang="en-US" dirty="0"/>
          </a:p>
        </p:txBody>
      </p:sp>
    </p:spTree>
    <p:extLst>
      <p:ext uri="{BB962C8B-B14F-4D97-AF65-F5344CB8AC3E}">
        <p14:creationId xmlns:p14="http://schemas.microsoft.com/office/powerpoint/2010/main" val="979724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832029"/>
          </a:xfrm>
        </p:spPr>
        <p:txBody>
          <a:bodyPr/>
          <a:lstStyle/>
          <a:p>
            <a:pPr algn="just"/>
            <a:r>
              <a:rPr lang="en-US" dirty="0" smtClean="0"/>
              <a:t>A square is a number we can get if we multiply a number by itself.  A square </a:t>
            </a:r>
            <a:r>
              <a:rPr lang="en-US" i="1" dirty="0"/>
              <a:t>(</a:t>
            </a:r>
            <a:r>
              <a:rPr lang="en-US" i="1" dirty="0" smtClean="0"/>
              <a:t>mod n) </a:t>
            </a:r>
            <a:r>
              <a:rPr lang="en-US" dirty="0" smtClean="0"/>
              <a:t>is a remainder we can get if we divide a square by </a:t>
            </a:r>
            <a:r>
              <a:rPr lang="en-US" i="1" dirty="0" smtClean="0"/>
              <a:t>n</a:t>
            </a:r>
            <a:r>
              <a:rPr lang="en-US" dirty="0" smtClean="0"/>
              <a:t>.  </a:t>
            </a:r>
          </a:p>
          <a:p>
            <a:endParaRPr lang="en-US" dirty="0"/>
          </a:p>
          <a:p>
            <a:pPr algn="just"/>
            <a:r>
              <a:rPr lang="en-US" dirty="0" smtClean="0"/>
              <a:t>So, 4 and 16 are squares no matter what mod we deal with, but some mods have squares that are not normal integer squares – e.g. </a:t>
            </a:r>
            <a:r>
              <a:rPr lang="en-US" i="1" dirty="0" smtClean="0"/>
              <a:t>2 </a:t>
            </a:r>
            <a:r>
              <a:rPr lang="en-US" dirty="0" smtClean="0"/>
              <a:t>is a square</a:t>
            </a:r>
            <a:r>
              <a:rPr lang="en-US" i="1" dirty="0" smtClean="0"/>
              <a:t> mod 7</a:t>
            </a:r>
            <a:r>
              <a:rPr lang="en-US" dirty="0" smtClean="0"/>
              <a:t>, since</a:t>
            </a:r>
            <a:r>
              <a:rPr lang="en-US" i="1" dirty="0" smtClean="0"/>
              <a:t> 3</a:t>
            </a:r>
            <a:r>
              <a:rPr lang="en-US" i="1" baseline="30000" dirty="0" smtClean="0"/>
              <a:t>2</a:t>
            </a:r>
            <a:r>
              <a:rPr lang="en-US" i="1" dirty="0" smtClean="0"/>
              <a:t>=9</a:t>
            </a:r>
            <a:r>
              <a:rPr lang="en-US" dirty="0" smtClean="0"/>
              <a:t>, and </a:t>
            </a:r>
            <a:r>
              <a:rPr lang="en-US" i="1" dirty="0" smtClean="0"/>
              <a:t>9 = 2 (mod 7)</a:t>
            </a:r>
            <a:r>
              <a:rPr lang="en-US" dirty="0" smtClean="0"/>
              <a:t>.</a:t>
            </a:r>
          </a:p>
          <a:p>
            <a:endParaRPr lang="en-US" dirty="0"/>
          </a:p>
        </p:txBody>
      </p:sp>
      <p:sp>
        <p:nvSpPr>
          <p:cNvPr id="3" name="Title 2"/>
          <p:cNvSpPr>
            <a:spLocks noGrp="1"/>
          </p:cNvSpPr>
          <p:nvPr>
            <p:ph type="title"/>
          </p:nvPr>
        </p:nvSpPr>
        <p:spPr/>
        <p:txBody>
          <a:bodyPr/>
          <a:lstStyle/>
          <a:p>
            <a:r>
              <a:rPr lang="en-US" dirty="0" smtClean="0"/>
              <a:t>Squares in modulo</a:t>
            </a:r>
            <a:endParaRPr lang="en-US" dirty="0"/>
          </a:p>
        </p:txBody>
      </p:sp>
    </p:spTree>
    <p:extLst>
      <p:ext uri="{BB962C8B-B14F-4D97-AF65-F5344CB8AC3E}">
        <p14:creationId xmlns:p14="http://schemas.microsoft.com/office/powerpoint/2010/main" val="130411884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51726"/>
            <a:ext cx="8229599" cy="5006273"/>
          </a:xfrm>
        </p:spPr>
        <p:txBody>
          <a:bodyPr>
            <a:normAutofit fontScale="92500" lnSpcReduction="20000"/>
          </a:bodyPr>
          <a:lstStyle/>
          <a:p>
            <a:r>
              <a:rPr lang="en-US" dirty="0" smtClean="0"/>
              <a:t>Is 2 a square mod 3?</a:t>
            </a:r>
          </a:p>
          <a:p>
            <a:endParaRPr lang="en-US" dirty="0"/>
          </a:p>
          <a:p>
            <a:r>
              <a:rPr lang="en-US" dirty="0" smtClean="0"/>
              <a:t>We can notice by checking small examples that 2 never seems to be the remainder of a square.  The pattern of remainders of squares</a:t>
            </a:r>
            <a:r>
              <a:rPr lang="en-US" i="1" dirty="0" smtClean="0"/>
              <a:t> mod 3 </a:t>
            </a:r>
            <a:r>
              <a:rPr lang="en-US" dirty="0" smtClean="0"/>
              <a:t>seems to be 0, 1, 1, 0, 1, 1, 0, …</a:t>
            </a:r>
          </a:p>
          <a:p>
            <a:endParaRPr lang="en-US" dirty="0"/>
          </a:p>
          <a:p>
            <a:r>
              <a:rPr lang="en-US" dirty="0" smtClean="0"/>
              <a:t>Think about what we would do if we wanted to evaluate 8</a:t>
            </a:r>
            <a:r>
              <a:rPr lang="en-US" baseline="30000" dirty="0" smtClean="0"/>
              <a:t>2</a:t>
            </a:r>
            <a:r>
              <a:rPr lang="en-US" dirty="0" smtClean="0"/>
              <a:t> mod 3.  </a:t>
            </a:r>
            <a:r>
              <a:rPr lang="en-US" dirty="0"/>
              <a:t>W</a:t>
            </a:r>
            <a:r>
              <a:rPr lang="en-US" dirty="0" smtClean="0"/>
              <a:t>e can use our indirect method. Since 8 = 2 (mod 3), 8*8 = 2*2 (mod 3).  We can use this method no matter how big a number is.  </a:t>
            </a:r>
          </a:p>
          <a:p>
            <a:endParaRPr lang="en-US" dirty="0"/>
          </a:p>
          <a:p>
            <a:pPr algn="just"/>
            <a:r>
              <a:rPr lang="en-US" dirty="0"/>
              <a:t>I</a:t>
            </a:r>
            <a:r>
              <a:rPr lang="en-US" dirty="0" smtClean="0"/>
              <a:t>f we are given some number n, we know that n must have a remainder of 0, 1, or 2 when divided by 3.  Thus n</a:t>
            </a:r>
            <a:r>
              <a:rPr lang="en-US" baseline="30000" dirty="0" smtClean="0"/>
              <a:t>2</a:t>
            </a:r>
            <a:r>
              <a:rPr lang="en-US" dirty="0" smtClean="0"/>
              <a:t> mod 3 must be one of 0</a:t>
            </a:r>
            <a:r>
              <a:rPr lang="en-US" baseline="30000" dirty="0" smtClean="0"/>
              <a:t>2</a:t>
            </a:r>
            <a:r>
              <a:rPr lang="en-US" dirty="0" smtClean="0"/>
              <a:t>, 1</a:t>
            </a:r>
            <a:r>
              <a:rPr lang="en-US" baseline="30000" dirty="0" smtClean="0"/>
              <a:t>2</a:t>
            </a:r>
            <a:r>
              <a:rPr lang="en-US" dirty="0" smtClean="0"/>
              <a:t>, or 2</a:t>
            </a:r>
            <a:r>
              <a:rPr lang="en-US" baseline="30000" dirty="0" smtClean="0"/>
              <a:t>2</a:t>
            </a:r>
            <a:r>
              <a:rPr lang="en-US" dirty="0" smtClean="0"/>
              <a:t>.  Since none of these are equal to 2 mod 3, we know that no square can have a remainder of 2 mod 3.  </a:t>
            </a:r>
          </a:p>
          <a:p>
            <a:endParaRPr lang="en-US" dirty="0"/>
          </a:p>
          <a:p>
            <a:r>
              <a:rPr lang="en-US" dirty="0" smtClean="0"/>
              <a:t>Thus, 2 is not a square mod 3.</a:t>
            </a:r>
            <a:endParaRPr lang="en-US" dirty="0"/>
          </a:p>
        </p:txBody>
      </p:sp>
      <p:sp>
        <p:nvSpPr>
          <p:cNvPr id="3" name="Title 2"/>
          <p:cNvSpPr>
            <a:spLocks noGrp="1"/>
          </p:cNvSpPr>
          <p:nvPr>
            <p:ph type="title"/>
          </p:nvPr>
        </p:nvSpPr>
        <p:spPr/>
        <p:txBody>
          <a:bodyPr/>
          <a:lstStyle/>
          <a:p>
            <a:r>
              <a:rPr lang="en-US" dirty="0" smtClean="0"/>
              <a:t>Challenge Question</a:t>
            </a:r>
            <a:endParaRPr lang="en-US" dirty="0"/>
          </a:p>
        </p:txBody>
      </p:sp>
    </p:spTree>
    <p:extLst>
      <p:ext uri="{BB962C8B-B14F-4D97-AF65-F5344CB8AC3E}">
        <p14:creationId xmlns:p14="http://schemas.microsoft.com/office/powerpoint/2010/main" val="31839651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8271933" cy="3450696"/>
          </a:xfrm>
        </p:spPr>
        <p:txBody>
          <a:bodyPr>
            <a:normAutofit/>
          </a:bodyPr>
          <a:lstStyle/>
          <a:p>
            <a:r>
              <a:rPr lang="en-US" dirty="0" smtClean="0"/>
              <a:t>This is a shorthand way to write a long sum, without ellipses.</a:t>
            </a:r>
          </a:p>
          <a:p>
            <a:endParaRPr lang="en-US" dirty="0"/>
          </a:p>
          <a:p>
            <a:r>
              <a:rPr lang="en-US" dirty="0" smtClean="0"/>
              <a:t>So if we were to write the sum of the first n natural numbers, we wouldn’t have to write it as </a:t>
            </a:r>
            <a:r>
              <a:rPr lang="en-US" i="1" dirty="0" smtClean="0"/>
              <a:t>1+2+3+…+n.</a:t>
            </a:r>
          </a:p>
          <a:p>
            <a:endParaRPr lang="en-US" dirty="0"/>
          </a:p>
          <a:p>
            <a:r>
              <a:rPr lang="en-US" dirty="0" smtClean="0"/>
              <a:t>      </a:t>
            </a:r>
            <a:r>
              <a:rPr lang="en-US" sz="3600" i="1" dirty="0" err="1" smtClean="0">
                <a:solidFill>
                  <a:schemeClr val="tx1"/>
                </a:solidFill>
              </a:rPr>
              <a:t>i</a:t>
            </a:r>
            <a:r>
              <a:rPr lang="en-US" sz="4800" dirty="0" smtClean="0"/>
              <a:t> </a:t>
            </a:r>
            <a:r>
              <a:rPr lang="en-US" dirty="0" smtClean="0"/>
              <a:t>   --   This is another way we could write the above sum.</a:t>
            </a:r>
            <a:endParaRPr lang="en-US" dirty="0"/>
          </a:p>
        </p:txBody>
      </p:sp>
      <p:sp>
        <p:nvSpPr>
          <p:cNvPr id="3" name="Title 2"/>
          <p:cNvSpPr>
            <a:spLocks noGrp="1"/>
          </p:cNvSpPr>
          <p:nvPr>
            <p:ph type="title"/>
          </p:nvPr>
        </p:nvSpPr>
        <p:spPr/>
        <p:txBody>
          <a:bodyPr/>
          <a:lstStyle/>
          <a:p>
            <a:r>
              <a:rPr lang="en-US" dirty="0" smtClean="0"/>
              <a:t>Sigma notation</a:t>
            </a:r>
            <a:endParaRPr lang="en-US" dirty="0"/>
          </a:p>
        </p:txBody>
      </p:sp>
      <p:sp>
        <p:nvSpPr>
          <p:cNvPr id="4" name="TextBox 3"/>
          <p:cNvSpPr txBox="1"/>
          <p:nvPr/>
        </p:nvSpPr>
        <p:spPr>
          <a:xfrm>
            <a:off x="1169325" y="4879667"/>
            <a:ext cx="515509" cy="830997"/>
          </a:xfrm>
          <a:prstGeom prst="rect">
            <a:avLst/>
          </a:prstGeom>
          <a:noFill/>
        </p:spPr>
        <p:txBody>
          <a:bodyPr wrap="square" rtlCol="0">
            <a:spAutoFit/>
          </a:bodyPr>
          <a:lstStyle/>
          <a:p>
            <a:r>
              <a:rPr lang="en-US" sz="4800" dirty="0" err="1" smtClean="0"/>
              <a:t>Σ</a:t>
            </a:r>
            <a:endParaRPr lang="en-US" sz="4800" dirty="0"/>
          </a:p>
        </p:txBody>
      </p:sp>
      <p:sp>
        <p:nvSpPr>
          <p:cNvPr id="5" name="TextBox 4"/>
          <p:cNvSpPr txBox="1"/>
          <p:nvPr/>
        </p:nvSpPr>
        <p:spPr>
          <a:xfrm>
            <a:off x="1169325" y="4879667"/>
            <a:ext cx="515509" cy="338554"/>
          </a:xfrm>
          <a:prstGeom prst="rect">
            <a:avLst/>
          </a:prstGeom>
          <a:noFill/>
        </p:spPr>
        <p:txBody>
          <a:bodyPr wrap="square" bIns="45720" rtlCol="0">
            <a:spAutoFit/>
          </a:bodyPr>
          <a:lstStyle/>
          <a:p>
            <a:r>
              <a:rPr lang="en-US" sz="1600" dirty="0" smtClean="0"/>
              <a:t>   n</a:t>
            </a:r>
            <a:endParaRPr lang="en-US" sz="1600" dirty="0"/>
          </a:p>
        </p:txBody>
      </p:sp>
      <p:sp>
        <p:nvSpPr>
          <p:cNvPr id="6" name="TextBox 5"/>
          <p:cNvSpPr txBox="1"/>
          <p:nvPr/>
        </p:nvSpPr>
        <p:spPr>
          <a:xfrm>
            <a:off x="1195781" y="5488481"/>
            <a:ext cx="515509" cy="338554"/>
          </a:xfrm>
          <a:prstGeom prst="rect">
            <a:avLst/>
          </a:prstGeom>
          <a:noFill/>
        </p:spPr>
        <p:txBody>
          <a:bodyPr wrap="square" rtlCol="0">
            <a:spAutoFit/>
          </a:bodyPr>
          <a:lstStyle/>
          <a:p>
            <a:r>
              <a:rPr lang="en-US" sz="1600" dirty="0" smtClean="0"/>
              <a:t> </a:t>
            </a:r>
            <a:r>
              <a:rPr lang="en-US" sz="1600" dirty="0" err="1" smtClean="0"/>
              <a:t>i</a:t>
            </a:r>
            <a:r>
              <a:rPr lang="en-US" sz="1600" dirty="0" smtClean="0"/>
              <a:t>=1</a:t>
            </a:r>
            <a:endParaRPr lang="en-US" sz="1600" dirty="0"/>
          </a:p>
        </p:txBody>
      </p:sp>
    </p:spTree>
    <p:extLst>
      <p:ext uri="{BB962C8B-B14F-4D97-AF65-F5344CB8AC3E}">
        <p14:creationId xmlns:p14="http://schemas.microsoft.com/office/powerpoint/2010/main" val="415356448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705</TotalTime>
  <Words>1543</Words>
  <Application>Microsoft Macintosh PowerPoint</Application>
  <PresentationFormat>On-screen Show (4:3)</PresentationFormat>
  <Paragraphs>122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Waveform</vt:lpstr>
      <vt:lpstr>SPLASH! 2012 QUADRATIC RECIPROCITY</vt:lpstr>
      <vt:lpstr>Introduction</vt:lpstr>
      <vt:lpstr>A Brief Outline</vt:lpstr>
      <vt:lpstr>Modular Arithmetic</vt:lpstr>
      <vt:lpstr>Modular Arithmetic</vt:lpstr>
      <vt:lpstr>Why the Indirect Method Works</vt:lpstr>
      <vt:lpstr>Squares in modulo</vt:lpstr>
      <vt:lpstr>Challenge Question</vt:lpstr>
      <vt:lpstr>Sigma notation</vt:lpstr>
      <vt:lpstr>Pi Notation</vt:lpstr>
      <vt:lpstr>Another Sigma Notation</vt:lpstr>
      <vt:lpstr>Challenge Question</vt:lpstr>
      <vt:lpstr>Floor Notation</vt:lpstr>
      <vt:lpstr>Challenge question</vt:lpstr>
      <vt:lpstr>Primes</vt:lpstr>
      <vt:lpstr>Why Quadratic Reciprocity?</vt:lpstr>
      <vt:lpstr>Legendre Symbols</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SPLASH! 2012 QUADRATIC RECIPROCITY</dc:title>
  <dc:creator>Michael Belland</dc:creator>
  <cp:lastModifiedBy>Michael Belland</cp:lastModifiedBy>
  <cp:revision>50</cp:revision>
  <dcterms:created xsi:type="dcterms:W3CDTF">2012-11-12T00:41:02Z</dcterms:created>
  <dcterms:modified xsi:type="dcterms:W3CDTF">2012-11-26T02:03:09Z</dcterms:modified>
</cp:coreProperties>
</file>