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wdp" ContentType="image/vnd.ms-photo"/>
  <Default Extension="png" ContentType="image/pn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microsoft.com/office/2011/relationships/webextensiontaskpanes" Target="ppt/webextensions/taskpanes.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345" r:id="rId2"/>
    <p:sldId id="340" r:id="rId3"/>
    <p:sldId id="341" r:id="rId4"/>
    <p:sldId id="342" r:id="rId5"/>
    <p:sldId id="343" r:id="rId6"/>
    <p:sldId id="344" r:id="rId7"/>
    <p:sldId id="268" r:id="rId8"/>
    <p:sldId id="262" r:id="rId9"/>
    <p:sldId id="283" r:id="rId10"/>
    <p:sldId id="324" r:id="rId11"/>
    <p:sldId id="321" r:id="rId12"/>
    <p:sldId id="326" r:id="rId13"/>
    <p:sldId id="328" r:id="rId14"/>
    <p:sldId id="329" r:id="rId15"/>
    <p:sldId id="332" r:id="rId16"/>
    <p:sldId id="334" r:id="rId17"/>
    <p:sldId id="330" r:id="rId18"/>
    <p:sldId id="335" r:id="rId19"/>
    <p:sldId id="337" r:id="rId20"/>
    <p:sldId id="336" r:id="rId21"/>
    <p:sldId id="338" r:id="rId22"/>
    <p:sldId id="339"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81BD"/>
    <a:srgbClr val="143B68"/>
    <a:srgbClr val="19426D"/>
    <a:srgbClr val="383838"/>
    <a:srgbClr val="4D9AA2"/>
    <a:srgbClr val="BE2529"/>
    <a:srgbClr val="185485"/>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4" autoAdjust="0"/>
    <p:restoredTop sz="94651"/>
  </p:normalViewPr>
  <p:slideViewPr>
    <p:cSldViewPr snapToGrid="0" snapToObjects="1">
      <p:cViewPr>
        <p:scale>
          <a:sx n="164" d="100"/>
          <a:sy n="164" d="100"/>
        </p:scale>
        <p:origin x="536" y="14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45EDEE-4305-F04B-9A95-B51C05B5F986}" type="datetimeFigureOut">
              <a:rPr lang="en-US" smtClean="0"/>
              <a:t>7/23/17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C6EFA0E-8B01-AC42-94F5-E3336C37D324}" type="slidenum">
              <a:rPr lang="en-US" smtClean="0"/>
              <a:t>‹#›</a:t>
            </a:fld>
            <a:endParaRPr lang="en-US"/>
          </a:p>
        </p:txBody>
      </p:sp>
    </p:spTree>
    <p:extLst>
      <p:ext uri="{BB962C8B-B14F-4D97-AF65-F5344CB8AC3E}">
        <p14:creationId xmlns:p14="http://schemas.microsoft.com/office/powerpoint/2010/main" val="29444280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0A7F45-AA0A-A145-8858-C4A07A02D8FA}" type="datetimeFigureOut">
              <a:rPr lang="en-US" smtClean="0"/>
              <a:t>7/23/17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981234-6111-6D44-BC74-8658AA1F988A}" type="slidenum">
              <a:rPr lang="en-US" smtClean="0"/>
              <a:t>‹#›</a:t>
            </a:fld>
            <a:endParaRPr lang="en-US"/>
          </a:p>
        </p:txBody>
      </p:sp>
    </p:spTree>
    <p:extLst>
      <p:ext uri="{BB962C8B-B14F-4D97-AF65-F5344CB8AC3E}">
        <p14:creationId xmlns:p14="http://schemas.microsoft.com/office/powerpoint/2010/main" val="37069764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3</a:t>
            </a:fld>
            <a:endParaRPr lang="en-US"/>
          </a:p>
        </p:txBody>
      </p:sp>
    </p:spTree>
    <p:extLst>
      <p:ext uri="{BB962C8B-B14F-4D97-AF65-F5344CB8AC3E}">
        <p14:creationId xmlns:p14="http://schemas.microsoft.com/office/powerpoint/2010/main" val="280501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15</a:t>
            </a:fld>
            <a:endParaRPr lang="en-US"/>
          </a:p>
        </p:txBody>
      </p:sp>
    </p:spTree>
    <p:extLst>
      <p:ext uri="{BB962C8B-B14F-4D97-AF65-F5344CB8AC3E}">
        <p14:creationId xmlns:p14="http://schemas.microsoft.com/office/powerpoint/2010/main" val="678620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16</a:t>
            </a:fld>
            <a:endParaRPr lang="en-US"/>
          </a:p>
        </p:txBody>
      </p:sp>
    </p:spTree>
    <p:extLst>
      <p:ext uri="{BB962C8B-B14F-4D97-AF65-F5344CB8AC3E}">
        <p14:creationId xmlns:p14="http://schemas.microsoft.com/office/powerpoint/2010/main" val="76424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18</a:t>
            </a:fld>
            <a:endParaRPr lang="en-US"/>
          </a:p>
        </p:txBody>
      </p:sp>
    </p:spTree>
    <p:extLst>
      <p:ext uri="{BB962C8B-B14F-4D97-AF65-F5344CB8AC3E}">
        <p14:creationId xmlns:p14="http://schemas.microsoft.com/office/powerpoint/2010/main" val="56564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19</a:t>
            </a:fld>
            <a:endParaRPr lang="en-US"/>
          </a:p>
        </p:txBody>
      </p:sp>
    </p:spTree>
    <p:extLst>
      <p:ext uri="{BB962C8B-B14F-4D97-AF65-F5344CB8AC3E}">
        <p14:creationId xmlns:p14="http://schemas.microsoft.com/office/powerpoint/2010/main" val="174894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20</a:t>
            </a:fld>
            <a:endParaRPr lang="en-US"/>
          </a:p>
        </p:txBody>
      </p:sp>
    </p:spTree>
    <p:extLst>
      <p:ext uri="{BB962C8B-B14F-4D97-AF65-F5344CB8AC3E}">
        <p14:creationId xmlns:p14="http://schemas.microsoft.com/office/powerpoint/2010/main" val="139911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21</a:t>
            </a:fld>
            <a:endParaRPr lang="en-US"/>
          </a:p>
        </p:txBody>
      </p:sp>
    </p:spTree>
    <p:extLst>
      <p:ext uri="{BB962C8B-B14F-4D97-AF65-F5344CB8AC3E}">
        <p14:creationId xmlns:p14="http://schemas.microsoft.com/office/powerpoint/2010/main" val="1236261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22</a:t>
            </a:fld>
            <a:endParaRPr lang="en-US"/>
          </a:p>
        </p:txBody>
      </p:sp>
    </p:spTree>
    <p:extLst>
      <p:ext uri="{BB962C8B-B14F-4D97-AF65-F5344CB8AC3E}">
        <p14:creationId xmlns:p14="http://schemas.microsoft.com/office/powerpoint/2010/main" val="206702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Blood is centrifuged and antibodies are left behind. Additionally, serum (with antibodies) are diluted enough to not be harmful</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4</a:t>
            </a:fld>
            <a:endParaRPr lang="en-US"/>
          </a:p>
        </p:txBody>
      </p:sp>
    </p:spTree>
    <p:extLst>
      <p:ext uri="{BB962C8B-B14F-4D97-AF65-F5344CB8AC3E}">
        <p14:creationId xmlns:p14="http://schemas.microsoft.com/office/powerpoint/2010/main" val="115345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If given the wrong blood type your immune system kills new red blood cells. Symptoms: nausea, fever, chills, aches. Test for destroyed red blood cells. Treated with fluids to avoid kidney failure. </a:t>
            </a:r>
            <a:r>
              <a:rPr lang="en-US" sz="1200" b="0" i="0" u="none" strike="noStrike" kern="1200" dirty="0" err="1" smtClean="0">
                <a:solidFill>
                  <a:schemeClr val="tx1"/>
                </a:solidFill>
                <a:effectLst/>
                <a:latin typeface="+mn-lt"/>
                <a:ea typeface="+mn-ea"/>
                <a:cs typeface="+mn-cs"/>
              </a:rPr>
              <a:t>RhD</a:t>
            </a:r>
            <a:r>
              <a:rPr lang="en-US" sz="1200" b="0" i="0" u="none" strike="noStrike" kern="1200" dirty="0" smtClean="0">
                <a:solidFill>
                  <a:schemeClr val="tx1"/>
                </a:solidFill>
                <a:effectLst/>
                <a:latin typeface="+mn-lt"/>
                <a:ea typeface="+mn-ea"/>
                <a:cs typeface="+mn-cs"/>
              </a:rPr>
              <a:t> blood type classification denoted +/-. Different set of surface proteins less related to immune response.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5</a:t>
            </a:fld>
            <a:endParaRPr lang="en-US"/>
          </a:p>
        </p:txBody>
      </p:sp>
    </p:spTree>
    <p:extLst>
      <p:ext uri="{BB962C8B-B14F-4D97-AF65-F5344CB8AC3E}">
        <p14:creationId xmlns:p14="http://schemas.microsoft.com/office/powerpoint/2010/main" val="80162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six proteins, two of each type. HLA A has 59, HLA B has 118, HLA DR has 124. Once overlap is determined, Immune reactivity is checked. Cross checking looks if recipient antibodies attack HLA proteins from donor (mix patient serum with donor white blood cells). On</a:t>
            </a:r>
            <a:r>
              <a:rPr lang="en-US" sz="1200" b="0" i="0" u="none" strike="noStrike" kern="1200" baseline="0" dirty="0" smtClean="0">
                <a:solidFill>
                  <a:schemeClr val="tx1"/>
                </a:solidFill>
                <a:effectLst/>
                <a:latin typeface="+mn-lt"/>
                <a:ea typeface="+mn-ea"/>
                <a:cs typeface="+mn-cs"/>
              </a:rPr>
              <a:t> white cells and tissue cells.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6</a:t>
            </a:fld>
            <a:endParaRPr lang="en-US"/>
          </a:p>
        </p:txBody>
      </p:sp>
    </p:spTree>
    <p:extLst>
      <p:ext uri="{BB962C8B-B14F-4D97-AF65-F5344CB8AC3E}">
        <p14:creationId xmlns:p14="http://schemas.microsoft.com/office/powerpoint/2010/main" val="1121573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10</a:t>
            </a:fld>
            <a:endParaRPr lang="en-US"/>
          </a:p>
        </p:txBody>
      </p:sp>
    </p:spTree>
    <p:extLst>
      <p:ext uri="{BB962C8B-B14F-4D97-AF65-F5344CB8AC3E}">
        <p14:creationId xmlns:p14="http://schemas.microsoft.com/office/powerpoint/2010/main" val="1256128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11</a:t>
            </a:fld>
            <a:endParaRPr lang="en-US"/>
          </a:p>
        </p:txBody>
      </p:sp>
    </p:spTree>
    <p:extLst>
      <p:ext uri="{BB962C8B-B14F-4D97-AF65-F5344CB8AC3E}">
        <p14:creationId xmlns:p14="http://schemas.microsoft.com/office/powerpoint/2010/main" val="46132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12</a:t>
            </a:fld>
            <a:endParaRPr lang="en-US"/>
          </a:p>
        </p:txBody>
      </p:sp>
    </p:spTree>
    <p:extLst>
      <p:ext uri="{BB962C8B-B14F-4D97-AF65-F5344CB8AC3E}">
        <p14:creationId xmlns:p14="http://schemas.microsoft.com/office/powerpoint/2010/main" val="1113317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13</a:t>
            </a:fld>
            <a:endParaRPr lang="en-US"/>
          </a:p>
        </p:txBody>
      </p:sp>
    </p:spTree>
    <p:extLst>
      <p:ext uri="{BB962C8B-B14F-4D97-AF65-F5344CB8AC3E}">
        <p14:creationId xmlns:p14="http://schemas.microsoft.com/office/powerpoint/2010/main" val="108315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81234-6111-6D44-BC74-8658AA1F988A}" type="slidenum">
              <a:rPr lang="en-US" smtClean="0"/>
              <a:t>14</a:t>
            </a:fld>
            <a:endParaRPr lang="en-US"/>
          </a:p>
        </p:txBody>
      </p:sp>
    </p:spTree>
    <p:extLst>
      <p:ext uri="{BB962C8B-B14F-4D97-AF65-F5344CB8AC3E}">
        <p14:creationId xmlns:p14="http://schemas.microsoft.com/office/powerpoint/2010/main" val="1144108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10" name="Picture 9" descr="main_graphic_ppt.jpg"/>
          <p:cNvPicPr>
            <a:picLocks noChangeAspect="1"/>
          </p:cNvPicPr>
          <p:nvPr userDrawn="1"/>
        </p:nvPicPr>
        <p:blipFill>
          <a:blip r:embed="rId2" cstate="hqprint">
            <a:alphaModFix amt="75000"/>
            <a:extLst>
              <a:ext uri="{28A0092B-C50C-407E-A947-70E740481C1C}">
                <a14:useLocalDpi xmlns:a14="http://schemas.microsoft.com/office/drawing/2010/main"/>
              </a:ext>
            </a:extLst>
          </a:blip>
          <a:stretch>
            <a:fillRect/>
          </a:stretch>
        </p:blipFill>
        <p:spPr>
          <a:xfrm>
            <a:off x="0" y="-1"/>
            <a:ext cx="9144000" cy="5143500"/>
          </a:xfrm>
          <a:prstGeom prst="rect">
            <a:avLst/>
          </a:prstGeom>
        </p:spPr>
      </p:pic>
      <p:sp>
        <p:nvSpPr>
          <p:cNvPr id="4" name="Rectangle 3"/>
          <p:cNvSpPr/>
          <p:nvPr userDrawn="1"/>
        </p:nvSpPr>
        <p:spPr>
          <a:xfrm>
            <a:off x="-25400" y="-1"/>
            <a:ext cx="4673600" cy="4555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3267" y="1210733"/>
            <a:ext cx="3945465" cy="2108200"/>
          </a:xfrm>
          <a:noFill/>
          <a:ln>
            <a:noFill/>
          </a:ln>
        </p:spPr>
        <p:txBody>
          <a:bodyPr>
            <a:normAutofit/>
          </a:bodyPr>
          <a:lstStyle>
            <a:lvl1pPr>
              <a:defRPr sz="2800" b="1" i="0" cap="none" spc="0">
                <a:ln w="10160">
                  <a:noFill/>
                  <a:prstDash val="solid"/>
                </a:ln>
                <a:solidFill>
                  <a:srgbClr val="185485"/>
                </a:solidFill>
                <a:effectLst/>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13267" y="3388783"/>
            <a:ext cx="3945465" cy="920749"/>
          </a:xfrm>
          <a:noFill/>
          <a:ln>
            <a:noFill/>
          </a:ln>
        </p:spPr>
        <p:txBody>
          <a:bodyPr>
            <a:noAutofit/>
          </a:bodyPr>
          <a:lstStyle>
            <a:lvl1pPr marL="0" indent="0" algn="ctr">
              <a:buNone/>
              <a:defRPr sz="2400" b="0" cap="none" spc="0">
                <a:ln w="10160">
                  <a:noFill/>
                  <a:prstDash val="solid"/>
                </a:ln>
                <a:solidFill>
                  <a:srgbClr val="185485"/>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Rectangle 10"/>
          <p:cNvSpPr/>
          <p:nvPr userDrawn="1"/>
        </p:nvSpPr>
        <p:spPr>
          <a:xfrm>
            <a:off x="-25400" y="4504266"/>
            <a:ext cx="9186338" cy="639233"/>
          </a:xfrm>
          <a:prstGeom prst="rect">
            <a:avLst/>
          </a:prstGeom>
          <a:solidFill>
            <a:srgbClr val="143B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halek_logo.jp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1266" y="262140"/>
            <a:ext cx="2929467" cy="637189"/>
          </a:xfrm>
          <a:prstGeom prst="rect">
            <a:avLst/>
          </a:prstGeom>
        </p:spPr>
      </p:pic>
      <p:sp>
        <p:nvSpPr>
          <p:cNvPr id="8" name="Picture Placeholder 7"/>
          <p:cNvSpPr>
            <a:spLocks noGrp="1"/>
          </p:cNvSpPr>
          <p:nvPr>
            <p:ph type="pic" sz="quarter" idx="10"/>
          </p:nvPr>
        </p:nvSpPr>
        <p:spPr>
          <a:xfrm>
            <a:off x="4648200" y="0"/>
            <a:ext cx="4495800" cy="4503738"/>
          </a:xfrm>
        </p:spPr>
        <p:txBody>
          <a:bodyPr/>
          <a:lstStyle/>
          <a:p>
            <a:endParaRPr lang="en-US"/>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0" y="4542223"/>
            <a:ext cx="9144000" cy="563563"/>
          </a:xfrm>
          <a:prstGeom prst="rect">
            <a:avLst/>
          </a:prstGeom>
        </p:spPr>
      </p:pic>
    </p:spTree>
    <p:extLst>
      <p:ext uri="{BB962C8B-B14F-4D97-AF65-F5344CB8AC3E}">
        <p14:creationId xmlns:p14="http://schemas.microsoft.com/office/powerpoint/2010/main" val="150080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3" name="Rectangle 2"/>
          <p:cNvSpPr/>
          <p:nvPr userDrawn="1"/>
        </p:nvSpPr>
        <p:spPr>
          <a:xfrm>
            <a:off x="-25400" y="-1"/>
            <a:ext cx="9169400" cy="4555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313267" y="696937"/>
            <a:ext cx="8331200" cy="1916545"/>
          </a:xfrm>
          <a:noFill/>
          <a:ln>
            <a:noFill/>
          </a:ln>
        </p:spPr>
        <p:txBody>
          <a:bodyPr>
            <a:normAutofit/>
          </a:bodyPr>
          <a:lstStyle>
            <a:lvl1pPr>
              <a:defRPr sz="3200" b="1" i="0" cap="none" spc="0">
                <a:ln w="10160">
                  <a:noFill/>
                  <a:prstDash val="solid"/>
                </a:ln>
                <a:solidFill>
                  <a:srgbClr val="185485"/>
                </a:solidFill>
                <a:effectLst/>
                <a:latin typeface="Arial"/>
                <a:cs typeface="Arial"/>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313267" y="2751658"/>
            <a:ext cx="8331200" cy="508001"/>
          </a:xfrm>
          <a:noFill/>
          <a:ln>
            <a:noFill/>
          </a:ln>
        </p:spPr>
        <p:txBody>
          <a:bodyPr>
            <a:noAutofit/>
          </a:bodyPr>
          <a:lstStyle>
            <a:lvl1pPr marL="0" indent="0" algn="ctr">
              <a:buNone/>
              <a:defRPr sz="2400" b="0" cap="none" spc="0">
                <a:ln w="10160">
                  <a:noFill/>
                  <a:prstDash val="solid"/>
                </a:ln>
                <a:solidFill>
                  <a:srgbClr val="185485"/>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Rectangle 5"/>
          <p:cNvSpPr/>
          <p:nvPr userDrawn="1"/>
        </p:nvSpPr>
        <p:spPr>
          <a:xfrm>
            <a:off x="-25400" y="4504266"/>
            <a:ext cx="9186338" cy="639233"/>
          </a:xfrm>
          <a:prstGeom prst="rect">
            <a:avLst/>
          </a:prstGeom>
          <a:solidFill>
            <a:srgbClr val="143B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halek_logo.jp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014134" y="3672343"/>
            <a:ext cx="2929467" cy="637189"/>
          </a:xfrm>
          <a:prstGeom prst="rect">
            <a:avLst/>
          </a:prstGeom>
        </p:spPr>
      </p:pic>
      <p:pic>
        <p:nvPicPr>
          <p:cNvPr id="2" name="Picture 1"/>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4542751"/>
            <a:ext cx="9144000" cy="563563"/>
          </a:xfrm>
          <a:prstGeom prst="rect">
            <a:avLst/>
          </a:prstGeom>
        </p:spPr>
      </p:pic>
    </p:spTree>
    <p:extLst>
      <p:ext uri="{BB962C8B-B14F-4D97-AF65-F5344CB8AC3E}">
        <p14:creationId xmlns:p14="http://schemas.microsoft.com/office/powerpoint/2010/main" val="143699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option 1">
    <p:spTree>
      <p:nvGrpSpPr>
        <p:cNvPr id="1" name=""/>
        <p:cNvGrpSpPr/>
        <p:nvPr/>
      </p:nvGrpSpPr>
      <p:grpSpPr>
        <a:xfrm>
          <a:off x="0" y="0"/>
          <a:ext cx="0" cy="0"/>
          <a:chOff x="0" y="0"/>
          <a:chExt cx="0" cy="0"/>
        </a:xfrm>
      </p:grpSpPr>
      <p:pic>
        <p:nvPicPr>
          <p:cNvPr id="4" name="Picture 3" descr="emergence_ppt.jp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135467"/>
            <a:ext cx="8229600" cy="550333"/>
          </a:xfrm>
        </p:spPr>
        <p:txBody>
          <a:bodyPr>
            <a:normAutofit/>
          </a:bodyPr>
          <a:lstStyle>
            <a:lvl1pPr>
              <a:defRPr sz="2000"/>
            </a:lvl1pPr>
          </a:lstStyle>
          <a:p>
            <a:r>
              <a:rPr lang="en-US" dirty="0" smtClean="0"/>
              <a:t>Click to edit Master title style</a:t>
            </a:r>
            <a:endParaRPr lang="en-US" dirty="0"/>
          </a:p>
        </p:txBody>
      </p:sp>
      <p:sp>
        <p:nvSpPr>
          <p:cNvPr id="12" name="Text Placeholder 2"/>
          <p:cNvSpPr>
            <a:spLocks noGrp="1"/>
          </p:cNvSpPr>
          <p:nvPr>
            <p:ph type="body" idx="1"/>
          </p:nvPr>
        </p:nvSpPr>
        <p:spPr>
          <a:xfrm>
            <a:off x="457206" y="685800"/>
            <a:ext cx="8229594" cy="4191000"/>
          </a:xfrm>
        </p:spPr>
        <p:txBody>
          <a:bodyPr anchor="t">
            <a:normAutofit/>
          </a:bodyPr>
          <a:lstStyle>
            <a:lvl1pPr marL="285750" indent="-285750" algn="l">
              <a:lnSpc>
                <a:spcPct val="100000"/>
              </a:lnSpc>
              <a:buFont typeface="Arial"/>
              <a:buChar char="•"/>
              <a:defRPr sz="1400" baseline="0">
                <a:solidFill>
                  <a:srgbClr val="18548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231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option 2">
    <p:spTree>
      <p:nvGrpSpPr>
        <p:cNvPr id="1" name=""/>
        <p:cNvGrpSpPr/>
        <p:nvPr/>
      </p:nvGrpSpPr>
      <p:grpSpPr>
        <a:xfrm>
          <a:off x="0" y="0"/>
          <a:ext cx="0" cy="0"/>
          <a:chOff x="0" y="0"/>
          <a:chExt cx="0" cy="0"/>
        </a:xfrm>
      </p:grpSpPr>
      <p:pic>
        <p:nvPicPr>
          <p:cNvPr id="11" name="Picture 10" descr="emergence_ppt.jp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p:cNvSpPr/>
          <p:nvPr userDrawn="1"/>
        </p:nvSpPr>
        <p:spPr>
          <a:xfrm>
            <a:off x="0" y="685800"/>
            <a:ext cx="9144000" cy="4457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2"/>
          <p:cNvSpPr>
            <a:spLocks noGrp="1"/>
          </p:cNvSpPr>
          <p:nvPr>
            <p:ph type="body" idx="1"/>
          </p:nvPr>
        </p:nvSpPr>
        <p:spPr>
          <a:xfrm>
            <a:off x="457206" y="685801"/>
            <a:ext cx="8229594" cy="3818466"/>
          </a:xfrm>
        </p:spPr>
        <p:txBody>
          <a:bodyPr anchor="t">
            <a:normAutofit/>
          </a:bodyPr>
          <a:lstStyle>
            <a:lvl1pPr marL="285750" indent="-285750" algn="l">
              <a:lnSpc>
                <a:spcPct val="100000"/>
              </a:lnSpc>
              <a:buFont typeface="Arial"/>
              <a:buChar char="•"/>
              <a:defRPr sz="1400" baseline="0">
                <a:solidFill>
                  <a:srgbClr val="18548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8" name="Picture 7" descr="Shalek_logo.jp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80109" y="4661732"/>
            <a:ext cx="1448801" cy="315129"/>
          </a:xfrm>
          <a:prstGeom prst="rect">
            <a:avLst/>
          </a:prstGeom>
        </p:spPr>
      </p:pic>
    </p:spTree>
    <p:extLst>
      <p:ext uri="{BB962C8B-B14F-4D97-AF65-F5344CB8AC3E}">
        <p14:creationId xmlns:p14="http://schemas.microsoft.com/office/powerpoint/2010/main" val="167761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option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465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 slide option 1">
    <p:spTree>
      <p:nvGrpSpPr>
        <p:cNvPr id="1" name=""/>
        <p:cNvGrpSpPr/>
        <p:nvPr/>
      </p:nvGrpSpPr>
      <p:grpSpPr>
        <a:xfrm>
          <a:off x="0" y="0"/>
          <a:ext cx="0" cy="0"/>
          <a:chOff x="0" y="0"/>
          <a:chExt cx="0" cy="0"/>
        </a:xfrm>
      </p:grpSpPr>
      <p:sp>
        <p:nvSpPr>
          <p:cNvPr id="36" name="Rectangle 35"/>
          <p:cNvSpPr/>
          <p:nvPr userDrawn="1"/>
        </p:nvSpPr>
        <p:spPr>
          <a:xfrm>
            <a:off x="-25400" y="4504266"/>
            <a:ext cx="9186338" cy="639233"/>
          </a:xfrm>
          <a:prstGeom prst="rect">
            <a:avLst/>
          </a:prstGeom>
          <a:solidFill>
            <a:srgbClr val="143B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Shalek_logo.jp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7068" y="184076"/>
            <a:ext cx="2929467" cy="637189"/>
          </a:xfrm>
          <a:prstGeom prst="rect">
            <a:avLst/>
          </a:prstGeom>
        </p:spPr>
      </p:pic>
      <p:pic>
        <p:nvPicPr>
          <p:cNvPr id="39" name="Picture 3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0567" y="1031714"/>
            <a:ext cx="2798233" cy="3072569"/>
          </a:xfrm>
          <a:prstGeom prst="rect">
            <a:avLst/>
          </a:prstGeom>
        </p:spPr>
      </p:pic>
      <p:sp>
        <p:nvSpPr>
          <p:cNvPr id="5" name="Picture Placeholder 4"/>
          <p:cNvSpPr>
            <a:spLocks noGrp="1"/>
          </p:cNvSpPr>
          <p:nvPr>
            <p:ph type="pic" sz="quarter" idx="10"/>
          </p:nvPr>
        </p:nvSpPr>
        <p:spPr>
          <a:xfrm>
            <a:off x="3360738" y="254000"/>
            <a:ext cx="5483225" cy="3944938"/>
          </a:xfrm>
        </p:spPr>
        <p:txBody>
          <a:bodyPr/>
          <a:lstStyle/>
          <a:p>
            <a:endParaRPr lang="en-US" dirty="0"/>
          </a:p>
        </p:txBody>
      </p:sp>
      <p:pic>
        <p:nvPicPr>
          <p:cNvPr id="2" name="Picture 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0" y="4541451"/>
            <a:ext cx="9144000" cy="563563"/>
          </a:xfrm>
          <a:prstGeom prst="rect">
            <a:avLst/>
          </a:prstGeom>
        </p:spPr>
      </p:pic>
    </p:spTree>
    <p:extLst>
      <p:ext uri="{BB962C8B-B14F-4D97-AF65-F5344CB8AC3E}">
        <p14:creationId xmlns:p14="http://schemas.microsoft.com/office/powerpoint/2010/main" val="208702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knowledgement slide option 2">
    <p:spTree>
      <p:nvGrpSpPr>
        <p:cNvPr id="1" name=""/>
        <p:cNvGrpSpPr/>
        <p:nvPr/>
      </p:nvGrpSpPr>
      <p:grpSpPr>
        <a:xfrm>
          <a:off x="0" y="0"/>
          <a:ext cx="0" cy="0"/>
          <a:chOff x="0" y="0"/>
          <a:chExt cx="0" cy="0"/>
        </a:xfrm>
      </p:grpSpPr>
      <p:pic>
        <p:nvPicPr>
          <p:cNvPr id="11" name="Picture 10" descr="emergence_ppt.jp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6" name="Rectangle 35"/>
          <p:cNvSpPr/>
          <p:nvPr userDrawn="1"/>
        </p:nvSpPr>
        <p:spPr>
          <a:xfrm>
            <a:off x="-25400" y="4504266"/>
            <a:ext cx="9186338" cy="639233"/>
          </a:xfrm>
          <a:prstGeom prst="rect">
            <a:avLst/>
          </a:prstGeom>
          <a:solidFill>
            <a:srgbClr val="143B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Shalek_logo.jp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7068" y="184076"/>
            <a:ext cx="2929467" cy="637189"/>
          </a:xfrm>
          <a:prstGeom prst="rect">
            <a:avLst/>
          </a:prstGeom>
        </p:spPr>
      </p:pic>
      <p:sp>
        <p:nvSpPr>
          <p:cNvPr id="5" name="Picture Placeholder 4"/>
          <p:cNvSpPr>
            <a:spLocks noGrp="1"/>
          </p:cNvSpPr>
          <p:nvPr>
            <p:ph type="pic" sz="quarter" idx="10"/>
          </p:nvPr>
        </p:nvSpPr>
        <p:spPr>
          <a:xfrm>
            <a:off x="3360738" y="254000"/>
            <a:ext cx="5483225" cy="3944938"/>
          </a:xfrm>
        </p:spPr>
        <p:txBody>
          <a:bodyPr/>
          <a:lstStyle/>
          <a:p>
            <a:endParaRPr lang="en-US" dirty="0"/>
          </a:p>
        </p:txBody>
      </p:sp>
      <p:sp>
        <p:nvSpPr>
          <p:cNvPr id="4" name="Picture Placeholder 3"/>
          <p:cNvSpPr>
            <a:spLocks noGrp="1"/>
          </p:cNvSpPr>
          <p:nvPr>
            <p:ph type="pic" sz="quarter" idx="11" hasCustomPrompt="1"/>
          </p:nvPr>
        </p:nvSpPr>
        <p:spPr>
          <a:xfrm>
            <a:off x="300038" y="1041400"/>
            <a:ext cx="2867025" cy="3157538"/>
          </a:xfrm>
        </p:spPr>
        <p:txBody>
          <a:bodyPr/>
          <a:lstStyle>
            <a:lvl1pPr>
              <a:defRPr/>
            </a:lvl1pPr>
          </a:lstStyle>
          <a:p>
            <a:r>
              <a:rPr lang="en-US" dirty="0" smtClean="0"/>
              <a:t>Lab photo</a:t>
            </a:r>
            <a:endParaRPr lang="en-US" dirty="0"/>
          </a:p>
        </p:txBody>
      </p:sp>
      <p:pic>
        <p:nvPicPr>
          <p:cNvPr id="2" name="Picture 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0" y="4541452"/>
            <a:ext cx="9144000" cy="563563"/>
          </a:xfrm>
          <a:prstGeom prst="rect">
            <a:avLst/>
          </a:prstGeom>
        </p:spPr>
      </p:pic>
    </p:spTree>
    <p:extLst>
      <p:ext uri="{BB962C8B-B14F-4D97-AF65-F5344CB8AC3E}">
        <p14:creationId xmlns:p14="http://schemas.microsoft.com/office/powerpoint/2010/main" val="343985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cknowledgement slide option 3">
    <p:spTree>
      <p:nvGrpSpPr>
        <p:cNvPr id="1" name=""/>
        <p:cNvGrpSpPr/>
        <p:nvPr/>
      </p:nvGrpSpPr>
      <p:grpSpPr>
        <a:xfrm>
          <a:off x="0" y="0"/>
          <a:ext cx="0" cy="0"/>
          <a:chOff x="0" y="0"/>
          <a:chExt cx="0" cy="0"/>
        </a:xfrm>
      </p:grpSpPr>
      <p:pic>
        <p:nvPicPr>
          <p:cNvPr id="43" name="Picture 42" descr="emergence_ppt.jp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4" name="Rectangle 43"/>
          <p:cNvSpPr/>
          <p:nvPr userDrawn="1"/>
        </p:nvSpPr>
        <p:spPr>
          <a:xfrm>
            <a:off x="0" y="685800"/>
            <a:ext cx="9144000" cy="4457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0" y="4504266"/>
            <a:ext cx="9160938" cy="639233"/>
          </a:xfrm>
          <a:prstGeom prst="rect">
            <a:avLst/>
          </a:prstGeom>
          <a:solidFill>
            <a:srgbClr val="143B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userDrawn="1"/>
        </p:nvSpPr>
        <p:spPr>
          <a:xfrm>
            <a:off x="372534" y="220133"/>
            <a:ext cx="8339666" cy="400110"/>
          </a:xfrm>
          <a:prstGeom prst="rect">
            <a:avLst/>
          </a:prstGeom>
          <a:noFill/>
        </p:spPr>
        <p:txBody>
          <a:bodyPr wrap="square" rtlCol="0">
            <a:spAutoFit/>
          </a:bodyPr>
          <a:lstStyle/>
          <a:p>
            <a:pPr algn="ctr"/>
            <a:r>
              <a:rPr lang="en-US" sz="2000" b="1" i="0" baseline="0" dirty="0" smtClean="0">
                <a:solidFill>
                  <a:srgbClr val="185485"/>
                </a:solidFill>
                <a:latin typeface="Arial"/>
                <a:cs typeface="Arial"/>
              </a:rPr>
              <a:t>Acknowledgements</a:t>
            </a:r>
            <a:endParaRPr lang="en-US" sz="2000" b="1" i="0" baseline="0" dirty="0">
              <a:solidFill>
                <a:srgbClr val="185485"/>
              </a:solidFill>
              <a:latin typeface="Arial"/>
              <a:cs typeface="Arial"/>
            </a:endParaRPr>
          </a:p>
        </p:txBody>
      </p:sp>
      <p:sp>
        <p:nvSpPr>
          <p:cNvPr id="9" name="Text Placeholder 8"/>
          <p:cNvSpPr>
            <a:spLocks noGrp="1"/>
          </p:cNvSpPr>
          <p:nvPr>
            <p:ph type="body" sz="quarter" idx="10"/>
          </p:nvPr>
        </p:nvSpPr>
        <p:spPr>
          <a:xfrm>
            <a:off x="414884" y="684743"/>
            <a:ext cx="2717790" cy="3667125"/>
          </a:xfrm>
        </p:spPr>
        <p:txBody>
          <a:bodyPr>
            <a:normAutofit/>
          </a:bodyPr>
          <a:lstStyle>
            <a:lvl1pPr>
              <a:defRPr sz="1800"/>
            </a:lvl1pPr>
          </a:lstStyle>
          <a:p>
            <a:pPr lvl="0"/>
            <a:r>
              <a:rPr lang="en-US" dirty="0" smtClean="0"/>
              <a:t>Click to edit Master text styles</a:t>
            </a:r>
          </a:p>
        </p:txBody>
      </p:sp>
      <p:sp>
        <p:nvSpPr>
          <p:cNvPr id="14" name="Text Placeholder 8"/>
          <p:cNvSpPr>
            <a:spLocks noGrp="1"/>
          </p:cNvSpPr>
          <p:nvPr>
            <p:ph type="body" sz="quarter" idx="13"/>
          </p:nvPr>
        </p:nvSpPr>
        <p:spPr>
          <a:xfrm>
            <a:off x="3251210" y="684743"/>
            <a:ext cx="2717790" cy="3667125"/>
          </a:xfrm>
        </p:spPr>
        <p:txBody>
          <a:bodyPr>
            <a:normAutofit/>
          </a:bodyPr>
          <a:lstStyle>
            <a:lvl1pPr>
              <a:defRPr sz="1800"/>
            </a:lvl1pPr>
          </a:lstStyle>
          <a:p>
            <a:pPr lvl="0"/>
            <a:r>
              <a:rPr lang="en-US" dirty="0" smtClean="0"/>
              <a:t>Click to edit Master text styles</a:t>
            </a:r>
          </a:p>
        </p:txBody>
      </p:sp>
      <p:pic>
        <p:nvPicPr>
          <p:cNvPr id="3" name="Picture 2"/>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4541451"/>
            <a:ext cx="9144000" cy="563563"/>
          </a:xfrm>
          <a:prstGeom prst="rect">
            <a:avLst/>
          </a:prstGeom>
        </p:spPr>
      </p:pic>
      <p:pic>
        <p:nvPicPr>
          <p:cNvPr id="4" name="Picture 3" descr="Affiliations.jp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076758" y="685983"/>
            <a:ext cx="2674697" cy="3681279"/>
          </a:xfrm>
          <a:prstGeom prst="rect">
            <a:avLst/>
          </a:prstGeom>
        </p:spPr>
      </p:pic>
    </p:spTree>
    <p:extLst>
      <p:ext uri="{BB962C8B-B14F-4D97-AF65-F5344CB8AC3E}">
        <p14:creationId xmlns:p14="http://schemas.microsoft.com/office/powerpoint/2010/main" val="10457016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a:noFill/>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399553"/>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4" r:id="rId4"/>
    <p:sldLayoutId id="2147483655" r:id="rId5"/>
    <p:sldLayoutId id="2147483651" r:id="rId6"/>
    <p:sldLayoutId id="2147483656" r:id="rId7"/>
    <p:sldLayoutId id="2147483657" r:id="rId8"/>
  </p:sldLayoutIdLst>
  <p:hf hdr="0" dt="0"/>
  <p:txStyles>
    <p:titleStyle>
      <a:lvl1pPr algn="ctr" defTabSz="457200" rtl="0" eaLnBrk="1" latinLnBrk="0" hangingPunct="1">
        <a:spcBef>
          <a:spcPct val="0"/>
        </a:spcBef>
        <a:buNone/>
        <a:defRPr sz="3600" b="1" i="0" kern="1200">
          <a:solidFill>
            <a:srgbClr val="185485"/>
          </a:solidFill>
          <a:latin typeface="Arial"/>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185485"/>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185485"/>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185485"/>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185485"/>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18548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2.tiff"/><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2.tiff"/><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4.tiff"/></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jpeg"/><Relationship Id="rId5" Type="http://schemas.openxmlformats.org/officeDocument/2006/relationships/image" Target="../media/image14.gif"/><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595" y="1058197"/>
            <a:ext cx="4122808" cy="2108200"/>
          </a:xfrm>
        </p:spPr>
        <p:txBody>
          <a:bodyPr>
            <a:normAutofit/>
          </a:bodyPr>
          <a:lstStyle/>
          <a:p>
            <a:r>
              <a:rPr lang="en-US" dirty="0" smtClean="0"/>
              <a:t>Day 3:</a:t>
            </a:r>
            <a:br>
              <a:rPr lang="en-US" dirty="0" smtClean="0"/>
            </a:br>
            <a:r>
              <a:rPr lang="en-US" dirty="0" smtClean="0"/>
              <a:t>How does the immune system see?</a:t>
            </a:r>
            <a:endParaRPr lang="en-US" dirty="0"/>
          </a:p>
        </p:txBody>
      </p:sp>
      <p:sp>
        <p:nvSpPr>
          <p:cNvPr id="3" name="Subtitle 2"/>
          <p:cNvSpPr>
            <a:spLocks noGrp="1"/>
          </p:cNvSpPr>
          <p:nvPr>
            <p:ph type="subTitle" idx="1"/>
          </p:nvPr>
        </p:nvSpPr>
        <p:spPr>
          <a:xfrm>
            <a:off x="313267" y="2962579"/>
            <a:ext cx="3945465" cy="920749"/>
          </a:xfrm>
        </p:spPr>
        <p:txBody>
          <a:bodyPr/>
          <a:lstStyle/>
          <a:p>
            <a:r>
              <a:rPr lang="en-US" dirty="0" smtClean="0"/>
              <a:t>Sarah Nyquist</a:t>
            </a:r>
          </a:p>
          <a:p>
            <a:r>
              <a:rPr lang="en-US" dirty="0" smtClean="0"/>
              <a:t>Andrew </a:t>
            </a:r>
            <a:r>
              <a:rPr lang="en-US" dirty="0" err="1" smtClean="0"/>
              <a:t>Navia</a:t>
            </a:r>
            <a:endParaRPr lang="en-US" dirty="0" smtClean="0"/>
          </a:p>
          <a:p>
            <a:r>
              <a:rPr lang="en-US" dirty="0"/>
              <a:t>Sam </a:t>
            </a:r>
            <a:r>
              <a:rPr lang="en-US" dirty="0" err="1"/>
              <a:t>Allon</a:t>
            </a:r>
            <a:endParaRPr lang="en-US" dirty="0"/>
          </a:p>
          <a:p>
            <a:endParaRPr lang="en-US" dirty="0"/>
          </a:p>
        </p:txBody>
      </p:sp>
      <p:pic>
        <p:nvPicPr>
          <p:cNvPr id="7" name="Picture 6" descr="16105503_10208217048440282_8239032526350524902_n.jp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829974" y="968644"/>
            <a:ext cx="4132251" cy="2759701"/>
          </a:xfrm>
          <a:prstGeom prst="rect">
            <a:avLst/>
          </a:prstGeom>
        </p:spPr>
      </p:pic>
      <p:sp>
        <p:nvSpPr>
          <p:cNvPr id="4" name="Rectangle 3"/>
          <p:cNvSpPr/>
          <p:nvPr/>
        </p:nvSpPr>
        <p:spPr>
          <a:xfrm>
            <a:off x="4453217" y="2387084"/>
            <a:ext cx="343364"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1061888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Cell types of the immune system</a:t>
            </a:r>
            <a:endParaRPr lang="en-US" sz="2400" b="0" dirty="0"/>
          </a:p>
          <a:p>
            <a:r>
              <a:rPr lang="en-US" sz="2400" dirty="0"/>
              <a:t/>
            </a:r>
            <a:br>
              <a:rPr lang="en-US" sz="2400" dirty="0"/>
            </a:br>
            <a:endParaRPr lang="en-US" sz="2400" dirty="0"/>
          </a:p>
        </p:txBody>
      </p:sp>
      <p:pic>
        <p:nvPicPr>
          <p:cNvPr id="22" name="Picture 21"/>
          <p:cNvPicPr>
            <a:picLocks noChangeAspect="1"/>
          </p:cNvPicPr>
          <p:nvPr/>
        </p:nvPicPr>
        <p:blipFill>
          <a:blip r:embed="rId3"/>
          <a:stretch>
            <a:fillRect/>
          </a:stretch>
        </p:blipFill>
        <p:spPr>
          <a:xfrm>
            <a:off x="2123768" y="1735224"/>
            <a:ext cx="1325611" cy="1156296"/>
          </a:xfrm>
          <a:prstGeom prst="rect">
            <a:avLst/>
          </a:prstGeom>
        </p:spPr>
      </p:pic>
      <p:pic>
        <p:nvPicPr>
          <p:cNvPr id="23" name="Picture 22"/>
          <p:cNvPicPr>
            <a:picLocks noChangeAspect="1"/>
          </p:cNvPicPr>
          <p:nvPr/>
        </p:nvPicPr>
        <p:blipFill>
          <a:blip r:embed="rId4"/>
          <a:stretch>
            <a:fillRect/>
          </a:stretch>
        </p:blipFill>
        <p:spPr>
          <a:xfrm>
            <a:off x="2174314" y="3198920"/>
            <a:ext cx="1110808" cy="1209234"/>
          </a:xfrm>
          <a:prstGeom prst="rect">
            <a:avLst/>
          </a:prstGeom>
        </p:spPr>
      </p:pic>
      <p:sp>
        <p:nvSpPr>
          <p:cNvPr id="7" name="TextBox 6"/>
          <p:cNvSpPr txBox="1"/>
          <p:nvPr/>
        </p:nvSpPr>
        <p:spPr>
          <a:xfrm>
            <a:off x="1996517" y="1612490"/>
            <a:ext cx="1365310" cy="369332"/>
          </a:xfrm>
          <a:prstGeom prst="rect">
            <a:avLst/>
          </a:prstGeom>
          <a:noFill/>
        </p:spPr>
        <p:txBody>
          <a:bodyPr wrap="none" rtlCol="0">
            <a:spAutoFit/>
          </a:bodyPr>
          <a:lstStyle/>
          <a:p>
            <a:r>
              <a:rPr lang="en-US" dirty="0" smtClean="0"/>
              <a:t>Macrophage</a:t>
            </a:r>
            <a:endParaRPr lang="en-US" dirty="0"/>
          </a:p>
        </p:txBody>
      </p:sp>
      <p:sp>
        <p:nvSpPr>
          <p:cNvPr id="9" name="TextBox 8"/>
          <p:cNvSpPr txBox="1"/>
          <p:nvPr/>
        </p:nvSpPr>
        <p:spPr>
          <a:xfrm>
            <a:off x="2123768" y="3014254"/>
            <a:ext cx="1195648" cy="369332"/>
          </a:xfrm>
          <a:prstGeom prst="rect">
            <a:avLst/>
          </a:prstGeom>
          <a:noFill/>
        </p:spPr>
        <p:txBody>
          <a:bodyPr wrap="none" rtlCol="0">
            <a:spAutoFit/>
          </a:bodyPr>
          <a:lstStyle/>
          <a:p>
            <a:r>
              <a:rPr lang="en-US" dirty="0" smtClean="0"/>
              <a:t>Neutrophil</a:t>
            </a:r>
            <a:endParaRPr lang="en-US" dirty="0"/>
          </a:p>
        </p:txBody>
      </p:sp>
      <p:sp>
        <p:nvSpPr>
          <p:cNvPr id="12" name="Rectangle 11"/>
          <p:cNvSpPr/>
          <p:nvPr/>
        </p:nvSpPr>
        <p:spPr>
          <a:xfrm>
            <a:off x="1362797" y="1081548"/>
            <a:ext cx="2851355" cy="5309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Innate immune system</a:t>
            </a:r>
            <a:endParaRPr lang="en-US" sz="2000" dirty="0"/>
          </a:p>
        </p:txBody>
      </p:sp>
      <p:sp>
        <p:nvSpPr>
          <p:cNvPr id="24" name="Rectangle 23"/>
          <p:cNvSpPr/>
          <p:nvPr/>
        </p:nvSpPr>
        <p:spPr>
          <a:xfrm>
            <a:off x="4955459" y="1081548"/>
            <a:ext cx="2851355" cy="53094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t>Adaptive immune system</a:t>
            </a:r>
            <a:endParaRPr lang="en-US" sz="2000" dirty="0"/>
          </a:p>
        </p:txBody>
      </p:sp>
      <p:pic>
        <p:nvPicPr>
          <p:cNvPr id="25" name="Picture 24"/>
          <p:cNvPicPr>
            <a:picLocks noChangeAspect="1"/>
          </p:cNvPicPr>
          <p:nvPr/>
        </p:nvPicPr>
        <p:blipFill>
          <a:blip r:embed="rId5"/>
          <a:stretch>
            <a:fillRect/>
          </a:stretch>
        </p:blipFill>
        <p:spPr>
          <a:xfrm>
            <a:off x="3816806" y="2528018"/>
            <a:ext cx="1431572" cy="1202521"/>
          </a:xfrm>
          <a:prstGeom prst="rect">
            <a:avLst/>
          </a:prstGeom>
        </p:spPr>
      </p:pic>
      <p:sp>
        <p:nvSpPr>
          <p:cNvPr id="26" name="TextBox 25"/>
          <p:cNvSpPr txBox="1"/>
          <p:nvPr/>
        </p:nvSpPr>
        <p:spPr>
          <a:xfrm>
            <a:off x="3829400" y="2158686"/>
            <a:ext cx="1418978" cy="369332"/>
          </a:xfrm>
          <a:prstGeom prst="rect">
            <a:avLst/>
          </a:prstGeom>
          <a:noFill/>
        </p:spPr>
        <p:txBody>
          <a:bodyPr wrap="none" rtlCol="0">
            <a:spAutoFit/>
          </a:bodyPr>
          <a:lstStyle/>
          <a:p>
            <a:r>
              <a:rPr lang="en-US" smtClean="0"/>
              <a:t>Dendritic cell</a:t>
            </a:r>
            <a:endParaRPr lang="en-US" dirty="0"/>
          </a:p>
        </p:txBody>
      </p:sp>
      <p:pic>
        <p:nvPicPr>
          <p:cNvPr id="27" name="Picture 26"/>
          <p:cNvPicPr>
            <a:picLocks noChangeAspect="1"/>
          </p:cNvPicPr>
          <p:nvPr/>
        </p:nvPicPr>
        <p:blipFill>
          <a:blip r:embed="rId6"/>
          <a:stretch>
            <a:fillRect/>
          </a:stretch>
        </p:blipFill>
        <p:spPr>
          <a:xfrm>
            <a:off x="6024799" y="3196010"/>
            <a:ext cx="1377758" cy="1126800"/>
          </a:xfrm>
          <a:prstGeom prst="rect">
            <a:avLst/>
          </a:prstGeom>
        </p:spPr>
      </p:pic>
      <p:sp>
        <p:nvSpPr>
          <p:cNvPr id="13" name="TextBox 12"/>
          <p:cNvSpPr txBox="1"/>
          <p:nvPr/>
        </p:nvSpPr>
        <p:spPr>
          <a:xfrm>
            <a:off x="6223730" y="3014254"/>
            <a:ext cx="668773" cy="369332"/>
          </a:xfrm>
          <a:prstGeom prst="rect">
            <a:avLst/>
          </a:prstGeom>
          <a:noFill/>
        </p:spPr>
        <p:txBody>
          <a:bodyPr wrap="none" rtlCol="0">
            <a:spAutoFit/>
          </a:bodyPr>
          <a:lstStyle/>
          <a:p>
            <a:r>
              <a:rPr lang="en-US" smtClean="0"/>
              <a:t>T cell</a:t>
            </a:r>
            <a:endParaRPr lang="en-US"/>
          </a:p>
        </p:txBody>
      </p:sp>
      <p:pic>
        <p:nvPicPr>
          <p:cNvPr id="28" name="Picture 27"/>
          <p:cNvPicPr>
            <a:picLocks noChangeAspect="1"/>
          </p:cNvPicPr>
          <p:nvPr/>
        </p:nvPicPr>
        <p:blipFill>
          <a:blip r:embed="rId7"/>
          <a:stretch>
            <a:fillRect/>
          </a:stretch>
        </p:blipFill>
        <p:spPr>
          <a:xfrm>
            <a:off x="6056020" y="1885406"/>
            <a:ext cx="1004192" cy="1067923"/>
          </a:xfrm>
          <a:prstGeom prst="rect">
            <a:avLst/>
          </a:prstGeom>
        </p:spPr>
      </p:pic>
      <p:sp>
        <p:nvSpPr>
          <p:cNvPr id="29" name="TextBox 28"/>
          <p:cNvSpPr txBox="1"/>
          <p:nvPr/>
        </p:nvSpPr>
        <p:spPr>
          <a:xfrm>
            <a:off x="6210906" y="1625759"/>
            <a:ext cx="681597" cy="369332"/>
          </a:xfrm>
          <a:prstGeom prst="rect">
            <a:avLst/>
          </a:prstGeom>
          <a:noFill/>
        </p:spPr>
        <p:txBody>
          <a:bodyPr wrap="none" rtlCol="0">
            <a:spAutoFit/>
          </a:bodyPr>
          <a:lstStyle/>
          <a:p>
            <a:r>
              <a:rPr lang="en-US" dirty="0"/>
              <a:t>B</a:t>
            </a:r>
            <a:r>
              <a:rPr lang="en-US" dirty="0" smtClean="0"/>
              <a:t> cell</a:t>
            </a:r>
            <a:endParaRPr lang="en-US" dirty="0"/>
          </a:p>
        </p:txBody>
      </p:sp>
      <p:sp>
        <p:nvSpPr>
          <p:cNvPr id="30" name="Rectangle 29"/>
          <p:cNvSpPr/>
          <p:nvPr/>
        </p:nvSpPr>
        <p:spPr>
          <a:xfrm>
            <a:off x="4058691" y="4866501"/>
            <a:ext cx="1026618" cy="276999"/>
          </a:xfrm>
          <a:prstGeom prst="rect">
            <a:avLst/>
          </a:prstGeom>
        </p:spPr>
        <p:txBody>
          <a:bodyPr wrap="none">
            <a:spAutoFit/>
          </a:bodyPr>
          <a:lstStyle/>
          <a:p>
            <a:r>
              <a:rPr lang="en-US" sz="1200" dirty="0" smtClean="0"/>
              <a:t>Daisy Cheung</a:t>
            </a:r>
            <a:endParaRPr lang="en-US" sz="1200" dirty="0"/>
          </a:p>
        </p:txBody>
      </p:sp>
    </p:spTree>
    <p:extLst>
      <p:ext uri="{BB962C8B-B14F-4D97-AF65-F5344CB8AC3E}">
        <p14:creationId xmlns:p14="http://schemas.microsoft.com/office/powerpoint/2010/main" val="1062891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Innate vs. adaptive immune response</a:t>
            </a:r>
            <a:endParaRPr lang="en-US" sz="2400" dirty="0"/>
          </a:p>
        </p:txBody>
      </p:sp>
      <p:sp>
        <p:nvSpPr>
          <p:cNvPr id="7" name="Rectangle 6"/>
          <p:cNvSpPr/>
          <p:nvPr/>
        </p:nvSpPr>
        <p:spPr>
          <a:xfrm>
            <a:off x="7696168" y="4881890"/>
            <a:ext cx="1447832" cy="261610"/>
          </a:xfrm>
          <a:prstGeom prst="rect">
            <a:avLst/>
          </a:prstGeom>
        </p:spPr>
        <p:txBody>
          <a:bodyPr wrap="none">
            <a:spAutoFit/>
          </a:bodyPr>
          <a:lstStyle/>
          <a:p>
            <a:r>
              <a:rPr lang="en-US" sz="1100" dirty="0" err="1" smtClean="0"/>
              <a:t>thetwinapproach.com</a:t>
            </a:r>
            <a:endParaRPr lang="en-US" sz="1100" dirty="0"/>
          </a:p>
        </p:txBody>
      </p:sp>
      <p:graphicFrame>
        <p:nvGraphicFramePr>
          <p:cNvPr id="9" name="Table 8"/>
          <p:cNvGraphicFramePr>
            <a:graphicFrameLocks noGrp="1"/>
          </p:cNvGraphicFramePr>
          <p:nvPr>
            <p:extLst>
              <p:ext uri="{D42A27DB-BD31-4B8C-83A1-F6EECF244321}">
                <p14:modId xmlns:p14="http://schemas.microsoft.com/office/powerpoint/2010/main" val="634872861"/>
              </p:ext>
            </p:extLst>
          </p:nvPr>
        </p:nvGraphicFramePr>
        <p:xfrm>
          <a:off x="1089804" y="920344"/>
          <a:ext cx="6964392" cy="3528735"/>
        </p:xfrm>
        <a:graphic>
          <a:graphicData uri="http://schemas.openxmlformats.org/drawingml/2006/table">
            <a:tbl>
              <a:tblPr firstRow="1" bandRow="1">
                <a:tableStyleId>{5C22544A-7EE6-4342-B048-85BDC9FD1C3A}</a:tableStyleId>
              </a:tblPr>
              <a:tblGrid>
                <a:gridCol w="2321464"/>
                <a:gridCol w="2321464"/>
                <a:gridCol w="2321464"/>
              </a:tblGrid>
              <a:tr h="444725">
                <a:tc>
                  <a:txBody>
                    <a:bodyPr/>
                    <a:lstStyle/>
                    <a:p>
                      <a:endParaRPr lang="en-US" dirty="0">
                        <a:latin typeface="Arial" charset="0"/>
                        <a:ea typeface="Arial" charset="0"/>
                        <a:cs typeface="Arial" charset="0"/>
                      </a:endParaRPr>
                    </a:p>
                  </a:txBody>
                  <a:tcPr/>
                </a:tc>
                <a:tc>
                  <a:txBody>
                    <a:bodyPr/>
                    <a:lstStyle/>
                    <a:p>
                      <a:r>
                        <a:rPr lang="en-US" dirty="0" smtClean="0">
                          <a:latin typeface="Arial" charset="0"/>
                          <a:ea typeface="Arial" charset="0"/>
                          <a:cs typeface="Arial" charset="0"/>
                        </a:rPr>
                        <a:t>Innate response</a:t>
                      </a:r>
                      <a:endParaRPr lang="en-US" dirty="0">
                        <a:latin typeface="Arial" charset="0"/>
                        <a:ea typeface="Arial" charset="0"/>
                        <a:cs typeface="Arial" charset="0"/>
                      </a:endParaRPr>
                    </a:p>
                  </a:txBody>
                  <a:tcPr/>
                </a:tc>
                <a:tc>
                  <a:txBody>
                    <a:bodyPr/>
                    <a:lstStyle/>
                    <a:p>
                      <a:r>
                        <a:rPr lang="en-US" dirty="0" smtClean="0">
                          <a:latin typeface="Arial" charset="0"/>
                          <a:ea typeface="Arial" charset="0"/>
                          <a:cs typeface="Arial" charset="0"/>
                        </a:rPr>
                        <a:t>Adaptive response</a:t>
                      </a:r>
                      <a:endParaRPr lang="en-US" dirty="0">
                        <a:latin typeface="Arial" charset="0"/>
                        <a:ea typeface="Arial" charset="0"/>
                        <a:cs typeface="Arial" charset="0"/>
                      </a:endParaRPr>
                    </a:p>
                  </a:txBody>
                  <a:tcPr/>
                </a:tc>
              </a:tr>
              <a:tr h="444725">
                <a:tc>
                  <a:txBody>
                    <a:bodyPr/>
                    <a:lstStyle/>
                    <a:p>
                      <a:r>
                        <a:rPr lang="en-US" dirty="0" smtClean="0">
                          <a:latin typeface="Arial" charset="0"/>
                          <a:ea typeface="Arial" charset="0"/>
                          <a:cs typeface="Arial" charset="0"/>
                        </a:rPr>
                        <a:t>At birth</a:t>
                      </a:r>
                      <a:endParaRPr lang="en-US" dirty="0">
                        <a:latin typeface="Arial" charset="0"/>
                        <a:ea typeface="Arial" charset="0"/>
                        <a:cs typeface="Arial" charset="0"/>
                      </a:endParaRPr>
                    </a:p>
                  </a:txBody>
                  <a:tcPr/>
                </a:tc>
                <a:tc>
                  <a:txBody>
                    <a:bodyPr/>
                    <a:lstStyle/>
                    <a:p>
                      <a:r>
                        <a:rPr lang="en-US" dirty="0" smtClean="0">
                          <a:latin typeface="Arial" charset="0"/>
                          <a:ea typeface="Arial" charset="0"/>
                          <a:cs typeface="Arial" charset="0"/>
                        </a:rPr>
                        <a:t>Totally functional</a:t>
                      </a:r>
                      <a:endParaRPr lang="en-US" dirty="0">
                        <a:latin typeface="Arial" charset="0"/>
                        <a:ea typeface="Arial" charset="0"/>
                        <a:cs typeface="Arial"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Arial" charset="0"/>
                          <a:cs typeface="Arial" charset="0"/>
                        </a:rPr>
                        <a:t>Start</a:t>
                      </a:r>
                      <a:r>
                        <a:rPr lang="en-US" baseline="0" dirty="0" smtClean="0">
                          <a:latin typeface="Arial" charset="0"/>
                          <a:ea typeface="Arial" charset="0"/>
                          <a:cs typeface="Arial" charset="0"/>
                        </a:rPr>
                        <a:t> from nothing</a:t>
                      </a:r>
                      <a:endParaRPr lang="en-US" dirty="0" smtClean="0">
                        <a:latin typeface="Arial" charset="0"/>
                        <a:ea typeface="Arial" charset="0"/>
                        <a:cs typeface="Arial" charset="0"/>
                      </a:endParaRPr>
                    </a:p>
                  </a:txBody>
                  <a:tcPr/>
                </a:tc>
              </a:tr>
              <a:tr h="444725">
                <a:tc>
                  <a:txBody>
                    <a:bodyPr/>
                    <a:lstStyle/>
                    <a:p>
                      <a:r>
                        <a:rPr lang="en-US" dirty="0" smtClean="0">
                          <a:latin typeface="Arial" charset="0"/>
                          <a:ea typeface="Arial" charset="0"/>
                          <a:cs typeface="Arial" charset="0"/>
                        </a:rPr>
                        <a:t>Speed after infection</a:t>
                      </a:r>
                      <a:endParaRPr lang="en-US" dirty="0">
                        <a:latin typeface="Arial" charset="0"/>
                        <a:ea typeface="Arial" charset="0"/>
                        <a:cs typeface="Arial" charset="0"/>
                      </a:endParaRPr>
                    </a:p>
                  </a:txBody>
                  <a:tcPr/>
                </a:tc>
                <a:tc>
                  <a:txBody>
                    <a:bodyPr/>
                    <a:lstStyle/>
                    <a:p>
                      <a:r>
                        <a:rPr lang="en-US" dirty="0" smtClean="0">
                          <a:latin typeface="Arial" charset="0"/>
                          <a:ea typeface="Arial" charset="0"/>
                          <a:cs typeface="Arial" charset="0"/>
                        </a:rPr>
                        <a:t>Immediate response</a:t>
                      </a:r>
                      <a:endParaRPr lang="en-US" dirty="0">
                        <a:latin typeface="Arial" charset="0"/>
                        <a:ea typeface="Arial" charset="0"/>
                        <a:cs typeface="Arial" charset="0"/>
                      </a:endParaRPr>
                    </a:p>
                  </a:txBody>
                  <a:tcPr/>
                </a:tc>
                <a:tc>
                  <a:txBody>
                    <a:bodyPr/>
                    <a:lstStyle/>
                    <a:p>
                      <a:r>
                        <a:rPr lang="en-US" dirty="0" smtClean="0">
                          <a:latin typeface="Arial" charset="0"/>
                          <a:ea typeface="Arial" charset="0"/>
                          <a:cs typeface="Arial" charset="0"/>
                        </a:rPr>
                        <a:t>Takes</a:t>
                      </a:r>
                      <a:r>
                        <a:rPr lang="en-US" baseline="0" dirty="0" smtClean="0">
                          <a:latin typeface="Arial" charset="0"/>
                          <a:ea typeface="Arial" charset="0"/>
                          <a:cs typeface="Arial" charset="0"/>
                        </a:rPr>
                        <a:t> a few days</a:t>
                      </a:r>
                      <a:endParaRPr lang="en-US" dirty="0">
                        <a:latin typeface="Arial" charset="0"/>
                        <a:ea typeface="Arial" charset="0"/>
                        <a:cs typeface="Arial" charset="0"/>
                      </a:endParaRPr>
                    </a:p>
                  </a:txBody>
                  <a:tcPr/>
                </a:tc>
              </a:tr>
              <a:tr h="444725">
                <a:tc>
                  <a:txBody>
                    <a:bodyPr/>
                    <a:lstStyle/>
                    <a:p>
                      <a:r>
                        <a:rPr lang="en-US" i="0" dirty="0" smtClean="0">
                          <a:latin typeface="Arial" charset="0"/>
                          <a:ea typeface="Arial" charset="0"/>
                          <a:cs typeface="Arial" charset="0"/>
                        </a:rPr>
                        <a:t>Teamwork</a:t>
                      </a:r>
                      <a:endParaRPr lang="en-US" i="0" dirty="0">
                        <a:latin typeface="Arial" charset="0"/>
                        <a:ea typeface="Arial" charset="0"/>
                        <a:cs typeface="Arial" charset="0"/>
                      </a:endParaRPr>
                    </a:p>
                  </a:txBody>
                  <a:tcPr/>
                </a:tc>
                <a:tc>
                  <a:txBody>
                    <a:bodyPr/>
                    <a:lstStyle/>
                    <a:p>
                      <a:r>
                        <a:rPr lang="en-US" i="0" dirty="0" smtClean="0">
                          <a:latin typeface="Arial" charset="0"/>
                          <a:ea typeface="Arial" charset="0"/>
                          <a:cs typeface="Arial" charset="0"/>
                        </a:rPr>
                        <a:t>Operates</a:t>
                      </a:r>
                      <a:r>
                        <a:rPr lang="en-US" i="0" baseline="0" dirty="0" smtClean="0">
                          <a:latin typeface="Arial" charset="0"/>
                          <a:ea typeface="Arial" charset="0"/>
                          <a:cs typeface="Arial" charset="0"/>
                        </a:rPr>
                        <a:t> on its own</a:t>
                      </a:r>
                      <a:endParaRPr lang="en-US" i="0" dirty="0">
                        <a:latin typeface="Arial" charset="0"/>
                        <a:ea typeface="Arial" charset="0"/>
                        <a:cs typeface="Arial" charset="0"/>
                      </a:endParaRPr>
                    </a:p>
                  </a:txBody>
                  <a:tcPr/>
                </a:tc>
                <a:tc>
                  <a:txBody>
                    <a:bodyPr/>
                    <a:lstStyle/>
                    <a:p>
                      <a:r>
                        <a:rPr lang="en-US" dirty="0" smtClean="0">
                          <a:latin typeface="Arial" charset="0"/>
                          <a:ea typeface="Arial" charset="0"/>
                          <a:cs typeface="Arial" charset="0"/>
                        </a:rPr>
                        <a:t>Needs</a:t>
                      </a:r>
                      <a:r>
                        <a:rPr lang="en-US" baseline="0" dirty="0" smtClean="0">
                          <a:latin typeface="Arial" charset="0"/>
                          <a:ea typeface="Arial" charset="0"/>
                          <a:cs typeface="Arial" charset="0"/>
                        </a:rPr>
                        <a:t> help from innate response</a:t>
                      </a:r>
                      <a:endParaRPr lang="en-US" dirty="0">
                        <a:latin typeface="Arial" charset="0"/>
                        <a:ea typeface="Arial" charset="0"/>
                        <a:cs typeface="Arial" charset="0"/>
                      </a:endParaRPr>
                    </a:p>
                  </a:txBody>
                  <a:tcPr/>
                </a:tc>
              </a:tr>
              <a:tr h="444725">
                <a:tc>
                  <a:txBody>
                    <a:bodyPr/>
                    <a:lstStyle/>
                    <a:p>
                      <a:r>
                        <a:rPr lang="en-US" dirty="0" smtClean="0">
                          <a:latin typeface="Arial" charset="0"/>
                          <a:ea typeface="Arial" charset="0"/>
                          <a:cs typeface="Arial" charset="0"/>
                        </a:rPr>
                        <a:t>Memory</a:t>
                      </a:r>
                      <a:endParaRPr lang="en-US" dirty="0">
                        <a:latin typeface="Arial" charset="0"/>
                        <a:ea typeface="Arial" charset="0"/>
                        <a:cs typeface="Arial" charset="0"/>
                      </a:endParaRPr>
                    </a:p>
                  </a:txBody>
                  <a:tcPr/>
                </a:tc>
                <a:tc>
                  <a:txBody>
                    <a:bodyPr/>
                    <a:lstStyle/>
                    <a:p>
                      <a:r>
                        <a:rPr lang="en-US" dirty="0" smtClean="0">
                          <a:latin typeface="Arial" charset="0"/>
                          <a:ea typeface="Arial" charset="0"/>
                          <a:cs typeface="Arial" charset="0"/>
                        </a:rPr>
                        <a:t>Same response every time</a:t>
                      </a:r>
                      <a:endParaRPr lang="en-US" dirty="0">
                        <a:latin typeface="Arial" charset="0"/>
                        <a:ea typeface="Arial" charset="0"/>
                        <a:cs typeface="Arial" charset="0"/>
                      </a:endParaRPr>
                    </a:p>
                  </a:txBody>
                  <a:tcPr/>
                </a:tc>
                <a:tc>
                  <a:txBody>
                    <a:bodyPr/>
                    <a:lstStyle/>
                    <a:p>
                      <a:r>
                        <a:rPr lang="en-US" dirty="0" smtClean="0">
                          <a:latin typeface="Arial" charset="0"/>
                          <a:ea typeface="Arial" charset="0"/>
                          <a:cs typeface="Arial" charset="0"/>
                        </a:rPr>
                        <a:t>Second encounter</a:t>
                      </a:r>
                      <a:r>
                        <a:rPr lang="en-US" baseline="0" dirty="0" smtClean="0">
                          <a:latin typeface="Arial" charset="0"/>
                          <a:ea typeface="Arial" charset="0"/>
                          <a:cs typeface="Arial" charset="0"/>
                        </a:rPr>
                        <a:t> stronger and faster</a:t>
                      </a:r>
                      <a:endParaRPr lang="en-US" dirty="0">
                        <a:latin typeface="Arial" charset="0"/>
                        <a:ea typeface="Arial" charset="0"/>
                        <a:cs typeface="Arial" charset="0"/>
                      </a:endParaRPr>
                    </a:p>
                  </a:txBody>
                  <a:tcPr/>
                </a:tc>
              </a:tr>
              <a:tr h="444725">
                <a:tc>
                  <a:txBody>
                    <a:bodyPr/>
                    <a:lstStyle/>
                    <a:p>
                      <a:r>
                        <a:rPr lang="en-US" b="1" dirty="0" smtClean="0">
                          <a:latin typeface="Arial" charset="0"/>
                          <a:ea typeface="Arial" charset="0"/>
                          <a:cs typeface="Arial" charset="0"/>
                        </a:rPr>
                        <a:t>What it recognizes</a:t>
                      </a:r>
                      <a:endParaRPr lang="en-US" b="1" dirty="0">
                        <a:latin typeface="Arial" charset="0"/>
                        <a:ea typeface="Arial" charset="0"/>
                        <a:cs typeface="Arial" charset="0"/>
                      </a:endParaRPr>
                    </a:p>
                  </a:txBody>
                  <a:tcPr/>
                </a:tc>
                <a:tc>
                  <a:txBody>
                    <a:bodyPr/>
                    <a:lstStyle/>
                    <a:p>
                      <a:r>
                        <a:rPr lang="en-US" b="1" dirty="0" smtClean="0">
                          <a:latin typeface="Arial" charset="0"/>
                          <a:ea typeface="Arial" charset="0"/>
                          <a:cs typeface="Arial" charset="0"/>
                        </a:rPr>
                        <a:t>Common</a:t>
                      </a:r>
                      <a:r>
                        <a:rPr lang="en-US" b="1" baseline="0" dirty="0" smtClean="0">
                          <a:latin typeface="Arial" charset="0"/>
                          <a:ea typeface="Arial" charset="0"/>
                          <a:cs typeface="Arial" charset="0"/>
                        </a:rPr>
                        <a:t> features of viruses and bacteria</a:t>
                      </a:r>
                      <a:endParaRPr lang="en-US" b="1" dirty="0">
                        <a:latin typeface="Arial" charset="0"/>
                        <a:ea typeface="Arial" charset="0"/>
                        <a:cs typeface="Arial" charset="0"/>
                      </a:endParaRPr>
                    </a:p>
                  </a:txBody>
                  <a:tcPr/>
                </a:tc>
                <a:tc>
                  <a:txBody>
                    <a:bodyPr/>
                    <a:lstStyle/>
                    <a:p>
                      <a:r>
                        <a:rPr lang="en-US" b="1" baseline="0" dirty="0" smtClean="0">
                          <a:latin typeface="Arial" charset="0"/>
                          <a:ea typeface="Arial" charset="0"/>
                          <a:cs typeface="Arial" charset="0"/>
                        </a:rPr>
                        <a:t>Specific viruses and bacteria</a:t>
                      </a:r>
                      <a:endParaRPr lang="en-US" b="1" dirty="0">
                        <a:latin typeface="Arial" charset="0"/>
                        <a:ea typeface="Arial" charset="0"/>
                        <a:cs typeface="Arial" charset="0"/>
                      </a:endParaRPr>
                    </a:p>
                  </a:txBody>
                  <a:tcPr/>
                </a:tc>
              </a:tr>
            </a:tbl>
          </a:graphicData>
        </a:graphic>
      </p:graphicFrame>
      <p:sp>
        <p:nvSpPr>
          <p:cNvPr id="10" name="Rectangle 9"/>
          <p:cNvSpPr/>
          <p:nvPr/>
        </p:nvSpPr>
        <p:spPr>
          <a:xfrm>
            <a:off x="3402601" y="1387226"/>
            <a:ext cx="4651595" cy="40843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3402600" y="1783469"/>
            <a:ext cx="4651595" cy="457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3402600" y="2240669"/>
            <a:ext cx="4651595" cy="6611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3402599" y="2901829"/>
            <a:ext cx="4651595" cy="6249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402598" y="3533662"/>
            <a:ext cx="4651595" cy="91541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949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a:t>Innate immune </a:t>
            </a:r>
            <a:r>
              <a:rPr lang="en-US" sz="2400" dirty="0" smtClean="0"/>
              <a:t>receptors detect common features</a:t>
            </a:r>
            <a:endParaRPr lang="en-US" sz="2400" dirty="0"/>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871" t="1732" r="21452" b="31453"/>
          <a:stretch/>
        </p:blipFill>
        <p:spPr>
          <a:xfrm>
            <a:off x="2236839" y="882449"/>
            <a:ext cx="4670322" cy="3177434"/>
          </a:xfrm>
          <a:prstGeom prst="rect">
            <a:avLst/>
          </a:prstGeom>
        </p:spPr>
      </p:pic>
      <p:sp>
        <p:nvSpPr>
          <p:cNvPr id="13" name="TextBox 12"/>
          <p:cNvSpPr txBox="1"/>
          <p:nvPr/>
        </p:nvSpPr>
        <p:spPr>
          <a:xfrm>
            <a:off x="3814916" y="3621726"/>
            <a:ext cx="1520737" cy="400110"/>
          </a:xfrm>
          <a:prstGeom prst="rect">
            <a:avLst/>
          </a:prstGeom>
          <a:noFill/>
        </p:spPr>
        <p:txBody>
          <a:bodyPr wrap="none" rtlCol="0">
            <a:spAutoFit/>
          </a:bodyPr>
          <a:lstStyle/>
          <a:p>
            <a:r>
              <a:rPr lang="en-US" sz="2000" b="1" dirty="0" smtClean="0"/>
              <a:t>Macrophage</a:t>
            </a:r>
            <a:endParaRPr lang="en-US" b="1" dirty="0"/>
          </a:p>
        </p:txBody>
      </p:sp>
      <p:sp>
        <p:nvSpPr>
          <p:cNvPr id="26" name="TextBox 25"/>
          <p:cNvSpPr txBox="1"/>
          <p:nvPr/>
        </p:nvSpPr>
        <p:spPr>
          <a:xfrm>
            <a:off x="8136737" y="4866501"/>
            <a:ext cx="1007263" cy="276999"/>
          </a:xfrm>
          <a:prstGeom prst="rect">
            <a:avLst/>
          </a:prstGeom>
          <a:noFill/>
        </p:spPr>
        <p:txBody>
          <a:bodyPr wrap="none" rtlCol="0">
            <a:spAutoFit/>
          </a:bodyPr>
          <a:lstStyle/>
          <a:p>
            <a:r>
              <a:rPr lang="en-US" sz="1200" dirty="0" smtClean="0"/>
              <a:t>bsw3.naist.jp</a:t>
            </a:r>
            <a:endParaRPr lang="en-US" sz="1200" dirty="0"/>
          </a:p>
        </p:txBody>
      </p:sp>
    </p:spTree>
    <p:extLst>
      <p:ext uri="{BB962C8B-B14F-4D97-AF65-F5344CB8AC3E}">
        <p14:creationId xmlns:p14="http://schemas.microsoft.com/office/powerpoint/2010/main" val="702563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35467"/>
            <a:ext cx="91440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There are WAY more features than just the common ones</a:t>
            </a:r>
            <a:endParaRPr lang="en-US" sz="2400" dirty="0"/>
          </a:p>
        </p:txBody>
      </p:sp>
      <p:pic>
        <p:nvPicPr>
          <p:cNvPr id="2" name="Picture 1"/>
          <p:cNvPicPr>
            <a:picLocks noChangeAspect="1"/>
          </p:cNvPicPr>
          <p:nvPr/>
        </p:nvPicPr>
        <p:blipFill>
          <a:blip r:embed="rId3"/>
          <a:stretch>
            <a:fillRect/>
          </a:stretch>
        </p:blipFill>
        <p:spPr>
          <a:xfrm>
            <a:off x="457200" y="825910"/>
            <a:ext cx="3957124" cy="3795252"/>
          </a:xfrm>
          <a:prstGeom prst="rect">
            <a:avLst/>
          </a:prstGeom>
        </p:spPr>
      </p:pic>
      <p:sp>
        <p:nvSpPr>
          <p:cNvPr id="4" name="Rectangle 3"/>
          <p:cNvSpPr/>
          <p:nvPr/>
        </p:nvSpPr>
        <p:spPr>
          <a:xfrm>
            <a:off x="7803889" y="4681835"/>
            <a:ext cx="1268937" cy="461665"/>
          </a:xfrm>
          <a:prstGeom prst="rect">
            <a:avLst/>
          </a:prstGeom>
        </p:spPr>
        <p:txBody>
          <a:bodyPr wrap="none">
            <a:spAutoFit/>
          </a:bodyPr>
          <a:lstStyle/>
          <a:p>
            <a:r>
              <a:rPr lang="en-US" sz="1200" dirty="0" err="1" smtClean="0"/>
              <a:t>ppdictionary.com</a:t>
            </a:r>
            <a:endParaRPr lang="en-US" sz="1200" dirty="0" smtClean="0"/>
          </a:p>
          <a:p>
            <a:r>
              <a:rPr lang="en-US" sz="1200" dirty="0" err="1" smtClean="0"/>
              <a:t>pinterest.com</a:t>
            </a:r>
            <a:endParaRPr lang="en-US" sz="1200" dirty="0"/>
          </a:p>
        </p:txBody>
      </p:sp>
      <p:pic>
        <p:nvPicPr>
          <p:cNvPr id="5" name="Picture 4"/>
          <p:cNvPicPr>
            <a:picLocks noChangeAspect="1"/>
          </p:cNvPicPr>
          <p:nvPr/>
        </p:nvPicPr>
        <p:blipFill>
          <a:blip r:embed="rId4"/>
          <a:stretch>
            <a:fillRect/>
          </a:stretch>
        </p:blipFill>
        <p:spPr>
          <a:xfrm>
            <a:off x="4891548" y="825910"/>
            <a:ext cx="3795252" cy="3795252"/>
          </a:xfrm>
          <a:prstGeom prst="rect">
            <a:avLst/>
          </a:prstGeom>
        </p:spPr>
      </p:pic>
    </p:spTree>
    <p:extLst>
      <p:ext uri="{BB962C8B-B14F-4D97-AF65-F5344CB8AC3E}">
        <p14:creationId xmlns:p14="http://schemas.microsoft.com/office/powerpoint/2010/main" val="1347560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35467"/>
            <a:ext cx="91440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Adaptive immune receptors guess randomly and wait</a:t>
            </a:r>
            <a:endParaRPr lang="en-US" sz="2400" dirty="0"/>
          </a:p>
        </p:txBody>
      </p:sp>
      <p:grpSp>
        <p:nvGrpSpPr>
          <p:cNvPr id="9" name="Group 8"/>
          <p:cNvGrpSpPr/>
          <p:nvPr/>
        </p:nvGrpSpPr>
        <p:grpSpPr>
          <a:xfrm>
            <a:off x="696861" y="1819284"/>
            <a:ext cx="7750277" cy="1543348"/>
            <a:chOff x="982951" y="1311966"/>
            <a:chExt cx="7178098" cy="1512154"/>
          </a:xfrm>
        </p:grpSpPr>
        <p:pic>
          <p:nvPicPr>
            <p:cNvPr id="6" name="Picture 5"/>
            <p:cNvPicPr>
              <a:picLocks noChangeAspect="1"/>
            </p:cNvPicPr>
            <p:nvPr/>
          </p:nvPicPr>
          <p:blipFill rotWithShape="1">
            <a:blip r:embed="rId3"/>
            <a:srcRect t="50821" b="28209"/>
            <a:stretch/>
          </p:blipFill>
          <p:spPr>
            <a:xfrm>
              <a:off x="982951" y="1311966"/>
              <a:ext cx="7178098" cy="1512154"/>
            </a:xfrm>
            <a:prstGeom prst="rect">
              <a:avLst/>
            </a:prstGeom>
          </p:spPr>
        </p:pic>
        <p:sp>
          <p:nvSpPr>
            <p:cNvPr id="8" name="Rectangle 7"/>
            <p:cNvSpPr/>
            <p:nvPr/>
          </p:nvSpPr>
          <p:spPr>
            <a:xfrm>
              <a:off x="4452730" y="2650957"/>
              <a:ext cx="755374" cy="173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696861" y="1449952"/>
            <a:ext cx="1354410" cy="369332"/>
          </a:xfrm>
          <a:prstGeom prst="rect">
            <a:avLst/>
          </a:prstGeom>
          <a:noFill/>
        </p:spPr>
        <p:txBody>
          <a:bodyPr wrap="none" rtlCol="0">
            <a:spAutoFit/>
          </a:bodyPr>
          <a:lstStyle/>
          <a:p>
            <a:r>
              <a:rPr lang="en-US" dirty="0" smtClean="0"/>
              <a:t>Naïve B cells</a:t>
            </a:r>
            <a:endParaRPr lang="en-US" dirty="0"/>
          </a:p>
        </p:txBody>
      </p:sp>
      <p:sp>
        <p:nvSpPr>
          <p:cNvPr id="11" name="TextBox 10"/>
          <p:cNvSpPr txBox="1"/>
          <p:nvPr/>
        </p:nvSpPr>
        <p:spPr>
          <a:xfrm>
            <a:off x="8243079" y="4866501"/>
            <a:ext cx="904607" cy="276999"/>
          </a:xfrm>
          <a:prstGeom prst="rect">
            <a:avLst/>
          </a:prstGeom>
          <a:noFill/>
        </p:spPr>
        <p:txBody>
          <a:bodyPr wrap="none" rtlCol="0">
            <a:spAutoFit/>
          </a:bodyPr>
          <a:lstStyle/>
          <a:p>
            <a:r>
              <a:rPr lang="en-US" sz="1200" dirty="0" err="1" smtClean="0"/>
              <a:t>nature.com</a:t>
            </a:r>
            <a:endParaRPr lang="en-US" sz="1200" dirty="0"/>
          </a:p>
        </p:txBody>
      </p:sp>
      <p:sp>
        <p:nvSpPr>
          <p:cNvPr id="12" name="TextBox 11"/>
          <p:cNvSpPr txBox="1"/>
          <p:nvPr/>
        </p:nvSpPr>
        <p:spPr>
          <a:xfrm>
            <a:off x="696861" y="3560568"/>
            <a:ext cx="5158528" cy="369332"/>
          </a:xfrm>
          <a:prstGeom prst="rect">
            <a:avLst/>
          </a:prstGeom>
          <a:noFill/>
        </p:spPr>
        <p:txBody>
          <a:bodyPr wrap="none" rtlCol="0">
            <a:spAutoFit/>
          </a:bodyPr>
          <a:lstStyle/>
          <a:p>
            <a:r>
              <a:rPr lang="en-US" dirty="0" smtClean="0"/>
              <a:t>Number of possible B-cell receptors: 10</a:t>
            </a:r>
            <a:r>
              <a:rPr lang="en-US" baseline="30000" dirty="0" smtClean="0"/>
              <a:t>13</a:t>
            </a:r>
            <a:r>
              <a:rPr lang="en-US" dirty="0"/>
              <a:t> </a:t>
            </a:r>
            <a:r>
              <a:rPr lang="en-US" dirty="0" smtClean="0"/>
              <a:t>= 10 trillion</a:t>
            </a:r>
            <a:endParaRPr lang="en-US" dirty="0"/>
          </a:p>
        </p:txBody>
      </p:sp>
      <p:sp>
        <p:nvSpPr>
          <p:cNvPr id="13" name="Rectangle 12"/>
          <p:cNvSpPr/>
          <p:nvPr/>
        </p:nvSpPr>
        <p:spPr>
          <a:xfrm>
            <a:off x="4226911" y="3643596"/>
            <a:ext cx="1517585" cy="2204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94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35467"/>
            <a:ext cx="91440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When a B cell finds its match, it activates and copies itself</a:t>
            </a:r>
            <a:endParaRPr lang="en-US" sz="2400" dirty="0"/>
          </a:p>
        </p:txBody>
      </p:sp>
      <p:grpSp>
        <p:nvGrpSpPr>
          <p:cNvPr id="9" name="Group 8"/>
          <p:cNvGrpSpPr/>
          <p:nvPr/>
        </p:nvGrpSpPr>
        <p:grpSpPr>
          <a:xfrm>
            <a:off x="696861" y="1819284"/>
            <a:ext cx="7750277" cy="1543348"/>
            <a:chOff x="982951" y="1311966"/>
            <a:chExt cx="7178098" cy="1512154"/>
          </a:xfrm>
        </p:grpSpPr>
        <p:pic>
          <p:nvPicPr>
            <p:cNvPr id="6" name="Picture 5"/>
            <p:cNvPicPr>
              <a:picLocks noChangeAspect="1"/>
            </p:cNvPicPr>
            <p:nvPr/>
          </p:nvPicPr>
          <p:blipFill rotWithShape="1">
            <a:blip r:embed="rId3"/>
            <a:srcRect t="50821" b="28209"/>
            <a:stretch/>
          </p:blipFill>
          <p:spPr>
            <a:xfrm>
              <a:off x="982951" y="1311966"/>
              <a:ext cx="7178098" cy="1512154"/>
            </a:xfrm>
            <a:prstGeom prst="rect">
              <a:avLst/>
            </a:prstGeom>
          </p:spPr>
        </p:pic>
        <p:sp>
          <p:nvSpPr>
            <p:cNvPr id="8" name="Rectangle 7"/>
            <p:cNvSpPr/>
            <p:nvPr/>
          </p:nvSpPr>
          <p:spPr>
            <a:xfrm>
              <a:off x="4452730" y="2650957"/>
              <a:ext cx="755374" cy="173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696861" y="1449952"/>
            <a:ext cx="1354410" cy="369332"/>
          </a:xfrm>
          <a:prstGeom prst="rect">
            <a:avLst/>
          </a:prstGeom>
          <a:noFill/>
        </p:spPr>
        <p:txBody>
          <a:bodyPr wrap="none" rtlCol="0">
            <a:spAutoFit/>
          </a:bodyPr>
          <a:lstStyle/>
          <a:p>
            <a:r>
              <a:rPr lang="en-US" dirty="0" smtClean="0"/>
              <a:t>Naïve B cells</a:t>
            </a:r>
            <a:endParaRPr lang="en-US" dirty="0"/>
          </a:p>
        </p:txBody>
      </p:sp>
      <p:sp>
        <p:nvSpPr>
          <p:cNvPr id="11" name="TextBox 10"/>
          <p:cNvSpPr txBox="1"/>
          <p:nvPr/>
        </p:nvSpPr>
        <p:spPr>
          <a:xfrm>
            <a:off x="8243079" y="4866501"/>
            <a:ext cx="904607" cy="276999"/>
          </a:xfrm>
          <a:prstGeom prst="rect">
            <a:avLst/>
          </a:prstGeom>
          <a:noFill/>
        </p:spPr>
        <p:txBody>
          <a:bodyPr wrap="none" rtlCol="0">
            <a:spAutoFit/>
          </a:bodyPr>
          <a:lstStyle/>
          <a:p>
            <a:r>
              <a:rPr lang="en-US" sz="1200" dirty="0" err="1" smtClean="0"/>
              <a:t>nature.com</a:t>
            </a:r>
            <a:endParaRPr lang="en-US" sz="1200" dirty="0"/>
          </a:p>
        </p:txBody>
      </p:sp>
      <p:pic>
        <p:nvPicPr>
          <p:cNvPr id="14" name="Picture 13"/>
          <p:cNvPicPr>
            <a:picLocks noChangeAspect="1"/>
          </p:cNvPicPr>
          <p:nvPr/>
        </p:nvPicPr>
        <p:blipFill rotWithShape="1">
          <a:blip r:embed="rId4"/>
          <a:srcRect t="56972" r="71563" b="22090"/>
          <a:stretch/>
        </p:blipFill>
        <p:spPr>
          <a:xfrm>
            <a:off x="4014701" y="725660"/>
            <a:ext cx="1234503" cy="908958"/>
          </a:xfrm>
          <a:prstGeom prst="rect">
            <a:avLst/>
          </a:prstGeom>
        </p:spPr>
      </p:pic>
      <p:sp>
        <p:nvSpPr>
          <p:cNvPr id="2" name="Arc 1"/>
          <p:cNvSpPr/>
          <p:nvPr/>
        </p:nvSpPr>
        <p:spPr>
          <a:xfrm rot="16200000">
            <a:off x="2716077" y="972519"/>
            <a:ext cx="2650214" cy="3076413"/>
          </a:xfrm>
          <a:prstGeom prst="arc">
            <a:avLst/>
          </a:prstGeom>
          <a:ln w="38100">
            <a:solidFill>
              <a:srgbClr val="E781BD"/>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696861" y="3362632"/>
            <a:ext cx="1706365" cy="369332"/>
          </a:xfrm>
          <a:prstGeom prst="rect">
            <a:avLst/>
          </a:prstGeom>
          <a:noFill/>
        </p:spPr>
        <p:txBody>
          <a:bodyPr wrap="none" rtlCol="0">
            <a:spAutoFit/>
          </a:bodyPr>
          <a:lstStyle/>
          <a:p>
            <a:r>
              <a:rPr lang="en-US" dirty="0" smtClean="0"/>
              <a:t>Activated B cells</a:t>
            </a:r>
            <a:endParaRPr lang="en-US" dirty="0"/>
          </a:p>
        </p:txBody>
      </p:sp>
      <p:sp>
        <p:nvSpPr>
          <p:cNvPr id="17" name="Rectangle 16"/>
          <p:cNvSpPr/>
          <p:nvPr/>
        </p:nvSpPr>
        <p:spPr>
          <a:xfrm>
            <a:off x="4595621" y="3957568"/>
            <a:ext cx="815586" cy="176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793904" y="3700402"/>
            <a:ext cx="806015" cy="867802"/>
            <a:chOff x="2230244" y="3733119"/>
            <a:chExt cx="806015" cy="867802"/>
          </a:xfrm>
        </p:grpSpPr>
        <p:pic>
          <p:nvPicPr>
            <p:cNvPr id="18" name="Picture 17"/>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19" name="Rectangle 18"/>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677179" y="3700402"/>
            <a:ext cx="806015" cy="867802"/>
            <a:chOff x="2230244" y="3733119"/>
            <a:chExt cx="806015" cy="867802"/>
          </a:xfrm>
        </p:grpSpPr>
        <p:pic>
          <p:nvPicPr>
            <p:cNvPr id="22" name="Picture 21"/>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23" name="Rectangle 22"/>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538308" y="3700402"/>
            <a:ext cx="806015" cy="867802"/>
            <a:chOff x="2230244" y="3733119"/>
            <a:chExt cx="806015" cy="867802"/>
          </a:xfrm>
        </p:grpSpPr>
        <p:pic>
          <p:nvPicPr>
            <p:cNvPr id="26" name="Picture 25"/>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27" name="Rectangle 26"/>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393021" y="3700402"/>
            <a:ext cx="806015" cy="867802"/>
            <a:chOff x="2230244" y="3733119"/>
            <a:chExt cx="806015" cy="867802"/>
          </a:xfrm>
        </p:grpSpPr>
        <p:pic>
          <p:nvPicPr>
            <p:cNvPr id="30" name="Picture 29"/>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31" name="Rectangle 30"/>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4330947" y="3700402"/>
            <a:ext cx="806015" cy="867802"/>
            <a:chOff x="2230244" y="3733119"/>
            <a:chExt cx="806015" cy="867802"/>
          </a:xfrm>
        </p:grpSpPr>
        <p:pic>
          <p:nvPicPr>
            <p:cNvPr id="34" name="Picture 33"/>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35" name="Rectangle 34"/>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185660" y="3700402"/>
            <a:ext cx="806015" cy="867802"/>
            <a:chOff x="2230244" y="3733119"/>
            <a:chExt cx="806015" cy="867802"/>
          </a:xfrm>
        </p:grpSpPr>
        <p:pic>
          <p:nvPicPr>
            <p:cNvPr id="38" name="Picture 37"/>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39" name="Rectangle 38"/>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698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35467"/>
            <a:ext cx="91440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Activation leads to antibody secretion and memory</a:t>
            </a:r>
            <a:endParaRPr lang="en-US" sz="2400" dirty="0"/>
          </a:p>
        </p:txBody>
      </p:sp>
      <p:grpSp>
        <p:nvGrpSpPr>
          <p:cNvPr id="14" name="Group 13"/>
          <p:cNvGrpSpPr/>
          <p:nvPr/>
        </p:nvGrpSpPr>
        <p:grpSpPr>
          <a:xfrm>
            <a:off x="1746821" y="1819404"/>
            <a:ext cx="806015" cy="867802"/>
            <a:chOff x="2230244" y="3733119"/>
            <a:chExt cx="806015" cy="867802"/>
          </a:xfrm>
        </p:grpSpPr>
        <p:pic>
          <p:nvPicPr>
            <p:cNvPr id="15" name="Picture 14"/>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16" name="Rectangle 15"/>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1296647" y="1170210"/>
            <a:ext cx="1706365" cy="369332"/>
          </a:xfrm>
          <a:prstGeom prst="rect">
            <a:avLst/>
          </a:prstGeom>
          <a:noFill/>
        </p:spPr>
        <p:txBody>
          <a:bodyPr wrap="none" rtlCol="0">
            <a:spAutoFit/>
          </a:bodyPr>
          <a:lstStyle/>
          <a:p>
            <a:r>
              <a:rPr lang="en-US" dirty="0" smtClean="0"/>
              <a:t>Activated B cells</a:t>
            </a:r>
            <a:endParaRPr lang="en-US" dirty="0"/>
          </a:p>
        </p:txBody>
      </p:sp>
      <p:grpSp>
        <p:nvGrpSpPr>
          <p:cNvPr id="18" name="Group 17"/>
          <p:cNvGrpSpPr/>
          <p:nvPr/>
        </p:nvGrpSpPr>
        <p:grpSpPr>
          <a:xfrm>
            <a:off x="1746821" y="3258611"/>
            <a:ext cx="806015" cy="867802"/>
            <a:chOff x="2230244" y="3733119"/>
            <a:chExt cx="806015" cy="867802"/>
          </a:xfrm>
        </p:grpSpPr>
        <p:pic>
          <p:nvPicPr>
            <p:cNvPr id="19" name="Picture 18"/>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20" name="Rectangle 19"/>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5023261" y="2889279"/>
            <a:ext cx="1538498" cy="369332"/>
          </a:xfrm>
          <a:prstGeom prst="rect">
            <a:avLst/>
          </a:prstGeom>
          <a:noFill/>
        </p:spPr>
        <p:txBody>
          <a:bodyPr wrap="none" rtlCol="0">
            <a:spAutoFit/>
          </a:bodyPr>
          <a:lstStyle/>
          <a:p>
            <a:r>
              <a:rPr lang="en-US" smtClean="0"/>
              <a:t>Memory B cell</a:t>
            </a:r>
            <a:endParaRPr lang="en-US"/>
          </a:p>
        </p:txBody>
      </p:sp>
      <p:grpSp>
        <p:nvGrpSpPr>
          <p:cNvPr id="22" name="Group 21"/>
          <p:cNvGrpSpPr/>
          <p:nvPr/>
        </p:nvGrpSpPr>
        <p:grpSpPr>
          <a:xfrm>
            <a:off x="5389502" y="3258611"/>
            <a:ext cx="806015" cy="867802"/>
            <a:chOff x="2230244" y="3733119"/>
            <a:chExt cx="806015" cy="867802"/>
          </a:xfrm>
        </p:grpSpPr>
        <p:pic>
          <p:nvPicPr>
            <p:cNvPr id="23" name="Picture 22"/>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24" name="Rectangle 23"/>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Oval 4"/>
          <p:cNvSpPr/>
          <p:nvPr/>
        </p:nvSpPr>
        <p:spPr>
          <a:xfrm>
            <a:off x="5481877" y="3545238"/>
            <a:ext cx="443223" cy="427863"/>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573600" y="3638957"/>
            <a:ext cx="283132" cy="271699"/>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634084" y="1170210"/>
            <a:ext cx="2316853" cy="369332"/>
          </a:xfrm>
          <a:prstGeom prst="rect">
            <a:avLst/>
          </a:prstGeom>
          <a:noFill/>
        </p:spPr>
        <p:txBody>
          <a:bodyPr wrap="none" rtlCol="0">
            <a:spAutoFit/>
          </a:bodyPr>
          <a:lstStyle/>
          <a:p>
            <a:r>
              <a:rPr lang="en-US" smtClean="0"/>
              <a:t>Antibody secreting cell</a:t>
            </a:r>
            <a:endParaRPr lang="en-US"/>
          </a:p>
        </p:txBody>
      </p:sp>
      <p:grpSp>
        <p:nvGrpSpPr>
          <p:cNvPr id="27" name="Group 26"/>
          <p:cNvGrpSpPr/>
          <p:nvPr/>
        </p:nvGrpSpPr>
        <p:grpSpPr>
          <a:xfrm>
            <a:off x="5389502" y="1819404"/>
            <a:ext cx="806015" cy="867802"/>
            <a:chOff x="2230244" y="3733119"/>
            <a:chExt cx="806015" cy="867802"/>
          </a:xfrm>
        </p:grpSpPr>
        <p:pic>
          <p:nvPicPr>
            <p:cNvPr id="28" name="Picture 27"/>
            <p:cNvPicPr>
              <a:picLocks noChangeAspect="1"/>
            </p:cNvPicPr>
            <p:nvPr/>
          </p:nvPicPr>
          <p:blipFill rotWithShape="1">
            <a:blip r:embed="rId3"/>
            <a:srcRect l="16438" t="60189" r="74235" b="28209"/>
            <a:stretch/>
          </p:blipFill>
          <p:spPr>
            <a:xfrm>
              <a:off x="2313457" y="3747025"/>
              <a:ext cx="722802" cy="853896"/>
            </a:xfrm>
            <a:prstGeom prst="rect">
              <a:avLst/>
            </a:prstGeom>
          </p:spPr>
        </p:pic>
        <p:sp>
          <p:nvSpPr>
            <p:cNvPr id="29" name="Rectangle 28"/>
            <p:cNvSpPr/>
            <p:nvPr/>
          </p:nvSpPr>
          <p:spPr>
            <a:xfrm>
              <a:off x="2230244" y="3733119"/>
              <a:ext cx="491006" cy="237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873969" y="4033653"/>
              <a:ext cx="162290" cy="44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rotWithShape="1">
          <a:blip r:embed="rId3"/>
          <a:srcRect l="21176" t="60189" r="74308" b="34935"/>
          <a:stretch/>
        </p:blipFill>
        <p:spPr>
          <a:xfrm rot="1470100">
            <a:off x="6458503" y="1844501"/>
            <a:ext cx="350044" cy="358903"/>
          </a:xfrm>
          <a:prstGeom prst="rect">
            <a:avLst/>
          </a:prstGeom>
        </p:spPr>
      </p:pic>
      <p:pic>
        <p:nvPicPr>
          <p:cNvPr id="39" name="Picture 38"/>
          <p:cNvPicPr>
            <a:picLocks noChangeAspect="1"/>
          </p:cNvPicPr>
          <p:nvPr/>
        </p:nvPicPr>
        <p:blipFill rotWithShape="1">
          <a:blip r:embed="rId3"/>
          <a:srcRect l="21176" t="60189" r="74308" b="34935"/>
          <a:stretch/>
        </p:blipFill>
        <p:spPr>
          <a:xfrm rot="1470100">
            <a:off x="6215110" y="2199180"/>
            <a:ext cx="350044" cy="358903"/>
          </a:xfrm>
          <a:prstGeom prst="rect">
            <a:avLst/>
          </a:prstGeom>
        </p:spPr>
      </p:pic>
      <p:pic>
        <p:nvPicPr>
          <p:cNvPr id="40" name="Picture 39"/>
          <p:cNvPicPr>
            <a:picLocks noChangeAspect="1"/>
          </p:cNvPicPr>
          <p:nvPr/>
        </p:nvPicPr>
        <p:blipFill rotWithShape="1">
          <a:blip r:embed="rId3"/>
          <a:srcRect l="21176" t="60189" r="74308" b="34935"/>
          <a:stretch/>
        </p:blipFill>
        <p:spPr>
          <a:xfrm rot="1470100">
            <a:off x="6785716" y="2181482"/>
            <a:ext cx="350044" cy="358903"/>
          </a:xfrm>
          <a:prstGeom prst="rect">
            <a:avLst/>
          </a:prstGeom>
        </p:spPr>
      </p:pic>
      <p:pic>
        <p:nvPicPr>
          <p:cNvPr id="41" name="Picture 40"/>
          <p:cNvPicPr>
            <a:picLocks noChangeAspect="1"/>
          </p:cNvPicPr>
          <p:nvPr/>
        </p:nvPicPr>
        <p:blipFill rotWithShape="1">
          <a:blip r:embed="rId3"/>
          <a:srcRect l="21176" t="60189" r="74308" b="34935"/>
          <a:stretch/>
        </p:blipFill>
        <p:spPr>
          <a:xfrm rot="1470100">
            <a:off x="6968127" y="1799081"/>
            <a:ext cx="350044" cy="358903"/>
          </a:xfrm>
          <a:prstGeom prst="rect">
            <a:avLst/>
          </a:prstGeom>
        </p:spPr>
      </p:pic>
      <p:pic>
        <p:nvPicPr>
          <p:cNvPr id="42" name="Picture 41"/>
          <p:cNvPicPr>
            <a:picLocks noChangeAspect="1"/>
          </p:cNvPicPr>
          <p:nvPr/>
        </p:nvPicPr>
        <p:blipFill rotWithShape="1">
          <a:blip r:embed="rId4"/>
          <a:srcRect t="56972" r="71563" b="22090"/>
          <a:stretch/>
        </p:blipFill>
        <p:spPr>
          <a:xfrm>
            <a:off x="7565884" y="1742655"/>
            <a:ext cx="1234503" cy="908958"/>
          </a:xfrm>
          <a:prstGeom prst="rect">
            <a:avLst/>
          </a:prstGeom>
        </p:spPr>
      </p:pic>
      <p:cxnSp>
        <p:nvCxnSpPr>
          <p:cNvPr id="44" name="Straight Arrow Connector 43"/>
          <p:cNvCxnSpPr/>
          <p:nvPr/>
        </p:nvCxnSpPr>
        <p:spPr>
          <a:xfrm>
            <a:off x="2920099" y="2259830"/>
            <a:ext cx="19368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920099" y="3701709"/>
            <a:ext cx="19368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1624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88553"/>
            <a:ext cx="9144000" cy="550333"/>
          </a:xfrm>
        </p:spPr>
        <p:txBody>
          <a:bodyPr>
            <a:noAutofit/>
          </a:bodyPr>
          <a:lstStyle/>
          <a:p>
            <a:r>
              <a:rPr lang="en-US" dirty="0" smtClean="0"/>
              <a:t>3 groups</a:t>
            </a:r>
            <a:br>
              <a:rPr lang="en-US" dirty="0" smtClean="0"/>
            </a:br>
            <a:r>
              <a:rPr lang="en-US" dirty="0"/>
              <a:t/>
            </a:r>
            <a:br>
              <a:rPr lang="en-US" dirty="0"/>
            </a:br>
            <a:r>
              <a:rPr lang="en-US" dirty="0" smtClean="0"/>
              <a:t/>
            </a:r>
            <a:br>
              <a:rPr lang="en-US" dirty="0" smtClean="0"/>
            </a:br>
            <a:r>
              <a:rPr lang="en-US" dirty="0" smtClean="0"/>
              <a:t>Can you guess randomly and wait like a B cell?</a:t>
            </a:r>
            <a:endParaRPr lang="en-US" dirty="0"/>
          </a:p>
        </p:txBody>
      </p:sp>
    </p:spTree>
    <p:extLst>
      <p:ext uri="{BB962C8B-B14F-4D97-AF65-F5344CB8AC3E}">
        <p14:creationId xmlns:p14="http://schemas.microsoft.com/office/powerpoint/2010/main" val="834991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265380"/>
            <a:ext cx="9144000" cy="369332"/>
          </a:xfrm>
          <a:prstGeom prst="rect">
            <a:avLst/>
          </a:prstGeom>
          <a:noFill/>
        </p:spPr>
        <p:txBody>
          <a:bodyPr wrap="square" rtlCol="0">
            <a:spAutoFit/>
          </a:bodyPr>
          <a:lstStyle/>
          <a:p>
            <a:pPr algn="ctr"/>
            <a:r>
              <a:rPr lang="en-US" dirty="0" smtClean="0"/>
              <a:t>Antibodies can’t kill viruses or bacteria. So what do they do?</a:t>
            </a:r>
            <a:endParaRPr lang="en-US" dirty="0"/>
          </a:p>
        </p:txBody>
      </p:sp>
    </p:spTree>
    <p:extLst>
      <p:ext uri="{BB962C8B-B14F-4D97-AF65-F5344CB8AC3E}">
        <p14:creationId xmlns:p14="http://schemas.microsoft.com/office/powerpoint/2010/main" val="359301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35467"/>
            <a:ext cx="91440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Antibodies can act like handcuffs</a:t>
            </a:r>
            <a:endParaRPr lang="en-US" sz="2400" dirty="0"/>
          </a:p>
        </p:txBody>
      </p:sp>
      <p:pic>
        <p:nvPicPr>
          <p:cNvPr id="6" name="Picture 5"/>
          <p:cNvPicPr>
            <a:picLocks noChangeAspect="1"/>
          </p:cNvPicPr>
          <p:nvPr/>
        </p:nvPicPr>
        <p:blipFill rotWithShape="1">
          <a:blip r:embed="rId3"/>
          <a:srcRect t="5273" r="49273" b="74237"/>
          <a:stretch/>
        </p:blipFill>
        <p:spPr>
          <a:xfrm>
            <a:off x="3419966" y="1689315"/>
            <a:ext cx="2304067" cy="1496924"/>
          </a:xfrm>
          <a:prstGeom prst="rect">
            <a:avLst/>
          </a:prstGeom>
        </p:spPr>
      </p:pic>
      <p:sp>
        <p:nvSpPr>
          <p:cNvPr id="8" name="TextBox 7"/>
          <p:cNvSpPr txBox="1"/>
          <p:nvPr/>
        </p:nvSpPr>
        <p:spPr>
          <a:xfrm>
            <a:off x="8011574" y="4866501"/>
            <a:ext cx="1132426" cy="276999"/>
          </a:xfrm>
          <a:prstGeom prst="rect">
            <a:avLst/>
          </a:prstGeom>
          <a:noFill/>
        </p:spPr>
        <p:txBody>
          <a:bodyPr wrap="none" rtlCol="0">
            <a:spAutoFit/>
          </a:bodyPr>
          <a:lstStyle/>
          <a:p>
            <a:r>
              <a:rPr lang="en-US" sz="1200" dirty="0" err="1" smtClean="0"/>
              <a:t>Boundless.com</a:t>
            </a:r>
            <a:endParaRPr lang="en-US" sz="1200" dirty="0"/>
          </a:p>
        </p:txBody>
      </p:sp>
    </p:spTree>
    <p:extLst>
      <p:ext uri="{BB962C8B-B14F-4D97-AF65-F5344CB8AC3E}">
        <p14:creationId xmlns:p14="http://schemas.microsoft.com/office/powerpoint/2010/main" val="129154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Which Organs are Commonly Transplanted</a:t>
            </a:r>
            <a:endParaRPr lang="en-US" sz="2400" dirty="0"/>
          </a:p>
        </p:txBody>
      </p:sp>
    </p:spTree>
    <p:extLst>
      <p:ext uri="{BB962C8B-B14F-4D97-AF65-F5344CB8AC3E}">
        <p14:creationId xmlns:p14="http://schemas.microsoft.com/office/powerpoint/2010/main" val="1168818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35467"/>
            <a:ext cx="91440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Antibodies can act like a target for innate immune cells</a:t>
            </a:r>
            <a:endParaRPr lang="en-US" sz="2400" dirty="0"/>
          </a:p>
        </p:txBody>
      </p:sp>
      <p:sp>
        <p:nvSpPr>
          <p:cNvPr id="8" name="TextBox 7"/>
          <p:cNvSpPr txBox="1"/>
          <p:nvPr/>
        </p:nvSpPr>
        <p:spPr>
          <a:xfrm>
            <a:off x="8011574" y="4866501"/>
            <a:ext cx="1132426" cy="276999"/>
          </a:xfrm>
          <a:prstGeom prst="rect">
            <a:avLst/>
          </a:prstGeom>
          <a:noFill/>
        </p:spPr>
        <p:txBody>
          <a:bodyPr wrap="none" rtlCol="0">
            <a:spAutoFit/>
          </a:bodyPr>
          <a:lstStyle/>
          <a:p>
            <a:r>
              <a:rPr lang="en-US" sz="1200" dirty="0" err="1" smtClean="0"/>
              <a:t>Boundless.com</a:t>
            </a:r>
            <a:endParaRPr lang="en-US" sz="1200" dirty="0"/>
          </a:p>
        </p:txBody>
      </p:sp>
      <p:pic>
        <p:nvPicPr>
          <p:cNvPr id="5" name="Picture 4"/>
          <p:cNvPicPr>
            <a:picLocks noChangeAspect="1"/>
          </p:cNvPicPr>
          <p:nvPr/>
        </p:nvPicPr>
        <p:blipFill rotWithShape="1">
          <a:blip r:embed="rId3"/>
          <a:srcRect l="525" t="36033" r="13" b="30979"/>
          <a:stretch/>
        </p:blipFill>
        <p:spPr>
          <a:xfrm>
            <a:off x="2022654" y="1232115"/>
            <a:ext cx="5098818" cy="2719953"/>
          </a:xfrm>
          <a:prstGeom prst="rect">
            <a:avLst/>
          </a:prstGeom>
        </p:spPr>
      </p:pic>
    </p:spTree>
    <p:extLst>
      <p:ext uri="{BB962C8B-B14F-4D97-AF65-F5344CB8AC3E}">
        <p14:creationId xmlns:p14="http://schemas.microsoft.com/office/powerpoint/2010/main" val="539924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35467"/>
            <a:ext cx="91440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Antibodies can’t stop infections occurring inside of cells</a:t>
            </a:r>
            <a:endParaRPr lang="en-US" sz="2400" dirty="0"/>
          </a:p>
        </p:txBody>
      </p:sp>
      <p:grpSp>
        <p:nvGrpSpPr>
          <p:cNvPr id="6" name="Group 5"/>
          <p:cNvGrpSpPr/>
          <p:nvPr/>
        </p:nvGrpSpPr>
        <p:grpSpPr>
          <a:xfrm>
            <a:off x="5029198" y="1573076"/>
            <a:ext cx="3810534" cy="2748730"/>
            <a:chOff x="2040071" y="813648"/>
            <a:chExt cx="5141344" cy="4089346"/>
          </a:xfrm>
        </p:grpSpPr>
        <p:grpSp>
          <p:nvGrpSpPr>
            <p:cNvPr id="7" name="Group 6"/>
            <p:cNvGrpSpPr/>
            <p:nvPr/>
          </p:nvGrpSpPr>
          <p:grpSpPr>
            <a:xfrm>
              <a:off x="2040071" y="813648"/>
              <a:ext cx="5141344" cy="4089346"/>
              <a:chOff x="2553418" y="1254806"/>
              <a:chExt cx="5141344" cy="4089346"/>
            </a:xfrm>
          </p:grpSpPr>
          <p:pic>
            <p:nvPicPr>
              <p:cNvPr id="10" name="Picture 9"/>
              <p:cNvPicPr>
                <a:picLocks noChangeAspect="1"/>
              </p:cNvPicPr>
              <p:nvPr/>
            </p:nvPicPr>
            <p:blipFill>
              <a:blip r:embed="rId3"/>
              <a:stretch>
                <a:fillRect/>
              </a:stretch>
            </p:blipFill>
            <p:spPr>
              <a:xfrm>
                <a:off x="2553418" y="1254806"/>
                <a:ext cx="5141344" cy="4089346"/>
              </a:xfrm>
              <a:prstGeom prst="rect">
                <a:avLst/>
              </a:prstGeom>
            </p:spPr>
          </p:pic>
          <p:pic>
            <p:nvPicPr>
              <p:cNvPr id="11" name="Picture 10"/>
              <p:cNvPicPr>
                <a:picLocks noChangeAspect="1"/>
              </p:cNvPicPr>
              <p:nvPr/>
            </p:nvPicPr>
            <p:blipFill rotWithShape="1">
              <a:blip r:embed="rId3"/>
              <a:srcRect l="41310" t="19575" r="56135" b="73630"/>
              <a:stretch/>
            </p:blipFill>
            <p:spPr>
              <a:xfrm>
                <a:off x="4689475" y="2762232"/>
                <a:ext cx="119966" cy="238143"/>
              </a:xfrm>
              <a:prstGeom prst="rect">
                <a:avLst/>
              </a:prstGeom>
            </p:spPr>
          </p:pic>
        </p:grpSp>
        <p:pic>
          <p:nvPicPr>
            <p:cNvPr id="9" name="Picture 8"/>
            <p:cNvPicPr>
              <a:picLocks noChangeAspect="1"/>
            </p:cNvPicPr>
            <p:nvPr/>
          </p:nvPicPr>
          <p:blipFill rotWithShape="1">
            <a:blip r:embed="rId3"/>
            <a:srcRect l="19292" t="61504" r="69475" b="27512"/>
            <a:stretch/>
          </p:blipFill>
          <p:spPr>
            <a:xfrm>
              <a:off x="3232484" y="3080084"/>
              <a:ext cx="577517" cy="449180"/>
            </a:xfrm>
            <a:prstGeom prst="rect">
              <a:avLst/>
            </a:prstGeom>
          </p:spPr>
        </p:pic>
      </p:grpSp>
      <p:sp>
        <p:nvSpPr>
          <p:cNvPr id="12" name="TextBox 11"/>
          <p:cNvSpPr txBox="1"/>
          <p:nvPr/>
        </p:nvSpPr>
        <p:spPr>
          <a:xfrm>
            <a:off x="7606335" y="4681835"/>
            <a:ext cx="1537665" cy="461665"/>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a:t>schoolworkhelper.net</a:t>
            </a:r>
            <a:endParaRPr lang="en-US" sz="1200" dirty="0"/>
          </a:p>
          <a:p>
            <a:r>
              <a:rPr lang="en-US" sz="1200" dirty="0" smtClean="0"/>
              <a:t>Franco </a:t>
            </a:r>
            <a:r>
              <a:rPr lang="en-US" sz="1200" i="1" dirty="0" smtClean="0"/>
              <a:t>et al</a:t>
            </a:r>
            <a:r>
              <a:rPr lang="en-US" sz="1200" dirty="0" smtClean="0"/>
              <a:t> (2009)</a:t>
            </a:r>
            <a:endParaRPr lang="en-US" sz="1200" dirty="0"/>
          </a:p>
        </p:txBody>
      </p:sp>
      <p:pic>
        <p:nvPicPr>
          <p:cNvPr id="13" name="Picture 12"/>
          <p:cNvPicPr>
            <a:picLocks noChangeAspect="1"/>
          </p:cNvPicPr>
          <p:nvPr/>
        </p:nvPicPr>
        <p:blipFill>
          <a:blip r:embed="rId4"/>
          <a:stretch>
            <a:fillRect/>
          </a:stretch>
        </p:blipFill>
        <p:spPr>
          <a:xfrm>
            <a:off x="170157" y="1573076"/>
            <a:ext cx="3946100" cy="2520412"/>
          </a:xfrm>
          <a:prstGeom prst="rect">
            <a:avLst/>
          </a:prstGeom>
        </p:spPr>
      </p:pic>
      <p:pic>
        <p:nvPicPr>
          <p:cNvPr id="14" name="Picture 13"/>
          <p:cNvPicPr>
            <a:picLocks noChangeAspect="1"/>
          </p:cNvPicPr>
          <p:nvPr/>
        </p:nvPicPr>
        <p:blipFill>
          <a:blip r:embed="rId5"/>
          <a:stretch>
            <a:fillRect/>
          </a:stretch>
        </p:blipFill>
        <p:spPr>
          <a:xfrm>
            <a:off x="4025006" y="1081933"/>
            <a:ext cx="1004192" cy="1067923"/>
          </a:xfrm>
          <a:prstGeom prst="rect">
            <a:avLst/>
          </a:prstGeom>
        </p:spPr>
      </p:pic>
      <p:sp>
        <p:nvSpPr>
          <p:cNvPr id="2" name="TextBox 1"/>
          <p:cNvSpPr txBox="1"/>
          <p:nvPr/>
        </p:nvSpPr>
        <p:spPr>
          <a:xfrm rot="20070168">
            <a:off x="3758919" y="1193007"/>
            <a:ext cx="292068" cy="369332"/>
          </a:xfrm>
          <a:prstGeom prst="rect">
            <a:avLst/>
          </a:prstGeom>
          <a:noFill/>
        </p:spPr>
        <p:txBody>
          <a:bodyPr wrap="none" rtlCol="0">
            <a:spAutoFit/>
          </a:bodyPr>
          <a:lstStyle/>
          <a:p>
            <a:r>
              <a:rPr lang="en-US" b="1" dirty="0" smtClean="0"/>
              <a:t>?</a:t>
            </a:r>
            <a:endParaRPr lang="en-US" b="1" dirty="0"/>
          </a:p>
        </p:txBody>
      </p:sp>
      <p:sp>
        <p:nvSpPr>
          <p:cNvPr id="15" name="TextBox 14"/>
          <p:cNvSpPr txBox="1"/>
          <p:nvPr/>
        </p:nvSpPr>
        <p:spPr>
          <a:xfrm rot="1668933">
            <a:off x="4999191" y="1191078"/>
            <a:ext cx="292068" cy="369332"/>
          </a:xfrm>
          <a:prstGeom prst="rect">
            <a:avLst/>
          </a:prstGeom>
          <a:noFill/>
        </p:spPr>
        <p:txBody>
          <a:bodyPr wrap="none" rtlCol="0">
            <a:spAutoFit/>
          </a:bodyPr>
          <a:lstStyle/>
          <a:p>
            <a:r>
              <a:rPr lang="en-US" b="1" dirty="0" smtClean="0"/>
              <a:t>?</a:t>
            </a:r>
            <a:endParaRPr lang="en-US" b="1" dirty="0"/>
          </a:p>
        </p:txBody>
      </p:sp>
    </p:spTree>
    <p:extLst>
      <p:ext uri="{BB962C8B-B14F-4D97-AF65-F5344CB8AC3E}">
        <p14:creationId xmlns:p14="http://schemas.microsoft.com/office/powerpoint/2010/main" val="728252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35467"/>
            <a:ext cx="91440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T cells are the masters of stopping </a:t>
            </a:r>
            <a:r>
              <a:rPr lang="en-US" sz="2400" smtClean="0"/>
              <a:t>intracellular infections</a:t>
            </a:r>
            <a:endParaRPr lang="en-US" sz="2400" b="0" dirty="0"/>
          </a:p>
          <a:p>
            <a:r>
              <a:rPr lang="en-US" sz="2400" dirty="0"/>
              <a:t/>
            </a:r>
            <a:br>
              <a:rPr lang="en-US" sz="2400" dirty="0"/>
            </a:br>
            <a:endParaRPr lang="en-US" sz="2400" dirty="0"/>
          </a:p>
        </p:txBody>
      </p:sp>
      <p:pic>
        <p:nvPicPr>
          <p:cNvPr id="22" name="Picture 21"/>
          <p:cNvPicPr>
            <a:picLocks noChangeAspect="1"/>
          </p:cNvPicPr>
          <p:nvPr/>
        </p:nvPicPr>
        <p:blipFill>
          <a:blip r:embed="rId3"/>
          <a:stretch>
            <a:fillRect/>
          </a:stretch>
        </p:blipFill>
        <p:spPr>
          <a:xfrm>
            <a:off x="2123768" y="1735224"/>
            <a:ext cx="1325611" cy="1156296"/>
          </a:xfrm>
          <a:prstGeom prst="rect">
            <a:avLst/>
          </a:prstGeom>
        </p:spPr>
      </p:pic>
      <p:pic>
        <p:nvPicPr>
          <p:cNvPr id="23" name="Picture 22"/>
          <p:cNvPicPr>
            <a:picLocks noChangeAspect="1"/>
          </p:cNvPicPr>
          <p:nvPr/>
        </p:nvPicPr>
        <p:blipFill>
          <a:blip r:embed="rId4"/>
          <a:stretch>
            <a:fillRect/>
          </a:stretch>
        </p:blipFill>
        <p:spPr>
          <a:xfrm>
            <a:off x="2174314" y="3198920"/>
            <a:ext cx="1110808" cy="1209234"/>
          </a:xfrm>
          <a:prstGeom prst="rect">
            <a:avLst/>
          </a:prstGeom>
        </p:spPr>
      </p:pic>
      <p:sp>
        <p:nvSpPr>
          <p:cNvPr id="7" name="TextBox 6"/>
          <p:cNvSpPr txBox="1"/>
          <p:nvPr/>
        </p:nvSpPr>
        <p:spPr>
          <a:xfrm>
            <a:off x="1996517" y="1612490"/>
            <a:ext cx="1365310" cy="369332"/>
          </a:xfrm>
          <a:prstGeom prst="rect">
            <a:avLst/>
          </a:prstGeom>
          <a:noFill/>
        </p:spPr>
        <p:txBody>
          <a:bodyPr wrap="none" rtlCol="0">
            <a:spAutoFit/>
          </a:bodyPr>
          <a:lstStyle/>
          <a:p>
            <a:r>
              <a:rPr lang="en-US" dirty="0" smtClean="0"/>
              <a:t>Macrophage</a:t>
            </a:r>
            <a:endParaRPr lang="en-US" dirty="0"/>
          </a:p>
        </p:txBody>
      </p:sp>
      <p:sp>
        <p:nvSpPr>
          <p:cNvPr id="9" name="TextBox 8"/>
          <p:cNvSpPr txBox="1"/>
          <p:nvPr/>
        </p:nvSpPr>
        <p:spPr>
          <a:xfrm>
            <a:off x="2123768" y="3014254"/>
            <a:ext cx="1195648" cy="369332"/>
          </a:xfrm>
          <a:prstGeom prst="rect">
            <a:avLst/>
          </a:prstGeom>
          <a:noFill/>
        </p:spPr>
        <p:txBody>
          <a:bodyPr wrap="none" rtlCol="0">
            <a:spAutoFit/>
          </a:bodyPr>
          <a:lstStyle/>
          <a:p>
            <a:r>
              <a:rPr lang="en-US" dirty="0" smtClean="0"/>
              <a:t>Neutrophil</a:t>
            </a:r>
            <a:endParaRPr lang="en-US" dirty="0"/>
          </a:p>
        </p:txBody>
      </p:sp>
      <p:sp>
        <p:nvSpPr>
          <p:cNvPr id="12" name="Rectangle 11"/>
          <p:cNvSpPr/>
          <p:nvPr/>
        </p:nvSpPr>
        <p:spPr>
          <a:xfrm>
            <a:off x="1362797" y="1081548"/>
            <a:ext cx="2851355" cy="5309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Innate immune system</a:t>
            </a:r>
            <a:endParaRPr lang="en-US" sz="2000" dirty="0"/>
          </a:p>
        </p:txBody>
      </p:sp>
      <p:sp>
        <p:nvSpPr>
          <p:cNvPr id="24" name="Rectangle 23"/>
          <p:cNvSpPr/>
          <p:nvPr/>
        </p:nvSpPr>
        <p:spPr>
          <a:xfrm>
            <a:off x="4955459" y="1081548"/>
            <a:ext cx="2851355" cy="53094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t>Adaptive immune system</a:t>
            </a:r>
            <a:endParaRPr lang="en-US" sz="2000" dirty="0"/>
          </a:p>
        </p:txBody>
      </p:sp>
      <p:pic>
        <p:nvPicPr>
          <p:cNvPr id="25" name="Picture 24"/>
          <p:cNvPicPr>
            <a:picLocks noChangeAspect="1"/>
          </p:cNvPicPr>
          <p:nvPr/>
        </p:nvPicPr>
        <p:blipFill>
          <a:blip r:embed="rId5"/>
          <a:stretch>
            <a:fillRect/>
          </a:stretch>
        </p:blipFill>
        <p:spPr>
          <a:xfrm>
            <a:off x="3816806" y="2528018"/>
            <a:ext cx="1431572" cy="1202521"/>
          </a:xfrm>
          <a:prstGeom prst="rect">
            <a:avLst/>
          </a:prstGeom>
        </p:spPr>
      </p:pic>
      <p:sp>
        <p:nvSpPr>
          <p:cNvPr id="26" name="TextBox 25"/>
          <p:cNvSpPr txBox="1"/>
          <p:nvPr/>
        </p:nvSpPr>
        <p:spPr>
          <a:xfrm>
            <a:off x="3829400" y="2158686"/>
            <a:ext cx="1418978" cy="369332"/>
          </a:xfrm>
          <a:prstGeom prst="rect">
            <a:avLst/>
          </a:prstGeom>
          <a:noFill/>
        </p:spPr>
        <p:txBody>
          <a:bodyPr wrap="none" rtlCol="0">
            <a:spAutoFit/>
          </a:bodyPr>
          <a:lstStyle/>
          <a:p>
            <a:r>
              <a:rPr lang="en-US" smtClean="0"/>
              <a:t>Dendritic cell</a:t>
            </a:r>
            <a:endParaRPr lang="en-US" dirty="0"/>
          </a:p>
        </p:txBody>
      </p:sp>
      <p:pic>
        <p:nvPicPr>
          <p:cNvPr id="27" name="Picture 26"/>
          <p:cNvPicPr>
            <a:picLocks noChangeAspect="1"/>
          </p:cNvPicPr>
          <p:nvPr/>
        </p:nvPicPr>
        <p:blipFill>
          <a:blip r:embed="rId6"/>
          <a:stretch>
            <a:fillRect/>
          </a:stretch>
        </p:blipFill>
        <p:spPr>
          <a:xfrm>
            <a:off x="6024799" y="3196010"/>
            <a:ext cx="1377758" cy="1126800"/>
          </a:xfrm>
          <a:prstGeom prst="rect">
            <a:avLst/>
          </a:prstGeom>
        </p:spPr>
      </p:pic>
      <p:sp>
        <p:nvSpPr>
          <p:cNvPr id="13" name="TextBox 12"/>
          <p:cNvSpPr txBox="1"/>
          <p:nvPr/>
        </p:nvSpPr>
        <p:spPr>
          <a:xfrm>
            <a:off x="6223730" y="3014254"/>
            <a:ext cx="668773" cy="369332"/>
          </a:xfrm>
          <a:prstGeom prst="rect">
            <a:avLst/>
          </a:prstGeom>
          <a:noFill/>
        </p:spPr>
        <p:txBody>
          <a:bodyPr wrap="none" rtlCol="0">
            <a:spAutoFit/>
          </a:bodyPr>
          <a:lstStyle/>
          <a:p>
            <a:r>
              <a:rPr lang="en-US" smtClean="0"/>
              <a:t>T cell</a:t>
            </a:r>
            <a:endParaRPr lang="en-US"/>
          </a:p>
        </p:txBody>
      </p:sp>
      <p:pic>
        <p:nvPicPr>
          <p:cNvPr id="28" name="Picture 27"/>
          <p:cNvPicPr>
            <a:picLocks noChangeAspect="1"/>
          </p:cNvPicPr>
          <p:nvPr/>
        </p:nvPicPr>
        <p:blipFill>
          <a:blip r:embed="rId7"/>
          <a:stretch>
            <a:fillRect/>
          </a:stretch>
        </p:blipFill>
        <p:spPr>
          <a:xfrm>
            <a:off x="6056020" y="1885406"/>
            <a:ext cx="1004192" cy="1067923"/>
          </a:xfrm>
          <a:prstGeom prst="rect">
            <a:avLst/>
          </a:prstGeom>
        </p:spPr>
      </p:pic>
      <p:sp>
        <p:nvSpPr>
          <p:cNvPr id="29" name="TextBox 28"/>
          <p:cNvSpPr txBox="1"/>
          <p:nvPr/>
        </p:nvSpPr>
        <p:spPr>
          <a:xfrm>
            <a:off x="6210906" y="1625759"/>
            <a:ext cx="681597" cy="369332"/>
          </a:xfrm>
          <a:prstGeom prst="rect">
            <a:avLst/>
          </a:prstGeom>
          <a:noFill/>
        </p:spPr>
        <p:txBody>
          <a:bodyPr wrap="none" rtlCol="0">
            <a:spAutoFit/>
          </a:bodyPr>
          <a:lstStyle/>
          <a:p>
            <a:r>
              <a:rPr lang="en-US" dirty="0"/>
              <a:t>B</a:t>
            </a:r>
            <a:r>
              <a:rPr lang="en-US" dirty="0" smtClean="0"/>
              <a:t> cell</a:t>
            </a:r>
            <a:endParaRPr lang="en-US" dirty="0"/>
          </a:p>
        </p:txBody>
      </p:sp>
      <p:sp>
        <p:nvSpPr>
          <p:cNvPr id="30" name="Rectangle 29"/>
          <p:cNvSpPr/>
          <p:nvPr/>
        </p:nvSpPr>
        <p:spPr>
          <a:xfrm>
            <a:off x="4058691" y="4866501"/>
            <a:ext cx="1026618" cy="276999"/>
          </a:xfrm>
          <a:prstGeom prst="rect">
            <a:avLst/>
          </a:prstGeom>
        </p:spPr>
        <p:txBody>
          <a:bodyPr wrap="none">
            <a:spAutoFit/>
          </a:bodyPr>
          <a:lstStyle/>
          <a:p>
            <a:r>
              <a:rPr lang="en-US" sz="1200" dirty="0" smtClean="0"/>
              <a:t>Daisy Cheung</a:t>
            </a:r>
            <a:endParaRPr lang="en-US" sz="1200" dirty="0"/>
          </a:p>
        </p:txBody>
      </p:sp>
    </p:spTree>
    <p:extLst>
      <p:ext uri="{BB962C8B-B14F-4D97-AF65-F5344CB8AC3E}">
        <p14:creationId xmlns:p14="http://schemas.microsoft.com/office/powerpoint/2010/main" val="1796102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Which Organs are Commonly Transplanted</a:t>
            </a:r>
            <a:endParaRPr lang="en-US" sz="2400" dirty="0"/>
          </a:p>
        </p:txBody>
      </p:sp>
      <p:pic>
        <p:nvPicPr>
          <p:cNvPr id="1026" name="Picture 2" descr="IME IS OF THE ESSENCENOT ENOUGH ORGANS TO MEET DEMANDDIFFERENCE BETWEEN 2012 LISTING"/>
          <p:cNvPicPr>
            <a:picLocks noChangeAspect="1" noChangeArrowheads="1"/>
          </p:cNvPicPr>
          <p:nvPr/>
        </p:nvPicPr>
        <p:blipFill rotWithShape="1">
          <a:blip r:embed="rId3">
            <a:extLst>
              <a:ext uri="{28A0092B-C50C-407E-A947-70E740481C1C}">
                <a14:useLocalDpi xmlns:a14="http://schemas.microsoft.com/office/drawing/2010/main" val="0"/>
              </a:ext>
            </a:extLst>
          </a:blip>
          <a:srcRect r="1690"/>
          <a:stretch/>
        </p:blipFill>
        <p:spPr bwMode="auto">
          <a:xfrm>
            <a:off x="1904999" y="759416"/>
            <a:ext cx="5334001" cy="40692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32735" y="4961773"/>
            <a:ext cx="1108129" cy="769441"/>
          </a:xfrm>
          <a:prstGeom prst="rect">
            <a:avLst/>
          </a:prstGeom>
        </p:spPr>
        <p:txBody>
          <a:bodyPr wrap="square">
            <a:spAutoFit/>
          </a:bodyPr>
          <a:lstStyle/>
          <a:p>
            <a:r>
              <a:rPr lang="en-US" sz="800" dirty="0" err="1">
                <a:solidFill>
                  <a:srgbClr val="000000"/>
                </a:solidFill>
                <a:latin typeface="Arial" charset="0"/>
              </a:rPr>
              <a:t>Slideshare</a:t>
            </a:r>
            <a:r>
              <a:rPr lang="en-US" sz="800" dirty="0">
                <a:solidFill>
                  <a:srgbClr val="000000"/>
                </a:solidFill>
                <a:latin typeface="Arial" charset="0"/>
              </a:rPr>
              <a:t> LinkedIn</a:t>
            </a:r>
            <a:endParaRPr lang="en-US" sz="800" dirty="0"/>
          </a:p>
          <a:p>
            <a:r>
              <a:rPr lang="en-US" dirty="0"/>
              <a:t/>
            </a:r>
            <a:br>
              <a:rPr lang="en-US" dirty="0"/>
            </a:br>
            <a:endParaRPr lang="en-US" dirty="0"/>
          </a:p>
        </p:txBody>
      </p:sp>
    </p:spTree>
    <p:extLst>
      <p:ext uri="{BB962C8B-B14F-4D97-AF65-F5344CB8AC3E}">
        <p14:creationId xmlns:p14="http://schemas.microsoft.com/office/powerpoint/2010/main" val="22180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Roadblocks: Blood Type</a:t>
            </a:r>
            <a:endParaRPr lang="en-US" sz="2400" dirty="0"/>
          </a:p>
        </p:txBody>
      </p:sp>
      <p:sp>
        <p:nvSpPr>
          <p:cNvPr id="2" name="Rectangle 1"/>
          <p:cNvSpPr/>
          <p:nvPr/>
        </p:nvSpPr>
        <p:spPr>
          <a:xfrm>
            <a:off x="7950631" y="4961773"/>
            <a:ext cx="1290233" cy="769441"/>
          </a:xfrm>
          <a:prstGeom prst="rect">
            <a:avLst/>
          </a:prstGeom>
        </p:spPr>
        <p:txBody>
          <a:bodyPr wrap="square">
            <a:spAutoFit/>
          </a:bodyPr>
          <a:lstStyle/>
          <a:p>
            <a:r>
              <a:rPr lang="en-US" sz="800" smtClean="0">
                <a:solidFill>
                  <a:srgbClr val="000000"/>
                </a:solidFill>
                <a:latin typeface="Arial" charset="0"/>
              </a:rPr>
              <a:t>New York Blood Center</a:t>
            </a:r>
            <a:endParaRPr lang="en-US" sz="800" dirty="0"/>
          </a:p>
          <a:p>
            <a:r>
              <a:rPr lang="en-US" dirty="0"/>
              <a:t/>
            </a:r>
            <a:br>
              <a:rPr lang="en-US" dirty="0"/>
            </a:br>
            <a:endParaRPr lang="en-US" dirty="0"/>
          </a:p>
        </p:txBody>
      </p:sp>
      <p:pic>
        <p:nvPicPr>
          <p:cNvPr id="3074" name="Picture 2" descr="https://lh3.googleusercontent.com/GahY1UkEqfPLQppFMGywuRZOYaJQQqipteWzw-DeBJOOTR6V_aHLvopwE8Yo7I1UcdT1bmKBxyh-k0hCK0d55mw1IO-m-RoKO685PIaSltDKCR9Gw8i7jWBqBAij-_QIGGPcvJFp_2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08867"/>
            <a:ext cx="4325140" cy="278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389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Roadblocks: Blood Type</a:t>
            </a:r>
            <a:endParaRPr lang="en-US" sz="2400" dirty="0"/>
          </a:p>
        </p:txBody>
      </p:sp>
      <p:pic>
        <p:nvPicPr>
          <p:cNvPr id="3074" name="Picture 2" descr="https://lh3.googleusercontent.com/GahY1UkEqfPLQppFMGywuRZOYaJQQqipteWzw-DeBJOOTR6V_aHLvopwE8Yo7I1UcdT1bmKBxyh-k0hCK0d55mw1IO-m-RoKO685PIaSltDKCR9Gw8i7jWBqBAij-_QIGGPcvJFp_2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08867"/>
            <a:ext cx="4325140" cy="278194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age result for blood ty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556" y="952903"/>
            <a:ext cx="3552243" cy="32376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950631" y="4961773"/>
            <a:ext cx="1290233" cy="769441"/>
          </a:xfrm>
          <a:prstGeom prst="rect">
            <a:avLst/>
          </a:prstGeom>
        </p:spPr>
        <p:txBody>
          <a:bodyPr wrap="square">
            <a:spAutoFit/>
          </a:bodyPr>
          <a:lstStyle/>
          <a:p>
            <a:r>
              <a:rPr lang="en-US" sz="800" smtClean="0">
                <a:solidFill>
                  <a:srgbClr val="000000"/>
                </a:solidFill>
                <a:latin typeface="Arial" charset="0"/>
              </a:rPr>
              <a:t>New York Blood Center</a:t>
            </a:r>
            <a:endParaRPr lang="en-US" sz="800" dirty="0"/>
          </a:p>
          <a:p>
            <a:r>
              <a:rPr lang="en-US" dirty="0"/>
              <a:t/>
            </a:r>
            <a:br>
              <a:rPr lang="en-US" dirty="0"/>
            </a:br>
            <a:endParaRPr lang="en-US" dirty="0"/>
          </a:p>
        </p:txBody>
      </p:sp>
    </p:spTree>
    <p:extLst>
      <p:ext uri="{BB962C8B-B14F-4D97-AF65-F5344CB8AC3E}">
        <p14:creationId xmlns:p14="http://schemas.microsoft.com/office/powerpoint/2010/main" val="209172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b="0" dirty="0"/>
              <a:t>Roadblocks: Human Leukocyte Antigens</a:t>
            </a:r>
            <a:endParaRPr lang="en-US" sz="2400" b="0" dirty="0"/>
          </a:p>
          <a:p>
            <a:r>
              <a:rPr lang="en-US" sz="2400" dirty="0"/>
              <a:t/>
            </a:r>
            <a:br>
              <a:rPr lang="en-US" sz="2400" dirty="0"/>
            </a:br>
            <a:endParaRPr lang="en-US" sz="2400" dirty="0"/>
          </a:p>
        </p:txBody>
      </p:sp>
      <p:pic>
        <p:nvPicPr>
          <p:cNvPr id="5122" name="Picture 2" descr="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37" y="1226161"/>
            <a:ext cx="3762375" cy="22574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mage result for cross match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4575" y="1652111"/>
            <a:ext cx="3602225" cy="232785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248" y="3543964"/>
            <a:ext cx="2172955" cy="15995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601559" y="4946275"/>
            <a:ext cx="619932" cy="769441"/>
          </a:xfrm>
          <a:prstGeom prst="rect">
            <a:avLst/>
          </a:prstGeom>
        </p:spPr>
        <p:txBody>
          <a:bodyPr wrap="square">
            <a:spAutoFit/>
          </a:bodyPr>
          <a:lstStyle/>
          <a:p>
            <a:r>
              <a:rPr lang="en-US" sz="800" dirty="0">
                <a:solidFill>
                  <a:srgbClr val="000000"/>
                </a:solidFill>
                <a:latin typeface="Arial" charset="0"/>
              </a:rPr>
              <a:t>Stanford</a:t>
            </a:r>
            <a:endParaRPr lang="en-US" sz="800" dirty="0"/>
          </a:p>
          <a:p>
            <a:r>
              <a:rPr lang="en-US" dirty="0"/>
              <a:t/>
            </a:r>
            <a:br>
              <a:rPr lang="en-US" dirty="0"/>
            </a:br>
            <a:endParaRPr lang="en-US" dirty="0"/>
          </a:p>
        </p:txBody>
      </p:sp>
      <p:sp>
        <p:nvSpPr>
          <p:cNvPr id="6" name="Rectangle 5"/>
          <p:cNvSpPr/>
          <p:nvPr/>
        </p:nvSpPr>
        <p:spPr>
          <a:xfrm>
            <a:off x="2022046" y="764496"/>
            <a:ext cx="1317356" cy="923330"/>
          </a:xfrm>
          <a:prstGeom prst="rect">
            <a:avLst/>
          </a:prstGeom>
        </p:spPr>
        <p:txBody>
          <a:bodyPr wrap="square">
            <a:spAutoFit/>
          </a:bodyPr>
          <a:lstStyle/>
          <a:p>
            <a:r>
              <a:rPr lang="en-US" dirty="0">
                <a:solidFill>
                  <a:srgbClr val="000000"/>
                </a:solidFill>
                <a:latin typeface="Arial" charset="0"/>
              </a:rPr>
              <a:t>Inheritance</a:t>
            </a:r>
            <a:endParaRPr lang="en-US" dirty="0"/>
          </a:p>
          <a:p>
            <a:r>
              <a:rPr lang="en-US" dirty="0"/>
              <a:t/>
            </a:r>
            <a:br>
              <a:rPr lang="en-US" dirty="0"/>
            </a:br>
            <a:endParaRPr lang="en-US" dirty="0"/>
          </a:p>
        </p:txBody>
      </p:sp>
      <p:sp>
        <p:nvSpPr>
          <p:cNvPr id="7" name="Rectangle 6"/>
          <p:cNvSpPr/>
          <p:nvPr/>
        </p:nvSpPr>
        <p:spPr>
          <a:xfrm>
            <a:off x="5998409" y="764496"/>
            <a:ext cx="1774556" cy="923330"/>
          </a:xfrm>
          <a:prstGeom prst="rect">
            <a:avLst/>
          </a:prstGeom>
        </p:spPr>
        <p:txBody>
          <a:bodyPr wrap="square">
            <a:spAutoFit/>
          </a:bodyPr>
          <a:lstStyle/>
          <a:p>
            <a:r>
              <a:rPr lang="en-US" dirty="0">
                <a:solidFill>
                  <a:srgbClr val="000000"/>
                </a:solidFill>
                <a:latin typeface="Arial" charset="0"/>
              </a:rPr>
              <a:t>Cross Matching</a:t>
            </a:r>
            <a:endParaRPr lang="en-US" dirty="0"/>
          </a:p>
          <a:p>
            <a:r>
              <a:rPr lang="en-US" dirty="0"/>
              <a:t/>
            </a:r>
            <a:br>
              <a:rPr lang="en-US" dirty="0"/>
            </a:br>
            <a:endParaRPr lang="en-US" dirty="0"/>
          </a:p>
        </p:txBody>
      </p:sp>
    </p:spTree>
    <p:extLst>
      <p:ext uri="{BB962C8B-B14F-4D97-AF65-F5344CB8AC3E}">
        <p14:creationId xmlns:p14="http://schemas.microsoft.com/office/powerpoint/2010/main" val="1715549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342900" lvl="0" indent="-342900" defTabSz="914400">
              <a:spcBef>
                <a:spcPts val="0"/>
              </a:spcBef>
              <a:buAutoNum type="arabicPeriod"/>
            </a:pPr>
            <a:endParaRPr lang="en-US" sz="2000" i="1" dirty="0" smtClean="0"/>
          </a:p>
          <a:p>
            <a:pPr marL="342900" lvl="0" indent="-342900" defTabSz="914400">
              <a:lnSpc>
                <a:spcPct val="150000"/>
              </a:lnSpc>
              <a:spcBef>
                <a:spcPts val="0"/>
              </a:spcBef>
              <a:buAutoNum type="arabicPeriod"/>
            </a:pPr>
            <a:r>
              <a:rPr lang="en-US" sz="2000" dirty="0" smtClean="0"/>
              <a:t>Viral </a:t>
            </a:r>
            <a:r>
              <a:rPr lang="en-US" sz="2000" dirty="0"/>
              <a:t>and bacteria </a:t>
            </a:r>
            <a:r>
              <a:rPr lang="en-US" sz="2000" dirty="0" smtClean="0"/>
              <a:t>infections</a:t>
            </a:r>
          </a:p>
          <a:p>
            <a:pPr marL="342900" lvl="0" indent="-342900" defTabSz="914400">
              <a:lnSpc>
                <a:spcPct val="150000"/>
              </a:lnSpc>
              <a:spcBef>
                <a:spcPts val="0"/>
              </a:spcBef>
              <a:buAutoNum type="arabicPeriod"/>
            </a:pPr>
            <a:r>
              <a:rPr lang="en-US" sz="2000" dirty="0" smtClean="0"/>
              <a:t>Zoo of </a:t>
            </a:r>
            <a:r>
              <a:rPr lang="en-US" sz="2000" dirty="0"/>
              <a:t>white blood </a:t>
            </a:r>
            <a:r>
              <a:rPr lang="en-US" sz="2000" dirty="0" smtClean="0"/>
              <a:t>cells</a:t>
            </a:r>
          </a:p>
          <a:p>
            <a:pPr marL="342900" lvl="0" indent="-342900" defTabSz="914400">
              <a:lnSpc>
                <a:spcPct val="150000"/>
              </a:lnSpc>
              <a:spcBef>
                <a:spcPts val="0"/>
              </a:spcBef>
              <a:buAutoNum type="arabicPeriod"/>
            </a:pPr>
            <a:r>
              <a:rPr lang="en-US" sz="2000" i="1" dirty="0" smtClean="0"/>
              <a:t>Innate and adaptive recognition</a:t>
            </a:r>
          </a:p>
          <a:p>
            <a:pPr marL="342900" lvl="0" indent="-342900" defTabSz="914400">
              <a:lnSpc>
                <a:spcPct val="150000"/>
              </a:lnSpc>
              <a:spcBef>
                <a:spcPts val="0"/>
              </a:spcBef>
              <a:buAutoNum type="arabicPeriod"/>
            </a:pPr>
            <a:r>
              <a:rPr lang="en-US" sz="2000" dirty="0" smtClean="0"/>
              <a:t>Cancer</a:t>
            </a:r>
          </a:p>
          <a:p>
            <a:pPr marL="342900" lvl="0" indent="-342900" defTabSz="914400">
              <a:lnSpc>
                <a:spcPct val="150000"/>
              </a:lnSpc>
              <a:spcBef>
                <a:spcPts val="0"/>
              </a:spcBef>
              <a:buAutoNum type="arabicPeriod"/>
            </a:pPr>
            <a:r>
              <a:rPr lang="en-US" sz="2000" dirty="0" smtClean="0"/>
              <a:t>Allergy and autoimmunity</a:t>
            </a:r>
          </a:p>
          <a:p>
            <a:pPr marL="342900" lvl="0" indent="-342900" defTabSz="914400">
              <a:lnSpc>
                <a:spcPct val="150000"/>
              </a:lnSpc>
              <a:spcBef>
                <a:spcPts val="0"/>
              </a:spcBef>
              <a:buAutoNum type="arabicPeriod"/>
            </a:pPr>
            <a:r>
              <a:rPr lang="en-US" sz="2000" dirty="0" smtClean="0"/>
              <a:t>Vaccines</a:t>
            </a:r>
            <a:endParaRPr lang="en-US" sz="20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Course Outline</a:t>
            </a:r>
            <a:endParaRPr lang="en-US" sz="2400" dirty="0"/>
          </a:p>
        </p:txBody>
      </p:sp>
    </p:spTree>
    <p:extLst>
      <p:ext uri="{BB962C8B-B14F-4D97-AF65-F5344CB8AC3E}">
        <p14:creationId xmlns:p14="http://schemas.microsoft.com/office/powerpoint/2010/main" val="1096298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88553"/>
            <a:ext cx="9144000" cy="550333"/>
          </a:xfrm>
        </p:spPr>
        <p:txBody>
          <a:bodyPr>
            <a:noAutofit/>
          </a:bodyPr>
          <a:lstStyle/>
          <a:p>
            <a:r>
              <a:rPr lang="en-US" dirty="0" smtClean="0"/>
              <a:t>3 groups</a:t>
            </a:r>
            <a:br>
              <a:rPr lang="en-US" dirty="0" smtClean="0"/>
            </a:br>
            <a:r>
              <a:rPr lang="en-US" dirty="0"/>
              <a:t/>
            </a:r>
            <a:br>
              <a:rPr lang="en-US" dirty="0"/>
            </a:br>
            <a:r>
              <a:rPr lang="en-US" dirty="0" smtClean="0"/>
              <a:t/>
            </a:r>
            <a:br>
              <a:rPr lang="en-US" dirty="0" smtClean="0"/>
            </a:br>
            <a:r>
              <a:rPr lang="en-US" dirty="0" smtClean="0"/>
              <a:t>What do we know about antibodies?</a:t>
            </a:r>
            <a:endParaRPr lang="en-US" dirty="0"/>
          </a:p>
        </p:txBody>
      </p:sp>
    </p:spTree>
    <p:extLst>
      <p:ext uri="{BB962C8B-B14F-4D97-AF65-F5344CB8AC3E}">
        <p14:creationId xmlns:p14="http://schemas.microsoft.com/office/powerpoint/2010/main" val="928754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342900" lvl="0" indent="-342900" defTabSz="914400">
              <a:spcBef>
                <a:spcPts val="0"/>
              </a:spcBef>
              <a:buAutoNum type="arabicPeriod"/>
            </a:pPr>
            <a:endParaRPr lang="en-US" sz="2000" i="1" dirty="0" smtClean="0"/>
          </a:p>
          <a:p>
            <a:pPr marL="457200" indent="-457200" fontAlgn="base">
              <a:buFont typeface="+mj-lt"/>
              <a:buAutoNum type="arabicPeriod"/>
            </a:pPr>
            <a:r>
              <a:rPr lang="en-US" sz="2000" dirty="0"/>
              <a:t>Innate immune recognition</a:t>
            </a:r>
          </a:p>
          <a:p>
            <a:pPr marL="457200" indent="-457200" fontAlgn="base">
              <a:buFont typeface="+mj-lt"/>
              <a:buAutoNum type="arabicPeriod"/>
            </a:pPr>
            <a:r>
              <a:rPr lang="en-US" sz="2000" dirty="0" smtClean="0"/>
              <a:t>Adaptive immune (B cell) recognition</a:t>
            </a:r>
          </a:p>
          <a:p>
            <a:pPr marL="457200" indent="-457200" fontAlgn="base">
              <a:buFont typeface="+mj-lt"/>
              <a:buAutoNum type="arabicPeriod"/>
            </a:pPr>
            <a:r>
              <a:rPr lang="en-US" sz="2000" dirty="0" smtClean="0"/>
              <a:t>What antibodies actually do</a:t>
            </a:r>
            <a:endParaRPr lang="en-US" sz="2000" dirty="0"/>
          </a:p>
        </p:txBody>
      </p:sp>
      <p:sp>
        <p:nvSpPr>
          <p:cNvPr id="3" name="Title 1"/>
          <p:cNvSpPr txBox="1">
            <a:spLocks/>
          </p:cNvSpPr>
          <p:nvPr/>
        </p:nvSpPr>
        <p:spPr>
          <a:xfrm>
            <a:off x="457200" y="135467"/>
            <a:ext cx="8229600" cy="550333"/>
          </a:xfrm>
          <a:prstGeom prst="rect">
            <a:avLst/>
          </a:prstGeom>
        </p:spPr>
        <p:txBody>
          <a:bodyPr/>
          <a:lstStyle>
            <a:lvl1pPr algn="ctr" defTabSz="457200" rtl="0" eaLnBrk="1" latinLnBrk="0" hangingPunct="1">
              <a:spcBef>
                <a:spcPct val="0"/>
              </a:spcBef>
              <a:buNone/>
              <a:defRPr sz="3600" b="1" i="0" kern="1200">
                <a:solidFill>
                  <a:srgbClr val="185485"/>
                </a:solidFill>
                <a:latin typeface="Arial"/>
                <a:ea typeface="+mj-ea"/>
                <a:cs typeface="+mj-cs"/>
              </a:defRPr>
            </a:lvl1pPr>
          </a:lstStyle>
          <a:p>
            <a:r>
              <a:rPr lang="en-US" sz="2400" dirty="0" smtClean="0"/>
              <a:t>Outline for today’s class</a:t>
            </a:r>
            <a:endParaRPr lang="en-US" sz="2400" dirty="0"/>
          </a:p>
        </p:txBody>
      </p:sp>
    </p:spTree>
    <p:extLst>
      <p:ext uri="{BB962C8B-B14F-4D97-AF65-F5344CB8AC3E}">
        <p14:creationId xmlns:p14="http://schemas.microsoft.com/office/powerpoint/2010/main" val="1569786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b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8C0C631-9A72-304A-8159-64E12A2D0054}">
  <we:reference id="wa104379997" version="1.0.0.2"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10243</TotalTime>
  <Words>476</Words>
  <Application>Microsoft Macintosh PowerPoint</Application>
  <PresentationFormat>On-screen Show (16:9)</PresentationFormat>
  <Paragraphs>126</Paragraphs>
  <Slides>22</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Calibri</vt:lpstr>
      <vt:lpstr>Arial</vt:lpstr>
      <vt:lpstr>Lab Theme</vt:lpstr>
      <vt:lpstr>Day 3: How does the immune system see?</vt:lpstr>
      <vt:lpstr>PowerPoint Presentation</vt:lpstr>
      <vt:lpstr>PowerPoint Presentation</vt:lpstr>
      <vt:lpstr>PowerPoint Presentation</vt:lpstr>
      <vt:lpstr>PowerPoint Presentation</vt:lpstr>
      <vt:lpstr>PowerPoint Presentation</vt:lpstr>
      <vt:lpstr>PowerPoint Presentation</vt:lpstr>
      <vt:lpstr>3 groups   What do we know about antibodies?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groups   Can you guess randomly and wait like a B cell?</vt:lpstr>
      <vt:lpstr>PowerPoint Presentation</vt:lpstr>
      <vt:lpstr>PowerPoint Presentation</vt:lpstr>
      <vt:lpstr>PowerPoint Presentation</vt:lpstr>
      <vt:lpstr>PowerPoint Presentation</vt:lpstr>
      <vt:lpstr>PowerPoint Presentation</vt:lpstr>
    </vt:vector>
  </TitlesOfParts>
  <Company>Involution Studios</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Sigrid Hart</dc:creator>
  <cp:lastModifiedBy>Andrew Warren Navia</cp:lastModifiedBy>
  <cp:revision>152</cp:revision>
  <dcterms:created xsi:type="dcterms:W3CDTF">2017-06-02T13:44:33Z</dcterms:created>
  <dcterms:modified xsi:type="dcterms:W3CDTF">2017-07-24T01:25:16Z</dcterms:modified>
</cp:coreProperties>
</file>