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945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258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79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885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596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508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5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21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44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08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591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05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166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239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68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6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w0-0Bqoge2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://youtube.com/v/JnlULOjUhSQ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Sickest Class You’ll Ever Take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Immunology 101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1887900" y="4262825"/>
            <a:ext cx="5368200" cy="4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Priya Veeraraghavan and Sharon Wu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46299"/>
            <a:ext cx="3561474" cy="4095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NK cell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750000" y="1413450"/>
            <a:ext cx="4082400" cy="31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Kill infected cells: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Poke holes (perforin)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Proteases released by NK cell enter infected cell and trigger apoptosis (cell death)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Kill bacteria: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Release molecules that disrupt bacterial cell wall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Shape 148"/>
          <p:cNvGrpSpPr/>
          <p:nvPr/>
        </p:nvGrpSpPr>
        <p:grpSpPr>
          <a:xfrm>
            <a:off x="1054900" y="229644"/>
            <a:ext cx="6634147" cy="3767680"/>
            <a:chOff x="1054900" y="229644"/>
            <a:chExt cx="6634147" cy="3767680"/>
          </a:xfrm>
        </p:grpSpPr>
        <p:cxnSp>
          <p:nvCxnSpPr>
            <p:cNvPr id="149" name="Shape 149"/>
            <p:cNvCxnSpPr/>
            <p:nvPr/>
          </p:nvCxnSpPr>
          <p:spPr>
            <a:xfrm rot="10800000" flipH="1">
              <a:off x="1054900" y="3077225"/>
              <a:ext cx="2432100" cy="920100"/>
            </a:xfrm>
            <a:prstGeom prst="curvedConnector3">
              <a:avLst>
                <a:gd name="adj1" fmla="val 79339"/>
              </a:avLst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50" name="Shape 150"/>
            <p:cNvSpPr/>
            <p:nvPr/>
          </p:nvSpPr>
          <p:spPr>
            <a:xfrm rot="-150442">
              <a:off x="4825629" y="289450"/>
              <a:ext cx="2799432" cy="2986275"/>
            </a:xfrm>
            <a:custGeom>
              <a:avLst/>
              <a:gdLst/>
              <a:ahLst/>
              <a:cxnLst/>
              <a:rect l="0" t="0" r="0" b="0"/>
              <a:pathLst>
                <a:path w="9778" h="8230" extrusionOk="0">
                  <a:moveTo>
                    <a:pt x="0" y="8230"/>
                  </a:moveTo>
                  <a:cubicBezTo>
                    <a:pt x="782" y="6861"/>
                    <a:pt x="3064" y="81"/>
                    <a:pt x="4694" y="16"/>
                  </a:cubicBezTo>
                  <a:cubicBezTo>
                    <a:pt x="6323" y="-49"/>
                    <a:pt x="8930" y="6535"/>
                    <a:pt x="9778" y="7839"/>
                  </a:cubicBezTo>
                </a:path>
              </a:pathLst>
            </a:cu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151" name="Shape 151"/>
            <p:cNvCxnSpPr/>
            <p:nvPr/>
          </p:nvCxnSpPr>
          <p:spPr>
            <a:xfrm rot="10800000" flipH="1">
              <a:off x="4365775" y="3259175"/>
              <a:ext cx="569700" cy="509700"/>
            </a:xfrm>
            <a:prstGeom prst="curvedConnector3">
              <a:avLst>
                <a:gd name="adj1" fmla="val 81622"/>
              </a:avLst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2" name="Shape 152"/>
            <p:cNvCxnSpPr/>
            <p:nvPr/>
          </p:nvCxnSpPr>
          <p:spPr>
            <a:xfrm>
              <a:off x="3446475" y="3075775"/>
              <a:ext cx="919200" cy="6930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153" name="Shape 153"/>
            <p:cNvGrpSpPr/>
            <p:nvPr/>
          </p:nvGrpSpPr>
          <p:grpSpPr>
            <a:xfrm>
              <a:off x="4275250" y="3641575"/>
              <a:ext cx="152300" cy="254800"/>
              <a:chOff x="4275250" y="3641575"/>
              <a:chExt cx="152300" cy="254800"/>
            </a:xfrm>
          </p:grpSpPr>
          <p:cxnSp>
            <p:nvCxnSpPr>
              <p:cNvPr id="154" name="Shape 154"/>
              <p:cNvCxnSpPr/>
              <p:nvPr/>
            </p:nvCxnSpPr>
            <p:spPr>
              <a:xfrm flipH="1">
                <a:off x="4275250" y="3641575"/>
                <a:ext cx="66600" cy="214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55" name="Shape 155"/>
              <p:cNvCxnSpPr/>
              <p:nvPr/>
            </p:nvCxnSpPr>
            <p:spPr>
              <a:xfrm flipH="1">
                <a:off x="4360950" y="3665375"/>
                <a:ext cx="66600" cy="214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56" name="Shape 156"/>
              <p:cNvCxnSpPr/>
              <p:nvPr/>
            </p:nvCxnSpPr>
            <p:spPr>
              <a:xfrm flipH="1">
                <a:off x="4310075" y="3648575"/>
                <a:ext cx="74700" cy="2478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157" name="Shape 157"/>
          <p:cNvGrpSpPr/>
          <p:nvPr/>
        </p:nvGrpSpPr>
        <p:grpSpPr>
          <a:xfrm>
            <a:off x="1039600" y="3641573"/>
            <a:ext cx="6573250" cy="509601"/>
            <a:chOff x="1039600" y="3641573"/>
            <a:chExt cx="6573250" cy="509601"/>
          </a:xfrm>
        </p:grpSpPr>
        <p:grpSp>
          <p:nvGrpSpPr>
            <p:cNvPr id="158" name="Shape 158"/>
            <p:cNvGrpSpPr/>
            <p:nvPr/>
          </p:nvGrpSpPr>
          <p:grpSpPr>
            <a:xfrm>
              <a:off x="1039600" y="3641573"/>
              <a:ext cx="6573250" cy="383935"/>
              <a:chOff x="1039600" y="3641573"/>
              <a:chExt cx="6573250" cy="383935"/>
            </a:xfrm>
          </p:grpSpPr>
          <p:sp>
            <p:nvSpPr>
              <p:cNvPr id="159" name="Shape 159"/>
              <p:cNvSpPr/>
              <p:nvPr/>
            </p:nvSpPr>
            <p:spPr>
              <a:xfrm>
                <a:off x="1919375" y="3800167"/>
                <a:ext cx="244450" cy="205750"/>
              </a:xfrm>
              <a:custGeom>
                <a:avLst/>
                <a:gdLst/>
                <a:ahLst/>
                <a:cxnLst/>
                <a:rect l="0" t="0" r="0" b="0"/>
                <a:pathLst>
                  <a:path w="9778" h="8230" extrusionOk="0">
                    <a:moveTo>
                      <a:pt x="0" y="8230"/>
                    </a:moveTo>
                    <a:cubicBezTo>
                      <a:pt x="782" y="6861"/>
                      <a:pt x="3064" y="81"/>
                      <a:pt x="4694" y="16"/>
                    </a:cubicBezTo>
                    <a:cubicBezTo>
                      <a:pt x="6323" y="-49"/>
                      <a:pt x="8930" y="6535"/>
                      <a:pt x="9778" y="7839"/>
                    </a:cubicBezTo>
                  </a:path>
                </a:pathLst>
              </a:custGeom>
              <a:noFill/>
              <a:ln w="38100" cap="flat" cmpd="sng">
                <a:solidFill>
                  <a:srgbClr val="4A86E8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  <p:sp>
            <p:nvSpPr>
              <p:cNvPr id="160" name="Shape 160"/>
              <p:cNvSpPr/>
              <p:nvPr/>
            </p:nvSpPr>
            <p:spPr>
              <a:xfrm rot="258982">
                <a:off x="4941672" y="3652647"/>
                <a:ext cx="307902" cy="361789"/>
              </a:xfrm>
              <a:custGeom>
                <a:avLst/>
                <a:gdLst/>
                <a:ahLst/>
                <a:cxnLst/>
                <a:rect l="0" t="0" r="0" b="0"/>
                <a:pathLst>
                  <a:path w="9778" h="8230" extrusionOk="0">
                    <a:moveTo>
                      <a:pt x="0" y="8230"/>
                    </a:moveTo>
                    <a:cubicBezTo>
                      <a:pt x="782" y="6861"/>
                      <a:pt x="3064" y="81"/>
                      <a:pt x="4694" y="16"/>
                    </a:cubicBezTo>
                    <a:cubicBezTo>
                      <a:pt x="6323" y="-49"/>
                      <a:pt x="8930" y="6535"/>
                      <a:pt x="9778" y="7839"/>
                    </a:cubicBezTo>
                  </a:path>
                </a:pathLst>
              </a:custGeom>
              <a:noFill/>
              <a:ln w="38100" cap="flat" cmpd="sng">
                <a:solidFill>
                  <a:srgbClr val="4A86E8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  <p:cxnSp>
            <p:nvCxnSpPr>
              <p:cNvPr id="161" name="Shape 161"/>
              <p:cNvCxnSpPr/>
              <p:nvPr/>
            </p:nvCxnSpPr>
            <p:spPr>
              <a:xfrm>
                <a:off x="2152650" y="3996150"/>
                <a:ext cx="2795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86E8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62" name="Shape 162"/>
              <p:cNvCxnSpPr/>
              <p:nvPr/>
            </p:nvCxnSpPr>
            <p:spPr>
              <a:xfrm>
                <a:off x="5217650" y="4005925"/>
                <a:ext cx="2395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86E8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63" name="Shape 163"/>
              <p:cNvCxnSpPr/>
              <p:nvPr/>
            </p:nvCxnSpPr>
            <p:spPr>
              <a:xfrm>
                <a:off x="1039600" y="4005912"/>
                <a:ext cx="8940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86E8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grpSp>
          <p:nvGrpSpPr>
            <p:cNvPr id="164" name="Shape 164"/>
            <p:cNvGrpSpPr/>
            <p:nvPr/>
          </p:nvGrpSpPr>
          <p:grpSpPr>
            <a:xfrm>
              <a:off x="4250075" y="3896375"/>
              <a:ext cx="152300" cy="254800"/>
              <a:chOff x="4275250" y="3641575"/>
              <a:chExt cx="152300" cy="254800"/>
            </a:xfrm>
          </p:grpSpPr>
          <p:cxnSp>
            <p:nvCxnSpPr>
              <p:cNvPr id="165" name="Shape 165"/>
              <p:cNvCxnSpPr/>
              <p:nvPr/>
            </p:nvCxnSpPr>
            <p:spPr>
              <a:xfrm flipH="1">
                <a:off x="4275250" y="3641575"/>
                <a:ext cx="66600" cy="214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66" name="Shape 166"/>
              <p:cNvCxnSpPr/>
              <p:nvPr/>
            </p:nvCxnSpPr>
            <p:spPr>
              <a:xfrm flipH="1">
                <a:off x="4360950" y="3665375"/>
                <a:ext cx="66600" cy="214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67" name="Shape 167"/>
              <p:cNvCxnSpPr/>
              <p:nvPr/>
            </p:nvCxnSpPr>
            <p:spPr>
              <a:xfrm flipH="1">
                <a:off x="4310075" y="3648575"/>
                <a:ext cx="74700" cy="2478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FFFF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168" name="Shape 168"/>
          <p:cNvGrpSpPr/>
          <p:nvPr/>
        </p:nvGrpSpPr>
        <p:grpSpPr>
          <a:xfrm>
            <a:off x="152400" y="143700"/>
            <a:ext cx="8075400" cy="4999800"/>
            <a:chOff x="152400" y="143700"/>
            <a:chExt cx="8075400" cy="4999800"/>
          </a:xfrm>
        </p:grpSpPr>
        <p:grpSp>
          <p:nvGrpSpPr>
            <p:cNvPr id="169" name="Shape 169"/>
            <p:cNvGrpSpPr/>
            <p:nvPr/>
          </p:nvGrpSpPr>
          <p:grpSpPr>
            <a:xfrm>
              <a:off x="916200" y="143700"/>
              <a:ext cx="7311600" cy="4184275"/>
              <a:chOff x="904525" y="486600"/>
              <a:chExt cx="7311600" cy="4184275"/>
            </a:xfrm>
          </p:grpSpPr>
          <p:cxnSp>
            <p:nvCxnSpPr>
              <p:cNvPr id="170" name="Shape 170"/>
              <p:cNvCxnSpPr/>
              <p:nvPr/>
            </p:nvCxnSpPr>
            <p:spPr>
              <a:xfrm>
                <a:off x="916825" y="486600"/>
                <a:ext cx="0" cy="41703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71" name="Shape 171"/>
              <p:cNvCxnSpPr/>
              <p:nvPr/>
            </p:nvCxnSpPr>
            <p:spPr>
              <a:xfrm rot="10800000" flipH="1">
                <a:off x="904525" y="4656775"/>
                <a:ext cx="7311600" cy="141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172" name="Shape 172"/>
            <p:cNvSpPr txBox="1"/>
            <p:nvPr/>
          </p:nvSpPr>
          <p:spPr>
            <a:xfrm rot="-5400000">
              <a:off x="-495300" y="2247900"/>
              <a:ext cx="19431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3000"/>
                <a:t>Response</a:t>
              </a: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3741800" y="4495800"/>
              <a:ext cx="19431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000"/>
                <a:t>Time</a:t>
              </a:r>
            </a:p>
          </p:txBody>
        </p:sp>
      </p:grpSp>
      <p:grpSp>
        <p:nvGrpSpPr>
          <p:cNvPr id="174" name="Shape 174"/>
          <p:cNvGrpSpPr/>
          <p:nvPr/>
        </p:nvGrpSpPr>
        <p:grpSpPr>
          <a:xfrm>
            <a:off x="1139825" y="2406650"/>
            <a:ext cx="1676400" cy="1425275"/>
            <a:chOff x="1139825" y="2406650"/>
            <a:chExt cx="1676400" cy="1425275"/>
          </a:xfrm>
        </p:grpSpPr>
        <p:cxnSp>
          <p:nvCxnSpPr>
            <p:cNvPr id="175" name="Shape 175"/>
            <p:cNvCxnSpPr/>
            <p:nvPr/>
          </p:nvCxnSpPr>
          <p:spPr>
            <a:xfrm>
              <a:off x="1856562" y="3012625"/>
              <a:ext cx="0" cy="81930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76" name="Shape 176"/>
            <p:cNvSpPr txBox="1"/>
            <p:nvPr/>
          </p:nvSpPr>
          <p:spPr>
            <a:xfrm>
              <a:off x="1139825" y="2406650"/>
              <a:ext cx="1676400" cy="509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/>
                <a:t>Infection 1</a:t>
              </a:r>
            </a:p>
          </p:txBody>
        </p:sp>
      </p:grpSp>
      <p:grpSp>
        <p:nvGrpSpPr>
          <p:cNvPr id="177" name="Shape 177"/>
          <p:cNvGrpSpPr/>
          <p:nvPr/>
        </p:nvGrpSpPr>
        <p:grpSpPr>
          <a:xfrm>
            <a:off x="4142575" y="387350"/>
            <a:ext cx="1676400" cy="2377800"/>
            <a:chOff x="4142575" y="387350"/>
            <a:chExt cx="1676400" cy="2377800"/>
          </a:xfrm>
        </p:grpSpPr>
        <p:cxnSp>
          <p:nvCxnSpPr>
            <p:cNvPr id="178" name="Shape 178"/>
            <p:cNvCxnSpPr>
              <a:stCxn id="179" idx="2"/>
            </p:cNvCxnSpPr>
            <p:nvPr/>
          </p:nvCxnSpPr>
          <p:spPr>
            <a:xfrm>
              <a:off x="4980775" y="897050"/>
              <a:ext cx="0" cy="186810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79" name="Shape 179"/>
            <p:cNvSpPr txBox="1"/>
            <p:nvPr/>
          </p:nvSpPr>
          <p:spPr>
            <a:xfrm>
              <a:off x="4142575" y="387350"/>
              <a:ext cx="1676400" cy="509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/>
                <a:t>Infection 2</a:t>
              </a:r>
            </a:p>
          </p:txBody>
        </p:sp>
      </p:grpSp>
      <p:sp>
        <p:nvSpPr>
          <p:cNvPr id="180" name="Shape 180"/>
          <p:cNvSpPr txBox="1"/>
          <p:nvPr/>
        </p:nvSpPr>
        <p:spPr>
          <a:xfrm rot="3987605">
            <a:off x="6298396" y="1239738"/>
            <a:ext cx="1276202" cy="108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CC0000"/>
                </a:solidFill>
              </a:rPr>
              <a:t>Adaptive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6031771" y="3633324"/>
            <a:ext cx="1276199" cy="108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4A86E8"/>
                </a:solidFill>
              </a:rPr>
              <a:t>Innate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300" y="626175"/>
            <a:ext cx="1191825" cy="12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5700" y="3029975"/>
            <a:ext cx="1509413" cy="12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0700" y="671025"/>
            <a:ext cx="1509424" cy="116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3325" y="2290122"/>
            <a:ext cx="1670399" cy="13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3725" y="3441349"/>
            <a:ext cx="1370238" cy="136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Shape 191"/>
          <p:cNvCxnSpPr/>
          <p:nvPr/>
        </p:nvCxnSpPr>
        <p:spPr>
          <a:xfrm rot="10800000" flipH="1">
            <a:off x="3919612" y="1837225"/>
            <a:ext cx="464100" cy="5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2" name="Shape 192"/>
          <p:cNvCxnSpPr/>
          <p:nvPr/>
        </p:nvCxnSpPr>
        <p:spPr>
          <a:xfrm>
            <a:off x="4049525" y="3441350"/>
            <a:ext cx="724200" cy="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3" name="Shape 193"/>
          <p:cNvCxnSpPr/>
          <p:nvPr/>
        </p:nvCxnSpPr>
        <p:spPr>
          <a:xfrm rot="10800000" flipH="1">
            <a:off x="5907900" y="1252050"/>
            <a:ext cx="9099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4" name="Shape 194"/>
          <p:cNvCxnSpPr>
            <a:stCxn id="187" idx="1"/>
          </p:cNvCxnSpPr>
          <p:nvPr/>
        </p:nvCxnSpPr>
        <p:spPr>
          <a:xfrm rot="10800000" flipH="1">
            <a:off x="1955113" y="3459949"/>
            <a:ext cx="610500" cy="20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5" name="Shape 1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850" y="923425"/>
            <a:ext cx="1790550" cy="136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>
            <a:off x="2045650" y="2234425"/>
            <a:ext cx="66840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cgCKb_5it6kKnaZpEz476eTdAmZatgLNuGxkmBO68vjr2HiOy-tf5_2H57vE9RXs2ZdLfItti2UVMf4qdBOz39o4nE2GZEXgV6anUxjo-umf9WNo5JayEdHA_0Tz7nKeY9ua0e2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83" y="347315"/>
            <a:ext cx="5588981" cy="42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2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 helper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575" y="1017725"/>
            <a:ext cx="4505325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4750000" y="1413450"/>
            <a:ext cx="4082400" cy="31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Recognize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Communicate with Dendritic Cells of Innate Immune System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Respond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Communicate with B cells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Other regulation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Remember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Memory 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 cell (and Plasma cell)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175" y="1131675"/>
            <a:ext cx="2446025" cy="260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072" y="2908525"/>
            <a:ext cx="2892749" cy="223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4749900" y="836062"/>
            <a:ext cx="4082400" cy="31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Recognize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Antigens with Antibodies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Response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Display to T helpers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Produce Antibodies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/>
              <a:t>Remember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Memory 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 cytotoxic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04525"/>
            <a:ext cx="3695700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4750000" y="1413450"/>
            <a:ext cx="4082400" cy="31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Recognize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Dendritic cell presents evidence of infection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Finds infected cells with evidence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Respond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/>
              <a:t>Kill infected cells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EPIDEMIC!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21286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669" y="1170125"/>
            <a:ext cx="431218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50" y="303545"/>
            <a:ext cx="4871700" cy="24357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2" name="Shape 62"/>
          <p:cNvSpPr txBox="1"/>
          <p:nvPr/>
        </p:nvSpPr>
        <p:spPr>
          <a:xfrm>
            <a:off x="4414375" y="374425"/>
            <a:ext cx="22701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Ebola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675" y="1733125"/>
            <a:ext cx="3706800" cy="2267100"/>
          </a:xfrm>
          <a:prstGeom prst="ellipse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4" name="Shape 64"/>
          <p:cNvSpPr txBox="1"/>
          <p:nvPr/>
        </p:nvSpPr>
        <p:spPr>
          <a:xfrm>
            <a:off x="7440425" y="3875450"/>
            <a:ext cx="1366200" cy="4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Zika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0425" y="2942375"/>
            <a:ext cx="2862600" cy="1652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6" name="Shape 66"/>
          <p:cNvSpPr txBox="1"/>
          <p:nvPr/>
        </p:nvSpPr>
        <p:spPr>
          <a:xfrm>
            <a:off x="3148300" y="4570800"/>
            <a:ext cx="22701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Flu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25" y="446400"/>
            <a:ext cx="3267075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557450" y="2771600"/>
            <a:ext cx="1708200" cy="4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Streptococcus 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200" y="212200"/>
            <a:ext cx="2762250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6471800" y="2974450"/>
            <a:ext cx="2531700" cy="4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Mycobacterium tuberculosis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3662" y="2286399"/>
            <a:ext cx="2390775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4488800" y="4641575"/>
            <a:ext cx="2116800" cy="4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Yersenia pestis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Types of Invaders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Bacteria: can be “good” or “bad”; co-exist in body with own cells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5672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Viruses: generally “bad”; actively attack own cells</a:t>
            </a:r>
          </a:p>
        </p:txBody>
      </p:sp>
      <p:pic>
        <p:nvPicPr>
          <p:cNvPr id="84" name="Shape 84" descr="123224-004-C1A4B8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062" y="2033075"/>
            <a:ext cx="3276600" cy="245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1532012" y="4487675"/>
            <a:ext cx="26607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Bacterium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(Salmonella)</a:t>
            </a:r>
          </a:p>
        </p:txBody>
      </p:sp>
      <p:pic>
        <p:nvPicPr>
          <p:cNvPr id="86" name="Shape 86" descr="Twilley-phages-12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737" y="2033075"/>
            <a:ext cx="3139800" cy="245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4867287" y="4487675"/>
            <a:ext cx="26607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Virus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(Bacteriophages)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79925" y="2389337"/>
            <a:ext cx="1517700" cy="18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“Living” cell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Has all the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DNA and proteins it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needs to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survive and replicate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7561975" y="2335925"/>
            <a:ext cx="1517700" cy="18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Infectious agent</a:t>
            </a:r>
          </a:p>
          <a:p>
            <a:pPr lvl="0" algn="r" rtl="0">
              <a:spcBef>
                <a:spcPts val="0"/>
              </a:spcBef>
              <a:buNone/>
            </a:pPr>
            <a:endParaRPr/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Requires host cell and host proteins to replicate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87100" y="1015500"/>
            <a:ext cx="5331000" cy="3569700"/>
          </a:xfrm>
          <a:prstGeom prst="ellipse">
            <a:avLst/>
          </a:prstGeom>
          <a:solidFill>
            <a:srgbClr val="FFE599">
              <a:alpha val="5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1920675" y="425350"/>
            <a:ext cx="2370300" cy="59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800"/>
              <a:t>Adaptive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5134150" y="425350"/>
            <a:ext cx="2370300" cy="59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/>
              <a:t>Innate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283525" y="1383500"/>
            <a:ext cx="12180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u="sng"/>
              <a:t>Humoral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3122325" y="1383500"/>
            <a:ext cx="13560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/>
              <a:t>Cell-mediated</a:t>
            </a:r>
          </a:p>
        </p:txBody>
      </p:sp>
      <p:sp>
        <p:nvSpPr>
          <p:cNvPr id="99" name="Shape 99"/>
          <p:cNvSpPr/>
          <p:nvPr/>
        </p:nvSpPr>
        <p:spPr>
          <a:xfrm>
            <a:off x="3981700" y="1015500"/>
            <a:ext cx="4675200" cy="3570000"/>
          </a:xfrm>
          <a:prstGeom prst="ellipse">
            <a:avLst/>
          </a:prstGeom>
          <a:solidFill>
            <a:srgbClr val="D5A6BD">
              <a:alpha val="5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1002475" y="2084775"/>
            <a:ext cx="9837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 cells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2947725" y="2005450"/>
            <a:ext cx="983700" cy="6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Cytotoxic T cells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2897450" y="3168725"/>
            <a:ext cx="983700" cy="6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T helper cells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4384650" y="2460900"/>
            <a:ext cx="983700" cy="6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Natural Killer cells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5683450" y="1319025"/>
            <a:ext cx="1271700" cy="6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Dendritic cells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6460175" y="2109550"/>
            <a:ext cx="12717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Macrophages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385200" y="2900075"/>
            <a:ext cx="12717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Mast cells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5818100" y="3690600"/>
            <a:ext cx="12717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Neutrophils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936975" y="2929325"/>
            <a:ext cx="9837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Plasma cells</a:t>
            </a:r>
          </a:p>
        </p:txBody>
      </p:sp>
      <p:cxnSp>
        <p:nvCxnSpPr>
          <p:cNvPr id="109" name="Shape 109"/>
          <p:cNvCxnSpPr/>
          <p:nvPr/>
        </p:nvCxnSpPr>
        <p:spPr>
          <a:xfrm flipH="1">
            <a:off x="2372750" y="1385850"/>
            <a:ext cx="524700" cy="28293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110" name="Shape 110"/>
          <p:cNvSpPr/>
          <p:nvPr/>
        </p:nvSpPr>
        <p:spPr>
          <a:xfrm>
            <a:off x="1105525" y="2070525"/>
            <a:ext cx="777600" cy="412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936975" y="2958575"/>
            <a:ext cx="983700" cy="5454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2897450" y="2018175"/>
            <a:ext cx="1084200" cy="5901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2847200" y="3124325"/>
            <a:ext cx="1084200" cy="6789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334400" y="2460900"/>
            <a:ext cx="1084200" cy="6789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5777200" y="1343950"/>
            <a:ext cx="1084200" cy="5454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6460175" y="2107125"/>
            <a:ext cx="1271700" cy="412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225" y="1368000"/>
            <a:ext cx="394335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Macrophage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750000" y="2023050"/>
            <a:ext cx="38412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Recognize invaders with Toll-like Receptors (TLRs)</a:t>
            </a:r>
          </a:p>
          <a:p>
            <a:pPr marL="457200" lvl="0" indent="-342900">
              <a:spcBef>
                <a:spcPts val="0"/>
              </a:spcBef>
              <a:buSzPct val="100000"/>
              <a:buChar char="●"/>
            </a:pPr>
            <a:r>
              <a:rPr lang="en" sz="1800"/>
              <a:t>Eat, digest, and destroy them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ndocytosis and exocyt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9" y="166570"/>
            <a:ext cx="7517073" cy="4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9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 descr="Human macrophage cell line engulfing red blood cells from sheep. Video by Dr. Richard Tsai." title="Macrophage engulfs foreign cells">
            <a:hlinkClick r:id="rId3"/>
          </p:cNvPr>
          <p:cNvSpPr/>
          <p:nvPr/>
        </p:nvSpPr>
        <p:spPr>
          <a:xfrm>
            <a:off x="152400" y="857250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Shape 129" descr="White Blood Cell Chases Bacteria in real life  Edit:   axxsmith informed me that it is from quote &quot; It is a neutrophil chasing Staphylococcus aureus by David Rogers, Vanderbilt University http://www.rfreitas.com/Nano/DIAO/Slide64_files/slide0043.htm &quot; All credit goes to him.  More information regarding this video.  http://www.biochemweb.org/neutrophil.shtml    Sorry to say I did not make this video. I found it on a website a few years ago and downloaded it. I could not find it again afterword and could not find it on youtube so I posted it up. If anyone knows who made it ill be glad to post that up for credit." title="White Blood Cell Chases Bacteria">
            <a:hlinkClick r:id="rId5"/>
          </p:cNvPr>
          <p:cNvSpPr/>
          <p:nvPr/>
        </p:nvSpPr>
        <p:spPr>
          <a:xfrm>
            <a:off x="4876800" y="1028700"/>
            <a:ext cx="4114800" cy="3086100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257694" y="4286250"/>
            <a:ext cx="419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https://www.youtube.com/watch?v=w0-0Bqoge2E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5167" y="4114800"/>
            <a:ext cx="391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https://www.youtube.com/watch?v=I_xh-bkiv_c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Dendritic cell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7850"/>
            <a:ext cx="3925849" cy="329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4750000" y="1489650"/>
            <a:ext cx="3841200" cy="243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Recognize invaders with Toll-like Receptors (TLRs)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Eat and digest them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Display pieces of digested invader on surface so adaptive immune system cells can recognize invaders too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On-screen Show (16:9)</PresentationFormat>
  <Paragraphs>82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simple-light-2</vt:lpstr>
      <vt:lpstr>The Sickest Class You’ll Ever Take</vt:lpstr>
      <vt:lpstr>PowerPoint Presentation</vt:lpstr>
      <vt:lpstr>PowerPoint Presentation</vt:lpstr>
      <vt:lpstr>Types of Invaders</vt:lpstr>
      <vt:lpstr>PowerPoint Presentation</vt:lpstr>
      <vt:lpstr>Macrophage</vt:lpstr>
      <vt:lpstr>PowerPoint Presentation</vt:lpstr>
      <vt:lpstr>PowerPoint Presentation</vt:lpstr>
      <vt:lpstr>Dendritic cell</vt:lpstr>
      <vt:lpstr>NK cell</vt:lpstr>
      <vt:lpstr>PowerPoint Presentation</vt:lpstr>
      <vt:lpstr>PowerPoint Presentation</vt:lpstr>
      <vt:lpstr>PowerPoint Presentation</vt:lpstr>
      <vt:lpstr>T helper</vt:lpstr>
      <vt:lpstr>B cell (and Plasma cell)</vt:lpstr>
      <vt:lpstr>T cytotoxic</vt:lpstr>
      <vt:lpstr>EPIDEMIC!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Sickest Class You’ll Ever Take</dc:title>
  <cp:lastModifiedBy>Sharon Wu</cp:lastModifiedBy>
  <cp:revision>1</cp:revision>
  <dcterms:modified xsi:type="dcterms:W3CDTF">2017-03-13T12:50:45Z</dcterms:modified>
</cp:coreProperties>
</file>