
<file path=[Content_Types].xml><?xml version="1.0" encoding="utf-8"?>
<Types xmlns="http://schemas.openxmlformats.org/package/2006/content-types">
  <Override PartName="/ppt/slides/slide19.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4.xml" ContentType="application/vnd.openxmlformats-officedocument.presentationml.slide+xml"/>
  <Override PartName="/ppt/handoutMasters/handoutMaster1.xml" ContentType="application/vnd.openxmlformats-officedocument.presentationml.handoutMaster+xml"/>
  <Override PartName="/ppt/slides/slide55.xml" ContentType="application/vnd.openxmlformats-officedocument.presentationml.slide+xml"/>
  <Override PartName="/ppt/slides/slide148.xml" ContentType="application/vnd.openxmlformats-officedocument.presentationml.slide+xml"/>
  <Override PartName="/ppt/slides/slide159.xml" ContentType="application/vnd.openxmlformats-officedocument.presentationml.slide+xml"/>
  <Override PartName="/ppt/slides/slide62.xml" ContentType="application/vnd.openxmlformats-officedocument.presentationml.slide+xml"/>
  <Override PartName="/ppt/slides/slide73.xml" ContentType="application/vnd.openxmlformats-officedocument.presentationml.slide+xml"/>
  <Override PartName="/ppt/slides/slide166.xml" ContentType="application/vnd.openxmlformats-officedocument.presentationml.slide+xml"/>
  <Override PartName="/ppt/slides/slide80.xml" ContentType="application/vnd.openxmlformats-officedocument.presentationml.slide+xml"/>
  <Override PartName="/ppt/slideLayouts/slideLayout10.xml" ContentType="application/vnd.openxmlformats-officedocument.presentationml.slideLayout+xml"/>
  <Override PartName="/ppt/slides/slide27.xml" ContentType="application/vnd.openxmlformats-officedocument.presentationml.slide+xml"/>
  <Override PartName="/ppt/slides/slide38.xml" ContentType="application/vnd.openxmlformats-officedocument.presentationml.slide+xml"/>
  <Default Extension="xml" ContentType="application/xml"/>
  <Override PartName="/ppt/slides/slide45.xml" ContentType="application/vnd.openxmlformats-officedocument.presentationml.slide+xml"/>
  <Override PartName="/ppt/slides/slide1.xml" ContentType="application/vnd.openxmlformats-officedocument.presentationml.slide+xml"/>
  <Override PartName="/ppt/slides/slide56.xml" ContentType="application/vnd.openxmlformats-officedocument.presentationml.slide+xml"/>
  <Override PartName="/ppt/slides/slide149.xml" ContentType="application/vnd.openxmlformats-officedocument.presentationml.slide+xml"/>
  <Override PartName="/ppt/slides/slide63.xml" ContentType="application/vnd.openxmlformats-officedocument.presentationml.slide+xml"/>
  <Override PartName="/ppt/slides/slide74.xml" ContentType="application/vnd.openxmlformats-officedocument.presentationml.slide+xml"/>
  <Override PartName="/ppt/slides/slide70.xml" ContentType="application/vnd.openxmlformats-officedocument.presentationml.slide+xml"/>
  <Override PartName="/ppt/slides/slide167.xml" ContentType="application/vnd.openxmlformats-officedocument.presentationml.slide+xml"/>
  <Override PartName="/ppt/slides/slide81.xml" ContentType="application/vnd.openxmlformats-officedocument.presentationml.slide+xml"/>
  <Override PartName="/ppt/slideLayouts/slideLayout11.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46.xml" ContentType="application/vnd.openxmlformats-officedocument.presentationml.slide+xml"/>
  <Override PartName="/ppt/slides/slide2.xml" ContentType="application/vnd.openxmlformats-officedocument.presentationml.slide+xml"/>
  <Override PartName="/ppt/slides/slide57.xml" ContentType="application/vnd.openxmlformats-officedocument.presentationml.slide+xml"/>
  <Override PartName="/ppt/slides/slide64.xml" ContentType="application/vnd.openxmlformats-officedocument.presentationml.slide+xml"/>
  <Override PartName="/ppt/slides/slide75.xml" ContentType="application/vnd.openxmlformats-officedocument.presentationml.slide+xml"/>
  <Override PartName="/ppt/slides/slide168.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notesSlides/notesSlide10.xml" ContentType="application/vnd.openxmlformats-officedocument.presentationml.notesSlide+xml"/>
  <Override PartName="/ppt/slides/slide29.xml" ContentType="application/vnd.openxmlformats-officedocument.presentationml.slide+xml"/>
  <Override PartName="/ppt/slides/slide47.xml" ContentType="application/vnd.openxmlformats-officedocument.presentationml.slide+xml"/>
  <Override PartName="/ppt/slides/slide3.xml" ContentType="application/vnd.openxmlformats-officedocument.presentationml.slide+xml"/>
  <Override PartName="/ppt/slides/slide58.xml" ContentType="application/vnd.openxmlformats-officedocument.presentationml.slide+xml"/>
  <Override PartName="/ppt/slides/slide65.xml" ContentType="application/vnd.openxmlformats-officedocument.presentationml.slide+xml"/>
  <Override PartName="/ppt/slides/slide76.xml" ContentType="application/vnd.openxmlformats-officedocument.presentationml.slide+xml"/>
  <Override PartName="/ppt/slides/slide169.xml" ContentType="application/vnd.openxmlformats-officedocument.presentationml.slide+xml"/>
  <Override PartName="/ppt/slides/slide83.xml" ContentType="application/vnd.openxmlformats-officedocument.presentationml.slide+xml"/>
  <Default Extension="jpeg" ContentType="image/jpeg"/>
  <Override PartName="/ppt/slides/slide90.xml" ContentType="application/vnd.openxmlformats-officedocument.presentationml.slide+xml"/>
  <Override PartName="/ppt/slides/slide48.xml" ContentType="application/vnd.openxmlformats-officedocument.presentationml.slide+xml"/>
  <Override PartName="/ppt/slides/slide4.xml" ContentType="application/vnd.openxmlformats-officedocument.presentationml.slide+xml"/>
  <Override PartName="/ppt/slides/slide59.xml" ContentType="application/vnd.openxmlformats-officedocument.presentationml.slide+xml"/>
  <Override PartName="/ppt/notesSlides/notesSlide1.xml" ContentType="application/vnd.openxmlformats-officedocument.presentationml.notesSlide+xml"/>
  <Override PartName="/ppt/slides/slide66.xml" ContentType="application/vnd.openxmlformats-officedocument.presentationml.slide+xml"/>
  <Override PartName="/ppt/slides/slide77.xml" ContentType="application/vnd.openxmlformats-officedocument.presentationml.slide+xml"/>
  <Override PartName="/ppt/slides/slide84.xml" ContentType="application/vnd.openxmlformats-officedocument.presentationml.slide+xml"/>
  <Override PartName="/ppt/slideLayouts/slideLayout1.xml" ContentType="application/vnd.openxmlformats-officedocument.presentationml.slideLayout+xml"/>
  <Override PartName="/ppt/slides/slide91.xml" ContentType="application/vnd.openxmlformats-officedocument.presentationml.slide+xml"/>
  <Override PartName="/ppt/slides/slide110.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notesSlides/notesSlide2.xml" ContentType="application/vnd.openxmlformats-officedocument.presentationml.notesSlide+xml"/>
  <Override PartName="/ppt/slides/slide67.xml" ContentType="application/vnd.openxmlformats-officedocument.presentationml.slide+xml"/>
  <Override PartName="/ppt/slides/slide78.xml" ContentType="application/vnd.openxmlformats-officedocument.presentationml.slide+xml"/>
  <Override PartName="/ppt/slides/slide85.xml" ContentType="application/vnd.openxmlformats-officedocument.presentationml.slide+xml"/>
  <Override PartName="/ppt/slideLayouts/slideLayout2.xml" ContentType="application/vnd.openxmlformats-officedocument.presentationml.slideLayout+xml"/>
  <Override PartName="/ppt/slides/slide96.xml" ContentType="application/vnd.openxmlformats-officedocument.presentationml.slide+xml"/>
  <Override PartName="/ppt/slides/slide92.xml" ContentType="application/vnd.openxmlformats-officedocument.presentationml.slide+xml"/>
  <Override PartName="/ppt/slides/slide104.xml" ContentType="application/vnd.openxmlformats-officedocument.presentationml.slide+xml"/>
  <Override PartName="/ppt/slides/slide100.xml" ContentType="application/vnd.openxmlformats-officedocument.presentationml.slide+xml"/>
  <Override PartName="/ppt/slides/slide111.xml" ContentType="application/vnd.openxmlformats-officedocument.presentationml.slide+xml"/>
  <Override PartName="/ppt/slides/slide6.xml" ContentType="application/vnd.openxmlformats-officedocument.presentationml.slide+xml"/>
  <Override PartName="/ppt/notesSlides/notesSlide3.xml" ContentType="application/vnd.openxmlformats-officedocument.presentationml.notesSlide+xml"/>
  <Override PartName="/ppt/slides/slide68.xml" ContentType="application/vnd.openxmlformats-officedocument.presentationml.slide+xml"/>
  <Override PartName="/ppt/slides/slide79.xml" ContentType="application/vnd.openxmlformats-officedocument.presentationml.slide+xml"/>
  <Override PartName="/ppt/slides/slide86.xml" ContentType="application/vnd.openxmlformats-officedocument.presentationml.slide+xml"/>
  <Override PartName="/ppt/slideLayouts/slideLayout3.xml" ContentType="application/vnd.openxmlformats-officedocument.presentationml.slideLayout+xml"/>
  <Override PartName="/ppt/slides/slide97.xml" ContentType="application/vnd.openxmlformats-officedocument.presentationml.slide+xml"/>
  <Override PartName="/ppt/slides/slide93.xml" ContentType="application/vnd.openxmlformats-officedocument.presentationml.slide+xml"/>
  <Override PartName="/ppt/slides/slide105.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s/slide7.xml" ContentType="application/vnd.openxmlformats-officedocument.presentationml.slide+xml"/>
  <Override PartName="/ppt/notesSlides/notesSlide8.xml" ContentType="application/vnd.openxmlformats-officedocument.presentationml.notesSlide+xml"/>
  <Override PartName="/ppt/notesSlides/notesSlide4.xml" ContentType="application/vnd.openxmlformats-officedocument.presentationml.notesSlide+xml"/>
  <Override PartName="/ppt/slides/slide69.xml" ContentType="application/vnd.openxmlformats-officedocument.presentationml.slide+xml"/>
  <Override PartName="/ppt/slides/slide87.xml" ContentType="application/vnd.openxmlformats-officedocument.presentationml.slide+xml"/>
  <Override PartName="/ppt/slideLayouts/slideLayout4.xml" ContentType="application/vnd.openxmlformats-officedocument.presentationml.slideLayout+xml"/>
  <Override PartName="/ppt/slides/slide98.xml" ContentType="application/vnd.openxmlformats-officedocument.presentationml.slide+xml"/>
  <Override PartName="/ppt/slides/slide94.xml" ContentType="application/vnd.openxmlformats-officedocument.presentationml.slide+xml"/>
  <Default Extension="gif" ContentType="image/gif"/>
  <Override PartName="/ppt/slides/slide106.xml" ContentType="application/vnd.openxmlformats-officedocument.presentationml.slide+xml"/>
  <Override PartName="/ppt/slides/slide102.xml" ContentType="application/vnd.openxmlformats-officedocument.presentationml.slide+xml"/>
  <Override PartName="/ppt/slides/slide113.xml" ContentType="application/vnd.openxmlformats-officedocument.presentationml.slide+xml"/>
  <Override PartName="/ppt/presentation.xml" ContentType="application/vnd.openxmlformats-officedocument.presentationml.presentation.main+xml"/>
  <Override PartName="/ppt/slides/slide120.xml" ContentType="application/vnd.openxmlformats-officedocument.presentationml.slide+xml"/>
  <Override PartName="/ppt/slides/slide131.xml" ContentType="application/vnd.openxmlformats-officedocument.presentationml.slide+xml"/>
  <Override PartName="/ppt/slides/slide8.xml" ContentType="application/vnd.openxmlformats-officedocument.presentationml.slide+xml"/>
  <Override PartName="/ppt/notesSlides/notesSlide9.xml" ContentType="application/vnd.openxmlformats-officedocument.presentationml.notesSlide+xml"/>
  <Override PartName="/ppt/notesSlides/notesSlide5.xml" ContentType="application/vnd.openxmlformats-officedocument.presentationml.notesSlide+xml"/>
  <Override PartName="/ppt/slides/slide88.xml" ContentType="application/vnd.openxmlformats-officedocument.presentationml.slide+xml"/>
  <Override PartName="/ppt/slideLayouts/slideLayout5.xml" ContentType="application/vnd.openxmlformats-officedocument.presentationml.slideLayout+xml"/>
  <Override PartName="/ppt/slides/slide99.xml" ContentType="application/vnd.openxmlformats-officedocument.presentationml.slide+xml"/>
  <Override PartName="/ppt/slides/slide95.xml" ContentType="application/vnd.openxmlformats-officedocument.presentationml.slide+xml"/>
  <Override PartName="/ppt/slides/slide107.xml" ContentType="application/vnd.openxmlformats-officedocument.presentationml.slide+xml"/>
  <Override PartName="/ppt/slides/slide10.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presProps.xml" ContentType="application/vnd.openxmlformats-officedocument.presentationml.presProps+xml"/>
  <Override PartName="/ppt/slides/slide121.xml" ContentType="application/vnd.openxmlformats-officedocument.presentationml.slide+xml"/>
  <Override PartName="/ppt/slides/slide132.xml" ContentType="application/vnd.openxmlformats-officedocument.presentationml.slide+xml"/>
  <Override PartName="/ppt/slides/slide9.xml" ContentType="application/vnd.openxmlformats-officedocument.presentationml.slide+xml"/>
  <Override PartName="/ppt/slides/slide150.xml" ContentType="application/vnd.openxmlformats-officedocument.presentationml.slide+xml"/>
  <Override PartName="/ppt/notesSlides/notesSlide6.xml" ContentType="application/vnd.openxmlformats-officedocument.presentationml.notesSlide+xml"/>
  <Override PartName="/ppt/slides/slide89.xml" ContentType="application/vnd.openxmlformats-officedocument.presentationml.slide+xml"/>
  <Override PartName="/ppt/slideLayouts/slideLayout6.xml" ContentType="application/vnd.openxmlformats-officedocument.presentationml.slideLayout+xml"/>
  <Default Extension="bin" ContentType="application/vnd.openxmlformats-officedocument.presentationml.printerSettings"/>
  <Override PartName="/ppt/slides/slide108.xml" ContentType="application/vnd.openxmlformats-officedocument.presentationml.slide+xml"/>
  <Override PartName="/ppt/slides/slide11.xml" ContentType="application/vnd.openxmlformats-officedocument.presentationml.slide+xml"/>
  <Override PartName="/ppt/slides/slide11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Default Extension="rels" ContentType="application/vnd.openxmlformats-package.relationships+xml"/>
  <Override PartName="/ppt/slides/slide140.xml" ContentType="application/vnd.openxmlformats-officedocument.presentationml.slide+xml"/>
  <Override PartName="/ppt/slides/slide151.xml" ContentType="application/vnd.openxmlformats-officedocument.presentationml.slide+xml"/>
  <Override PartName="/ppt/notesSlides/notesSlide7.xml" ContentType="application/vnd.openxmlformats-officedocument.presentationml.notesSlide+xml"/>
  <Override PartName="/ppt/slideLayouts/slideLayout7.xml" ContentType="application/vnd.openxmlformats-officedocument.presentationml.slideLayout+xml"/>
  <Override PartName="/ppt/slides/slide109.xml" ContentType="application/vnd.openxmlformats-officedocument.presentationml.slide+xml"/>
  <Override PartName="/ppt/slides/slide12.xml" ContentType="application/vnd.openxmlformats-officedocument.presentationml.slide+xml"/>
  <Default Extension="png" ContentType="image/png"/>
  <Override PartName="/ppt/slides/slide116.xml" ContentType="application/vnd.openxmlformats-officedocument.presentationml.slide+xml"/>
  <Override PartName="/ppt/slides/slide30.xml" ContentType="application/vnd.openxmlformats-officedocument.presentationml.slide+xml"/>
  <Override PartName="/ppt/slides/slide123.xml" ContentType="application/vnd.openxmlformats-officedocument.presentationml.slide+xml"/>
  <Override PartName="/ppt/slides/slide134.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Layouts/slideLayout8.xml" ContentType="application/vnd.openxmlformats-officedocument.presentationml.slideLayout+xml"/>
  <Override PartName="/ppt/slides/slide13.xml" ContentType="application/vnd.openxmlformats-officedocument.presentationml.slide+xml"/>
  <Override PartName="/docProps/app.xml" ContentType="application/vnd.openxmlformats-officedocument.extended-properties+xml"/>
  <Override PartName="/ppt/slides/slide117.xml" ContentType="application/vnd.openxmlformats-officedocument.presentationml.slide+xml"/>
  <Override PartName="/ppt/slides/slide20.xml" ContentType="application/vnd.openxmlformats-officedocument.presentationml.slide+xml"/>
  <Override PartName="/ppt/slides/slide31.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tableStyles.xml" ContentType="application/vnd.openxmlformats-officedocument.presentationml.tableStyles+xml"/>
  <Override PartName="/ppt/slides/slide142.xml" ContentType="application/vnd.openxmlformats-officedocument.presentationml.slide+xml"/>
  <Override PartName="/ppt/slides/slide153.xml" ContentType="application/vnd.openxmlformats-officedocument.presentationml.slide+xml"/>
  <Override PartName="/ppt/slides/slide160.xml" ContentType="application/vnd.openxmlformats-officedocument.presentationml.slide+xml"/>
  <Override PartName="/ppt/slides/slide171.xml" ContentType="application/vnd.openxmlformats-officedocument.presentationml.slide+xml"/>
  <Override PartName="/ppt/slideLayouts/slideLayout9.xml" ContentType="application/vnd.openxmlformats-officedocument.presentationml.slideLayout+xml"/>
  <Override PartName="/ppt/slides/slide14.xml" ContentType="application/vnd.openxmlformats-officedocument.presentationml.slide+xml"/>
  <Override PartName="/ppt/slides/slide118.xml" ContentType="application/vnd.openxmlformats-officedocument.presentationml.slide+xml"/>
  <Override PartName="/ppt/viewProps.xml" ContentType="application/vnd.openxmlformats-officedocument.presentationml.viewProps+xml"/>
  <Override PartName="/ppt/slides/slide129.xml" ContentType="application/vnd.openxmlformats-officedocument.presentationml.slide+xml"/>
  <Override PartName="/ppt/slides/slide125.xml" ContentType="application/vnd.openxmlformats-officedocument.presentationml.slide+xml"/>
  <Override PartName="/ppt/slides/slide21.xml" ContentType="application/vnd.openxmlformats-officedocument.presentationml.slide+xml"/>
  <Override PartName="/ppt/slides/slide136.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61.xml" ContentType="application/vnd.openxmlformats-officedocument.presentationml.slide+xml"/>
  <Override PartName="/ppt/slides/slide172.xml" ContentType="application/vnd.openxmlformats-officedocument.presentationml.slide+xml"/>
  <Override PartName="/ppt/slides/slide15.xml" ContentType="application/vnd.openxmlformats-officedocument.presentationml.slide+xml"/>
  <Override PartName="/ppt/slides/slide119.xml" ContentType="application/vnd.openxmlformats-officedocument.presentationml.slide+xml"/>
  <Override PartName="/ppt/slides/slide22.xml" ContentType="application/vnd.openxmlformats-officedocument.presentationml.slide+xml"/>
  <Override PartName="/ppt/slides/slide33.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40.xml" ContentType="application/vnd.openxmlformats-officedocument.presentationml.slide+xml"/>
  <Override PartName="/docProps/core.xml" ContentType="application/vnd.openxmlformats-package.core-properties+xml"/>
  <Override PartName="/ppt/slides/slide51.xml" ContentType="application/vnd.openxmlformats-officedocument.presentationml.slide+xml"/>
  <Override PartName="/ppt/slides/slide144.xml" ContentType="application/vnd.openxmlformats-officedocument.presentationml.slide+xml"/>
  <Override PartName="/ppt/slides/slide155.xml" ContentType="application/vnd.openxmlformats-officedocument.presentationml.slide+xml"/>
  <Override PartName="/ppt/slides/slide162.xml" ContentType="application/vnd.openxmlformats-officedocument.presentationml.slide+xml"/>
  <Override PartName="/ppt/theme/theme1.xml" ContentType="application/vnd.openxmlformats-officedocument.theme+xml"/>
  <Override PartName="/ppt/slides/slide16.xml" ContentType="application/vnd.openxmlformats-officedocument.presentationml.slide+xml"/>
  <Override PartName="/ppt/slides/slide23.xml" ContentType="application/vnd.openxmlformats-officedocument.presentationml.slide+xml"/>
  <Override PartName="/ppt/slides/slide34.xml" ContentType="application/vnd.openxmlformats-officedocument.presentationml.slide+xml"/>
  <Override PartName="/ppt/slides/slide127.xml" ContentType="application/vnd.openxmlformats-officedocument.presentationml.slide+xml"/>
  <Override PartName="/ppt/slides/slide138.xml" ContentType="application/vnd.openxmlformats-officedocument.presentationml.slide+xml"/>
  <Override PartName="/ppt/slides/slide41.xml" ContentType="application/vnd.openxmlformats-officedocument.presentationml.slide+xml"/>
  <Override PartName="/ppt/slides/slide52.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63.xml" ContentType="application/vnd.openxmlformats-officedocument.presentationml.slide+xml"/>
  <Override PartName="/ppt/theme/theme2.xml" ContentType="application/vnd.openxmlformats-officedocument.theme+xml"/>
  <Override PartName="/ppt/slides/slide17.xml" ContentType="application/vnd.openxmlformats-officedocument.presentationml.slide+xml"/>
  <Override PartName="/ppt/slides/slide24.xml" ContentType="application/vnd.openxmlformats-officedocument.presentationml.slide+xml"/>
  <Override PartName="/ppt/slides/slide35.xml" ContentType="application/vnd.openxmlformats-officedocument.presentationml.slide+xml"/>
  <Override PartName="/ppt/slides/slide128.xml" ContentType="application/vnd.openxmlformats-officedocument.presentationml.slide+xml"/>
  <Override PartName="/ppt/slides/slide139.xml" ContentType="application/vnd.openxmlformats-officedocument.presentationml.slide+xml"/>
  <Override PartName="/ppt/slides/slide42.xml" ContentType="application/vnd.openxmlformats-officedocument.presentationml.slide+xml"/>
  <Override PartName="/ppt/slides/slide146.xml" ContentType="application/vnd.openxmlformats-officedocument.presentationml.slide+xml"/>
  <Override PartName="/ppt/slides/slide53.xml" ContentType="application/vnd.openxmlformats-officedocument.presentationml.slide+xml"/>
  <Override PartName="/ppt/slides/slide157.xml" ContentType="application/vnd.openxmlformats-officedocument.presentationml.slide+xml"/>
  <Override PartName="/ppt/slides/slide60.xml" ContentType="application/vnd.openxmlformats-officedocument.presentationml.slide+xml"/>
  <Override PartName="/ppt/slideMasters/slideMaster1.xml" ContentType="application/vnd.openxmlformats-officedocument.presentationml.slideMaster+xml"/>
  <Override PartName="/ppt/slides/slide164.xml" ContentType="application/vnd.openxmlformats-officedocument.presentationml.slide+xml"/>
  <Override PartName="/ppt/theme/theme3.xml" ContentType="application/vnd.openxmlformats-officedocument.theme+xml"/>
  <Override PartName="/ppt/slides/slide18.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slides/slide36.xml" ContentType="application/vnd.openxmlformats-officedocument.presentationml.slide+xml"/>
  <Override PartName="/ppt/slides/slide43.xml" ContentType="application/vnd.openxmlformats-officedocument.presentationml.slide+xml"/>
  <Override PartName="/ppt/slides/slide54.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61.xml" ContentType="application/vnd.openxmlformats-officedocument.presentationml.slide+xml"/>
  <Override PartName="/ppt/slides/slide72.xml" ContentType="application/vnd.openxmlformats-officedocument.presentationml.slide+xml"/>
  <Override PartName="/ppt/slides/slide165.xml" ContentType="application/vnd.openxmlformats-officedocument.presentationml.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174"/>
  </p:notesMasterIdLst>
  <p:handoutMasterIdLst>
    <p:handoutMasterId r:id="rId175"/>
  </p:handoutMasterIdLst>
  <p:sldIdLst>
    <p:sldId id="388" r:id="rId2"/>
    <p:sldId id="487" r:id="rId3"/>
    <p:sldId id="488" r:id="rId4"/>
    <p:sldId id="489" r:id="rId5"/>
    <p:sldId id="490" r:id="rId6"/>
    <p:sldId id="491" r:id="rId7"/>
    <p:sldId id="486" r:id="rId8"/>
    <p:sldId id="275" r:id="rId9"/>
    <p:sldId id="338" r:id="rId10"/>
    <p:sldId id="341" r:id="rId11"/>
    <p:sldId id="278" r:id="rId12"/>
    <p:sldId id="437" r:id="rId13"/>
    <p:sldId id="460" r:id="rId14"/>
    <p:sldId id="260" r:id="rId15"/>
    <p:sldId id="432" r:id="rId16"/>
    <p:sldId id="290" r:id="rId17"/>
    <p:sldId id="537" r:id="rId18"/>
    <p:sldId id="538" r:id="rId19"/>
    <p:sldId id="266" r:id="rId20"/>
    <p:sldId id="334" r:id="rId21"/>
    <p:sldId id="372" r:id="rId22"/>
    <p:sldId id="436" r:id="rId23"/>
    <p:sldId id="335" r:id="rId24"/>
    <p:sldId id="336" r:id="rId25"/>
    <p:sldId id="300" r:id="rId26"/>
    <p:sldId id="531" r:id="rId27"/>
    <p:sldId id="532" r:id="rId28"/>
    <p:sldId id="533" r:id="rId29"/>
    <p:sldId id="493" r:id="rId30"/>
    <p:sldId id="511" r:id="rId31"/>
    <p:sldId id="342" r:id="rId32"/>
    <p:sldId id="262" r:id="rId33"/>
    <p:sldId id="302" r:id="rId34"/>
    <p:sldId id="265" r:id="rId35"/>
    <p:sldId id="267" r:id="rId36"/>
    <p:sldId id="469" r:id="rId37"/>
    <p:sldId id="530" r:id="rId38"/>
    <p:sldId id="368" r:id="rId39"/>
    <p:sldId id="521" r:id="rId40"/>
    <p:sldId id="453" r:id="rId41"/>
    <p:sldId id="455" r:id="rId42"/>
    <p:sldId id="454" r:id="rId43"/>
    <p:sldId id="354" r:id="rId44"/>
    <p:sldId id="363" r:id="rId45"/>
    <p:sldId id="362" r:id="rId46"/>
    <p:sldId id="355" r:id="rId47"/>
    <p:sldId id="440" r:id="rId48"/>
    <p:sldId id="534" r:id="rId49"/>
    <p:sldId id="439" r:id="rId50"/>
    <p:sldId id="459" r:id="rId51"/>
    <p:sldId id="356" r:id="rId52"/>
    <p:sldId id="482" r:id="rId53"/>
    <p:sldId id="422" r:id="rId54"/>
    <p:sldId id="357" r:id="rId55"/>
    <p:sldId id="361" r:id="rId56"/>
    <p:sldId id="367" r:id="rId57"/>
    <p:sldId id="419" r:id="rId58"/>
    <p:sldId id="420" r:id="rId59"/>
    <p:sldId id="339" r:id="rId60"/>
    <p:sldId id="467" r:id="rId61"/>
    <p:sldId id="441" r:id="rId62"/>
    <p:sldId id="473" r:id="rId63"/>
    <p:sldId id="340" r:id="rId64"/>
    <p:sldId id="464" r:id="rId65"/>
    <p:sldId id="457" r:id="rId66"/>
    <p:sldId id="492" r:id="rId67"/>
    <p:sldId id="444" r:id="rId68"/>
    <p:sldId id="466" r:id="rId69"/>
    <p:sldId id="523" r:id="rId70"/>
    <p:sldId id="468" r:id="rId71"/>
    <p:sldId id="445" r:id="rId72"/>
    <p:sldId id="446" r:id="rId73"/>
    <p:sldId id="470" r:id="rId74"/>
    <p:sldId id="477" r:id="rId75"/>
    <p:sldId id="478" r:id="rId76"/>
    <p:sldId id="479" r:id="rId77"/>
    <p:sldId id="421" r:id="rId78"/>
    <p:sldId id="522" r:id="rId79"/>
    <p:sldId id="474" r:id="rId80"/>
    <p:sldId id="371" r:id="rId81"/>
    <p:sldId id="370" r:id="rId82"/>
    <p:sldId id="429" r:id="rId83"/>
    <p:sldId id="364" r:id="rId84"/>
    <p:sldId id="365" r:id="rId85"/>
    <p:sldId id="366" r:id="rId86"/>
    <p:sldId id="475" r:id="rId87"/>
    <p:sldId id="349" r:id="rId88"/>
    <p:sldId id="387" r:id="rId89"/>
    <p:sldId id="430" r:id="rId90"/>
    <p:sldId id="545" r:id="rId91"/>
    <p:sldId id="517" r:id="rId92"/>
    <p:sldId id="465" r:id="rId93"/>
    <p:sldId id="351" r:id="rId94"/>
    <p:sldId id="352" r:id="rId95"/>
    <p:sldId id="424" r:id="rId96"/>
    <p:sldId id="425" r:id="rId97"/>
    <p:sldId id="426" r:id="rId98"/>
    <p:sldId id="423" r:id="rId99"/>
    <p:sldId id="276" r:id="rId100"/>
    <p:sldId id="427" r:id="rId101"/>
    <p:sldId id="428" r:id="rId102"/>
    <p:sldId id="461" r:id="rId103"/>
    <p:sldId id="462" r:id="rId104"/>
    <p:sldId id="463" r:id="rId105"/>
    <p:sldId id="358" r:id="rId106"/>
    <p:sldId id="359" r:id="rId107"/>
    <p:sldId id="447" r:id="rId108"/>
    <p:sldId id="451" r:id="rId109"/>
    <p:sldId id="546" r:id="rId110"/>
    <p:sldId id="452" r:id="rId111"/>
    <p:sldId id="480" r:id="rId112"/>
    <p:sldId id="448" r:id="rId113"/>
    <p:sldId id="450" r:id="rId114"/>
    <p:sldId id="449" r:id="rId115"/>
    <p:sldId id="442" r:id="rId116"/>
    <p:sldId id="360" r:id="rId117"/>
    <p:sldId id="471" r:id="rId118"/>
    <p:sldId id="472" r:id="rId119"/>
    <p:sldId id="369" r:id="rId120"/>
    <p:sldId id="443" r:id="rId121"/>
    <p:sldId id="483" r:id="rId122"/>
    <p:sldId id="263" r:id="rId123"/>
    <p:sldId id="515" r:id="rId124"/>
    <p:sldId id="516" r:id="rId125"/>
    <p:sldId id="484" r:id="rId126"/>
    <p:sldId id="524" r:id="rId127"/>
    <p:sldId id="272" r:id="rId128"/>
    <p:sldId id="547" r:id="rId129"/>
    <p:sldId id="496" r:id="rId130"/>
    <p:sldId id="499" r:id="rId131"/>
    <p:sldId id="500" r:id="rId132"/>
    <p:sldId id="498" r:id="rId133"/>
    <p:sldId id="497" r:id="rId134"/>
    <p:sldId id="514" r:id="rId135"/>
    <p:sldId id="507" r:id="rId136"/>
    <p:sldId id="508" r:id="rId137"/>
    <p:sldId id="542" r:id="rId138"/>
    <p:sldId id="541" r:id="rId139"/>
    <p:sldId id="509" r:id="rId140"/>
    <p:sldId id="540" r:id="rId141"/>
    <p:sldId id="543" r:id="rId142"/>
    <p:sldId id="346" r:id="rId143"/>
    <p:sldId id="510" r:id="rId144"/>
    <p:sldId id="273" r:id="rId145"/>
    <p:sldId id="274" r:id="rId146"/>
    <p:sldId id="512" r:id="rId147"/>
    <p:sldId id="513" r:id="rId148"/>
    <p:sldId id="506" r:id="rId149"/>
    <p:sldId id="505" r:id="rId150"/>
    <p:sldId id="501" r:id="rId151"/>
    <p:sldId id="502" r:id="rId152"/>
    <p:sldId id="268" r:id="rId153"/>
    <p:sldId id="504" r:id="rId154"/>
    <p:sldId id="503" r:id="rId155"/>
    <p:sldId id="535" r:id="rId156"/>
    <p:sldId id="536" r:id="rId157"/>
    <p:sldId id="544" r:id="rId158"/>
    <p:sldId id="306" r:id="rId159"/>
    <p:sldId id="305" r:id="rId160"/>
    <p:sldId id="518" r:id="rId161"/>
    <p:sldId id="519" r:id="rId162"/>
    <p:sldId id="520" r:id="rId163"/>
    <p:sldId id="403" r:id="rId164"/>
    <p:sldId id="376" r:id="rId165"/>
    <p:sldId id="539" r:id="rId166"/>
    <p:sldId id="286" r:id="rId167"/>
    <p:sldId id="525" r:id="rId168"/>
    <p:sldId id="528" r:id="rId169"/>
    <p:sldId id="529" r:id="rId170"/>
    <p:sldId id="526" r:id="rId171"/>
    <p:sldId id="527" r:id="rId172"/>
    <p:sldId id="282" r:id="rId1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589" autoAdjust="0"/>
    <p:restoredTop sz="94700" autoAdjust="0"/>
  </p:normalViewPr>
  <p:slideViewPr>
    <p:cSldViewPr snapToGrid="0" snapToObjects="1">
      <p:cViewPr varScale="1">
        <p:scale>
          <a:sx n="87" d="100"/>
          <a:sy n="87" d="100"/>
        </p:scale>
        <p:origin x="-96" y="-272"/>
      </p:cViewPr>
      <p:guideLst>
        <p:guide orient="horz" pos="2160"/>
        <p:guide pos="2880"/>
      </p:guideLst>
    </p:cSldViewPr>
  </p:slideViewPr>
  <p:outlineViewPr>
    <p:cViewPr>
      <p:scale>
        <a:sx n="33" d="100"/>
        <a:sy n="33" d="100"/>
      </p:scale>
      <p:origin x="0" y="3176"/>
    </p:cViewPr>
  </p:outlineViewPr>
  <p:notesTextViewPr>
    <p:cViewPr>
      <p:scale>
        <a:sx n="100" d="100"/>
        <a:sy n="100" d="100"/>
      </p:scale>
      <p:origin x="0" y="0"/>
    </p:cViewPr>
  </p:notesTextViewPr>
  <p:sorterViewPr>
    <p:cViewPr>
      <p:scale>
        <a:sx n="66" d="100"/>
        <a:sy n="66" d="100"/>
      </p:scale>
      <p:origin x="0" y="7424"/>
    </p:cViewPr>
  </p:sorterViewPr>
  <p:gridSpacing cx="78028800" cy="78028800"/>
</p:viewPr>
</file>

<file path=ppt/_rels/presentation.xml.rels><?xml version="1.0" encoding="UTF-8" standalone="yes"?>
<Relationships xmlns="http://schemas.openxmlformats.org/package/2006/relationships"><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8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163" Type="http://schemas.openxmlformats.org/officeDocument/2006/relationships/slide" Target="slides/slide162.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139" Type="http://schemas.openxmlformats.org/officeDocument/2006/relationships/slide" Target="slides/slide138.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173" Type="http://schemas.openxmlformats.org/officeDocument/2006/relationships/slide" Target="slides/slide172.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49" Type="http://schemas.openxmlformats.org/officeDocument/2006/relationships/slide" Target="slides/slide148.xml"/><Relationship Id="rId174" Type="http://schemas.openxmlformats.org/officeDocument/2006/relationships/notesMaster" Target="notesMasters/notesMaster1.xml"/><Relationship Id="rId175" Type="http://schemas.openxmlformats.org/officeDocument/2006/relationships/handoutMaster" Target="handoutMasters/handoutMaster1.xml"/><Relationship Id="rId176" Type="http://schemas.openxmlformats.org/officeDocument/2006/relationships/printerSettings" Target="printerSettings/printerSettings1.bin"/><Relationship Id="rId177" Type="http://schemas.openxmlformats.org/officeDocument/2006/relationships/presProps" Target="presProps.xml"/><Relationship Id="rId178" Type="http://schemas.openxmlformats.org/officeDocument/2006/relationships/viewProps" Target="viewProps.xml"/><Relationship Id="rId179" Type="http://schemas.openxmlformats.org/officeDocument/2006/relationships/theme" Target="theme/theme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C65B4D0-C95C-4669-B68C-49E16F41BBA1}" type="datetimeFigureOut">
              <a:rPr lang="en-US" smtClean="0"/>
              <a:pPr/>
              <a:t>11/22/09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6026CAD-21E1-4332-A620-08C647F3444E}"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2A5B61-3D99-467D-A0FF-7880C6BE6283}" type="datetimeFigureOut">
              <a:rPr lang="en-US" smtClean="0"/>
              <a:pPr/>
              <a:t>11/22/09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3186A8-8EAB-4CA4-931D-4CDE1043890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notes start on slide ___, where I left off in lecture.</a:t>
            </a:r>
            <a:endParaRPr lang="en-US" dirty="0"/>
          </a:p>
        </p:txBody>
      </p:sp>
      <p:sp>
        <p:nvSpPr>
          <p:cNvPr id="4" name="Slide Number Placeholder 3"/>
          <p:cNvSpPr>
            <a:spLocks noGrp="1"/>
          </p:cNvSpPr>
          <p:nvPr>
            <p:ph type="sldNum" sz="quarter" idx="10"/>
          </p:nvPr>
        </p:nvSpPr>
        <p:spPr/>
        <p:txBody>
          <a:bodyPr/>
          <a:lstStyle/>
          <a:p>
            <a:fld id="{A43186A8-8EAB-4CA4-931D-4CDE1043890C}"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43186A8-8EAB-4CA4-931D-4CDE1043890C}" type="slidenum">
              <a:rPr lang="en-US" smtClean="0"/>
              <a:pPr/>
              <a:t>144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43186A8-8EAB-4CA4-931D-4CDE1043890C}"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43186A8-8EAB-4CA4-931D-4CDE1043890C}" type="slidenum">
              <a:rPr lang="en-US" smtClean="0"/>
              <a:pPr/>
              <a:t>35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43186A8-8EAB-4CA4-931D-4CDE1043890C}" type="slidenum">
              <a:rPr lang="en-US" smtClean="0"/>
              <a:pPr/>
              <a:t>56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43186A8-8EAB-4CA4-931D-4CDE1043890C}" type="slidenum">
              <a:rPr lang="en-US" smtClean="0"/>
              <a:pPr/>
              <a:t>99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097" name="Rectangle 1"/>
          <p:cNvSpPr>
            <a:spLocks noChangeArrowheads="1" noTextEdit="1"/>
          </p:cNvSpPr>
          <p:nvPr>
            <p:ph type="sldImg"/>
          </p:nvPr>
        </p:nvSpPr>
        <p:spPr bwMode="auto">
          <a:xfrm>
            <a:off x="1400736" y="914977"/>
            <a:ext cx="4055129" cy="3134591"/>
          </a:xfrm>
          <a:prstGeom prst="rect">
            <a:avLst/>
          </a:prstGeom>
          <a:solidFill>
            <a:srgbClr val="FFFFFF"/>
          </a:solidFill>
          <a:ln>
            <a:solidFill>
              <a:srgbClr val="000000"/>
            </a:solidFill>
            <a:miter lim="800000"/>
            <a:headEnd/>
            <a:tailEnd/>
          </a:ln>
        </p:spPr>
      </p:sp>
      <p:sp>
        <p:nvSpPr>
          <p:cNvPr id="4098" name="Text Box 2"/>
          <p:cNvSpPr txBox="1">
            <a:spLocks noChangeArrowheads="1"/>
          </p:cNvSpPr>
          <p:nvPr>
            <p:ph type="body" idx="1"/>
          </p:nvPr>
        </p:nvSpPr>
        <p:spPr bwMode="auto">
          <a:xfrm>
            <a:off x="1046350" y="4352637"/>
            <a:ext cx="4770904" cy="522605"/>
          </a:xfrm>
          <a:prstGeom prst="rect">
            <a:avLst/>
          </a:prstGeom>
          <a:noFill/>
          <a:ln>
            <a:miter lim="800000"/>
            <a:headEnd/>
            <a:tailEnd/>
          </a:ln>
        </p:spPr>
        <p:txBody>
          <a:bodyPr lIns="0" tIns="0" rIns="0" bIns="0">
            <a:prstTxWarp prst="textNoShape">
              <a:avLst/>
            </a:prstTxWarp>
            <a:spAutoFit/>
          </a:bodyPr>
          <a:lstStyle/>
          <a:p>
            <a:pPr marL="76930" indent="-76930">
              <a:lnSpc>
                <a:spcPct val="94000"/>
              </a:lnSpc>
              <a:spcBef>
                <a:spcPct val="0"/>
              </a:spcBef>
              <a:buSzPct val="45000"/>
              <a:tabLst>
                <a:tab pos="649628" algn="l"/>
                <a:tab pos="1299256" algn="l"/>
                <a:tab pos="1948884" algn="l"/>
                <a:tab pos="2598511" algn="l"/>
                <a:tab pos="3248139" algn="l"/>
                <a:tab pos="3897767" algn="l"/>
                <a:tab pos="4547395" algn="l"/>
              </a:tabLst>
            </a:pPr>
            <a:r>
              <a:rPr lang="en-GB" dirty="0">
                <a:latin typeface="Arial" charset="0"/>
                <a:ea typeface="Gothic" charset="0"/>
                <a:cs typeface="Gothic" charset="0"/>
              </a:rPr>
              <a:t>(A) Female </a:t>
            </a:r>
            <a:r>
              <a:rPr lang="en-GB" dirty="0" err="1">
                <a:latin typeface="Arial" charset="0"/>
                <a:ea typeface="Gothic" charset="0"/>
                <a:cs typeface="Gothic" charset="0"/>
              </a:rPr>
              <a:t>Utetheisa</a:t>
            </a:r>
            <a:r>
              <a:rPr lang="en-GB" dirty="0">
                <a:latin typeface="Arial" charset="0"/>
                <a:ea typeface="Gothic" charset="0"/>
                <a:cs typeface="Gothic" charset="0"/>
              </a:rPr>
              <a:t> emitting defensive froth. (Bar = 1 mm.) (B) Outcome of an encounter between a L. </a:t>
            </a:r>
            <a:r>
              <a:rPr lang="en-GB" dirty="0" err="1">
                <a:latin typeface="Arial" charset="0"/>
                <a:ea typeface="Gothic" charset="0"/>
                <a:cs typeface="Gothic" charset="0"/>
              </a:rPr>
              <a:t>ceratiola</a:t>
            </a:r>
            <a:r>
              <a:rPr lang="en-GB" dirty="0">
                <a:latin typeface="Arial" charset="0"/>
                <a:ea typeface="Gothic" charset="0"/>
                <a:cs typeface="Gothic" charset="0"/>
              </a:rPr>
              <a:t> spider and a PA-free </a:t>
            </a:r>
            <a:r>
              <a:rPr lang="en-GB" dirty="0" err="1">
                <a:latin typeface="Arial" charset="0"/>
                <a:ea typeface="Gothic" charset="0"/>
                <a:cs typeface="Gothic" charset="0"/>
              </a:rPr>
              <a:t>Utetheisa</a:t>
            </a:r>
            <a:r>
              <a:rPr lang="en-GB" dirty="0">
                <a:latin typeface="Arial" charset="0"/>
                <a:ea typeface="Gothic" charset="0"/>
                <a:cs typeface="Gothic" charset="0"/>
              </a:rPr>
              <a:t> from the − ♀ (− ♂) category. (Bar = 1 cm.)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43186A8-8EAB-4CA4-931D-4CDE1043890C}" type="slidenum">
              <a:rPr lang="en-US" smtClean="0"/>
              <a:pPr/>
              <a:t>119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097" name="Rectangle 1"/>
          <p:cNvSpPr>
            <a:spLocks noGrp="1" noRot="1" noChangeAspect="1" noChangeArrowheads="1" noTextEdit="1"/>
          </p:cNvSpPr>
          <p:nvPr>
            <p:ph type="sldImg"/>
          </p:nvPr>
        </p:nvSpPr>
        <p:spPr bwMode="auto">
          <a:xfrm>
            <a:off x="1400736" y="914977"/>
            <a:ext cx="4055129" cy="3134591"/>
          </a:xfrm>
          <a:prstGeom prst="rect">
            <a:avLst/>
          </a:prstGeom>
          <a:solidFill>
            <a:srgbClr val="FFFFFF"/>
          </a:solidFill>
          <a:ln>
            <a:solidFill>
              <a:srgbClr val="000000"/>
            </a:solidFill>
            <a:miter lim="800000"/>
            <a:headEnd/>
            <a:tailEnd/>
          </a:ln>
        </p:spPr>
      </p:sp>
      <p:sp>
        <p:nvSpPr>
          <p:cNvPr id="4098" name="Text Box 2"/>
          <p:cNvSpPr txBox="1">
            <a:spLocks noGrp="1" noChangeArrowheads="1"/>
          </p:cNvSpPr>
          <p:nvPr>
            <p:ph type="body" idx="1"/>
          </p:nvPr>
        </p:nvSpPr>
        <p:spPr bwMode="auto">
          <a:xfrm>
            <a:off x="1046350" y="4352637"/>
            <a:ext cx="4770904" cy="2084878"/>
          </a:xfrm>
          <a:prstGeom prst="rect">
            <a:avLst/>
          </a:prstGeom>
          <a:noFill/>
          <a:ln>
            <a:miter lim="800000"/>
            <a:headEnd/>
            <a:tailEnd/>
          </a:ln>
        </p:spPr>
        <p:txBody>
          <a:bodyPr lIns="0" tIns="0" rIns="0" bIns="0">
            <a:prstTxWarp prst="textNoShape">
              <a:avLst/>
            </a:prstTxWarp>
            <a:spAutoFit/>
          </a:bodyPr>
          <a:lstStyle/>
          <a:p>
            <a:pPr marL="76930" indent="-76930">
              <a:lnSpc>
                <a:spcPct val="94000"/>
              </a:lnSpc>
              <a:spcBef>
                <a:spcPct val="0"/>
              </a:spcBef>
              <a:buSzPct val="45000"/>
              <a:tabLst>
                <a:tab pos="649628" algn="l"/>
                <a:tab pos="1299256" algn="l"/>
                <a:tab pos="1948884" algn="l"/>
                <a:tab pos="2598511" algn="l"/>
                <a:tab pos="3248139" algn="l"/>
                <a:tab pos="3897767" algn="l"/>
                <a:tab pos="4547395" algn="l"/>
              </a:tabLst>
            </a:pPr>
            <a:r>
              <a:rPr lang="en-GB" dirty="0">
                <a:latin typeface="Arial" charset="0"/>
                <a:ea typeface="Gothic" charset="0"/>
                <a:cs typeface="Gothic" charset="0"/>
              </a:rPr>
              <a:t>(A) Beetle withstanding a 2-g pull; brush strokes are causing the beetle to adhere with its tarsi. (B) Ventral view of beetle, showing yellow tarsi. (C) Tarsus (numbers refer to </a:t>
            </a:r>
            <a:r>
              <a:rPr lang="en-GB" dirty="0" err="1">
                <a:latin typeface="Arial" charset="0"/>
                <a:ea typeface="Gothic" charset="0"/>
                <a:cs typeface="Gothic" charset="0"/>
              </a:rPr>
              <a:t>tarsomeres</a:t>
            </a:r>
            <a:r>
              <a:rPr lang="en-GB" dirty="0">
                <a:latin typeface="Arial" charset="0"/>
                <a:ea typeface="Gothic" charset="0"/>
                <a:cs typeface="Gothic" charset="0"/>
              </a:rPr>
              <a:t>). (D) Tarsus in contact with glass (polarized </a:t>
            </a:r>
            <a:r>
              <a:rPr lang="en-GB" dirty="0" err="1">
                <a:latin typeface="Arial" charset="0"/>
                <a:ea typeface="Gothic" charset="0"/>
                <a:cs typeface="Gothic" charset="0"/>
              </a:rPr>
              <a:t>epi</a:t>
            </a:r>
            <a:r>
              <a:rPr lang="en-GB" dirty="0">
                <a:latin typeface="Arial" charset="0"/>
                <a:ea typeface="Gothic" charset="0"/>
                <a:cs typeface="Gothic" charset="0"/>
              </a:rPr>
              <a:t>-illumination). (E) Same as preceding, in </a:t>
            </a:r>
            <a:r>
              <a:rPr lang="en-GB" dirty="0" err="1">
                <a:latin typeface="Arial" charset="0"/>
                <a:ea typeface="Gothic" charset="0"/>
                <a:cs typeface="Gothic" charset="0"/>
              </a:rPr>
              <a:t>nonpolarized</a:t>
            </a:r>
            <a:r>
              <a:rPr lang="en-GB" dirty="0">
                <a:latin typeface="Arial" charset="0"/>
                <a:ea typeface="Gothic" charset="0"/>
                <a:cs typeface="Gothic" charset="0"/>
              </a:rPr>
              <a:t> light; contact points of the bristles are seen to be wet. (F) Bristle pads, in contact with glass. (G) Droplets left on glass as part of a tarsal “footprint.” (H and I) Apparatus diagrammed in Fig. 1. In H, beetle is on platform, before lift is applied (horizontal trace on oscilloscope); in I, the lift has been applied (ascending green trace) to point where beetle has detached (return of trace to baseline). [Bars = 1 mm (B), 100 </a:t>
            </a:r>
            <a:r>
              <a:rPr lang="en-GB" dirty="0" err="1">
                <a:latin typeface="Arial" charset="0"/>
                <a:ea typeface="Gothic" charset="0"/>
                <a:cs typeface="Gothic" charset="0"/>
              </a:rPr>
              <a:t>μm</a:t>
            </a:r>
            <a:r>
              <a:rPr lang="en-GB" dirty="0">
                <a:latin typeface="Arial" charset="0"/>
                <a:ea typeface="Gothic" charset="0"/>
                <a:cs typeface="Gothic" charset="0"/>
              </a:rPr>
              <a:t> (C), 50 </a:t>
            </a:r>
            <a:r>
              <a:rPr lang="en-GB" dirty="0" err="1">
                <a:latin typeface="Arial" charset="0"/>
                <a:ea typeface="Gothic" charset="0"/>
                <a:cs typeface="Gothic" charset="0"/>
              </a:rPr>
              <a:t>μm</a:t>
            </a:r>
            <a:r>
              <a:rPr lang="en-GB" dirty="0">
                <a:latin typeface="Arial" charset="0"/>
                <a:ea typeface="Gothic" charset="0"/>
                <a:cs typeface="Gothic" charset="0"/>
              </a:rPr>
              <a:t> (D), 10 </a:t>
            </a:r>
            <a:r>
              <a:rPr lang="en-GB" dirty="0" err="1">
                <a:latin typeface="Arial" charset="0"/>
                <a:ea typeface="Gothic" charset="0"/>
                <a:cs typeface="Gothic" charset="0"/>
              </a:rPr>
              <a:t>μm</a:t>
            </a:r>
            <a:r>
              <a:rPr lang="en-GB" dirty="0">
                <a:latin typeface="Arial" charset="0"/>
                <a:ea typeface="Gothic" charset="0"/>
                <a:cs typeface="Gothic" charset="0"/>
              </a:rPr>
              <a:t> (F), and 50 </a:t>
            </a:r>
            <a:r>
              <a:rPr lang="en-GB" dirty="0" err="1">
                <a:latin typeface="Arial" charset="0"/>
                <a:ea typeface="Gothic" charset="0"/>
                <a:cs typeface="Gothic" charset="0"/>
              </a:rPr>
              <a:t>μm</a:t>
            </a:r>
            <a:r>
              <a:rPr lang="en-GB" dirty="0">
                <a:latin typeface="Arial" charset="0"/>
                <a:ea typeface="Gothic" charset="0"/>
                <a:cs typeface="Gothic" charset="0"/>
              </a:rPr>
              <a:t> (G).]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097" name="Rectangle 1"/>
          <p:cNvSpPr>
            <a:spLocks noGrp="1" noRot="1" noChangeAspect="1" noChangeArrowheads="1" noTextEdit="1"/>
          </p:cNvSpPr>
          <p:nvPr>
            <p:ph type="sldImg"/>
          </p:nvPr>
        </p:nvSpPr>
        <p:spPr bwMode="auto">
          <a:xfrm>
            <a:off x="1400736" y="914977"/>
            <a:ext cx="4055129" cy="3134591"/>
          </a:xfrm>
          <a:prstGeom prst="rect">
            <a:avLst/>
          </a:prstGeom>
          <a:solidFill>
            <a:srgbClr val="FFFFFF"/>
          </a:solidFill>
          <a:ln>
            <a:solidFill>
              <a:srgbClr val="000000"/>
            </a:solidFill>
            <a:miter lim="800000"/>
            <a:headEnd/>
            <a:tailEnd/>
          </a:ln>
        </p:spPr>
      </p:sp>
      <p:sp>
        <p:nvSpPr>
          <p:cNvPr id="4098" name="Text Box 2"/>
          <p:cNvSpPr txBox="1">
            <a:spLocks noGrp="1" noChangeArrowheads="1"/>
          </p:cNvSpPr>
          <p:nvPr>
            <p:ph type="body" idx="1"/>
          </p:nvPr>
        </p:nvSpPr>
        <p:spPr bwMode="auto">
          <a:xfrm>
            <a:off x="1046350" y="4352637"/>
            <a:ext cx="4770904" cy="2084878"/>
          </a:xfrm>
          <a:prstGeom prst="rect">
            <a:avLst/>
          </a:prstGeom>
          <a:noFill/>
          <a:ln>
            <a:miter lim="800000"/>
            <a:headEnd/>
            <a:tailEnd/>
          </a:ln>
        </p:spPr>
        <p:txBody>
          <a:bodyPr lIns="0" tIns="0" rIns="0" bIns="0">
            <a:prstTxWarp prst="textNoShape">
              <a:avLst/>
            </a:prstTxWarp>
            <a:spAutoFit/>
          </a:bodyPr>
          <a:lstStyle/>
          <a:p>
            <a:pPr marL="76930" indent="-76930">
              <a:lnSpc>
                <a:spcPct val="94000"/>
              </a:lnSpc>
              <a:spcBef>
                <a:spcPct val="0"/>
              </a:spcBef>
              <a:buSzPct val="45000"/>
              <a:tabLst>
                <a:tab pos="649628" algn="l"/>
                <a:tab pos="1299256" algn="l"/>
                <a:tab pos="1948884" algn="l"/>
                <a:tab pos="2598511" algn="l"/>
                <a:tab pos="3248139" algn="l"/>
                <a:tab pos="3897767" algn="l"/>
                <a:tab pos="4547395" algn="l"/>
              </a:tabLst>
            </a:pPr>
            <a:r>
              <a:rPr lang="en-GB" dirty="0">
                <a:latin typeface="Arial" charset="0"/>
                <a:ea typeface="Gothic" charset="0"/>
                <a:cs typeface="Gothic" charset="0"/>
              </a:rPr>
              <a:t>(A–C) Normal tarsus, and details thereof; the pads are stuck together in clusters (C), which are arranged in rows (A). (D–F) Comparable with preceding, but of a tarsus cleaned of oil by treatment with methanol/chloroform solution. (G) Comparable with E but with some of the bristles clustered where a droplet of oil has been applied. (H) Portion of tarsus where tips of bristles have been cut off, showing how bristle shafts are stuck together in groups; a substance, presumed to be oil, is seen between the bases of the bristles (upper arrow). Lower arrows point to pores from which tarsal oil is presumed to be secreted. (I) Bristles, in profile view, showing the component parts (shaft, bifurcated tip, pads) and oil pores between their bases. [Bars = 100 </a:t>
            </a:r>
            <a:r>
              <a:rPr lang="en-GB" dirty="0" err="1">
                <a:latin typeface="Arial" charset="0"/>
                <a:ea typeface="Gothic" charset="0"/>
                <a:cs typeface="Gothic" charset="0"/>
              </a:rPr>
              <a:t>μm</a:t>
            </a:r>
            <a:r>
              <a:rPr lang="en-GB" dirty="0">
                <a:latin typeface="Arial" charset="0"/>
                <a:ea typeface="Gothic" charset="0"/>
                <a:cs typeface="Gothic" charset="0"/>
              </a:rPr>
              <a:t> (A), 20 </a:t>
            </a:r>
            <a:r>
              <a:rPr lang="en-GB" dirty="0" err="1">
                <a:latin typeface="Arial" charset="0"/>
                <a:ea typeface="Gothic" charset="0"/>
                <a:cs typeface="Gothic" charset="0"/>
              </a:rPr>
              <a:t>μm</a:t>
            </a:r>
            <a:r>
              <a:rPr lang="en-GB" dirty="0">
                <a:latin typeface="Arial" charset="0"/>
                <a:ea typeface="Gothic" charset="0"/>
                <a:cs typeface="Gothic" charset="0"/>
              </a:rPr>
              <a:t> (B), 5 </a:t>
            </a:r>
            <a:r>
              <a:rPr lang="en-GB" dirty="0" err="1">
                <a:latin typeface="Arial" charset="0"/>
                <a:ea typeface="Gothic" charset="0"/>
                <a:cs typeface="Gothic" charset="0"/>
              </a:rPr>
              <a:t>μm</a:t>
            </a:r>
            <a:r>
              <a:rPr lang="en-GB" dirty="0">
                <a:latin typeface="Arial" charset="0"/>
                <a:ea typeface="Gothic" charset="0"/>
                <a:cs typeface="Gothic" charset="0"/>
              </a:rPr>
              <a:t> (C), 10 </a:t>
            </a:r>
            <a:r>
              <a:rPr lang="en-GB" dirty="0" err="1">
                <a:latin typeface="Arial" charset="0"/>
                <a:ea typeface="Gothic" charset="0"/>
                <a:cs typeface="Gothic" charset="0"/>
              </a:rPr>
              <a:t>μm</a:t>
            </a:r>
            <a:r>
              <a:rPr lang="en-GB" dirty="0">
                <a:latin typeface="Arial" charset="0"/>
                <a:ea typeface="Gothic" charset="0"/>
                <a:cs typeface="Gothic" charset="0"/>
              </a:rPr>
              <a:t> (I).]</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C9AAFEC-D729-4006-A697-56BD09C48B70}" type="datetimeFigureOut">
              <a:rPr lang="en-US" smtClean="0"/>
              <a:pPr/>
              <a:t>11/22/09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28A167-10FD-45C1-BC6B-4EEFEF47E49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9AAFEC-D729-4006-A697-56BD09C48B70}" type="datetimeFigureOut">
              <a:rPr lang="en-US" smtClean="0"/>
              <a:pPr/>
              <a:t>11/22/09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28A167-10FD-45C1-BC6B-4EEFEF47E49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9AAFEC-D729-4006-A697-56BD09C48B70}" type="datetimeFigureOut">
              <a:rPr lang="en-US" smtClean="0"/>
              <a:pPr/>
              <a:t>11/22/09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28A167-10FD-45C1-BC6B-4EEFEF47E49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9AAFEC-D729-4006-A697-56BD09C48B70}" type="datetimeFigureOut">
              <a:rPr lang="en-US" smtClean="0"/>
              <a:pPr/>
              <a:t>11/22/09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28A167-10FD-45C1-BC6B-4EEFEF47E49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9AAFEC-D729-4006-A697-56BD09C48B70}" type="datetimeFigureOut">
              <a:rPr lang="en-US" smtClean="0"/>
              <a:pPr/>
              <a:t>11/22/09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28A167-10FD-45C1-BC6B-4EEFEF47E49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9AAFEC-D729-4006-A697-56BD09C48B70}" type="datetimeFigureOut">
              <a:rPr lang="en-US" smtClean="0"/>
              <a:pPr/>
              <a:t>11/22/09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28A167-10FD-45C1-BC6B-4EEFEF47E49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C9AAFEC-D729-4006-A697-56BD09C48B70}" type="datetimeFigureOut">
              <a:rPr lang="en-US" smtClean="0"/>
              <a:pPr/>
              <a:t>11/22/09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28A167-10FD-45C1-BC6B-4EEFEF47E49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9AAFEC-D729-4006-A697-56BD09C48B70}" type="datetimeFigureOut">
              <a:rPr lang="en-US" smtClean="0"/>
              <a:pPr/>
              <a:t>11/22/09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28A167-10FD-45C1-BC6B-4EEFEF47E49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9AAFEC-D729-4006-A697-56BD09C48B70}" type="datetimeFigureOut">
              <a:rPr lang="en-US" smtClean="0"/>
              <a:pPr/>
              <a:t>11/22/09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28A167-10FD-45C1-BC6B-4EEFEF47E49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9AAFEC-D729-4006-A697-56BD09C48B70}" type="datetimeFigureOut">
              <a:rPr lang="en-US" smtClean="0"/>
              <a:pPr/>
              <a:t>11/22/09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28A167-10FD-45C1-BC6B-4EEFEF47E49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9AAFEC-D729-4006-A697-56BD09C48B70}" type="datetimeFigureOut">
              <a:rPr lang="en-US" smtClean="0"/>
              <a:pPr/>
              <a:t>11/22/09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28A167-10FD-45C1-BC6B-4EEFEF47E49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9AAFEC-D729-4006-A697-56BD09C48B70}" type="datetimeFigureOut">
              <a:rPr lang="en-US" smtClean="0"/>
              <a:pPr/>
              <a:t>11/22/09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28A167-10FD-45C1-BC6B-4EEFEF47E49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07.jpeg"/><Relationship Id="rId4" Type="http://schemas.openxmlformats.org/officeDocument/2006/relationships/image" Target="../media/image10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2.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3.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4.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07.jpeg"/><Relationship Id="rId4" Type="http://schemas.openxmlformats.org/officeDocument/2006/relationships/image" Target="../media/image126.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07.jpeg"/><Relationship Id="rId4" Type="http://schemas.openxmlformats.org/officeDocument/2006/relationships/image" Target="../media/image127.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gif"/></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1.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2.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7.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8.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9.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0.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1.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2.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3.jpe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4.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6.jpe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8.jpe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9.jpe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0.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1.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2.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3.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4.jpe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6.jpe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7.jpe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8.jpe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9.jpe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0.jpe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1.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2.jpe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3.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4.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6.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7.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5.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7.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Dorcas Copper.jpg"/>
          <p:cNvPicPr>
            <a:picLocks noGrp="1" noChangeAspect="1"/>
          </p:cNvPicPr>
          <p:nvPr>
            <p:ph idx="1"/>
          </p:nvPr>
        </p:nvPicPr>
        <p:blipFill>
          <a:blip r:embed="rId2"/>
          <a:srcRect l="-15578" r="-15578"/>
          <a:stretch>
            <a:fillRect/>
          </a:stretch>
        </p:blipFill>
        <p:spPr>
          <a:xfrm>
            <a:off x="-1077935" y="274638"/>
            <a:ext cx="11479826" cy="6313462"/>
          </a:xfrm>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Yellow-winged Grasshopper.jpg"/>
          <p:cNvPicPr>
            <a:picLocks noGrp="1" noChangeAspect="1"/>
          </p:cNvPicPr>
          <p:nvPr>
            <p:ph idx="1"/>
          </p:nvPr>
        </p:nvPicPr>
        <p:blipFill>
          <a:blip r:embed="rId2"/>
          <a:srcRect l="-23237" r="-23237"/>
          <a:stretch>
            <a:fillRect/>
          </a:stretch>
        </p:blipFill>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Red-winged Grasshopper.jpg"/>
          <p:cNvPicPr>
            <a:picLocks noGrp="1" noChangeAspect="1"/>
          </p:cNvPicPr>
          <p:nvPr>
            <p:ph idx="1"/>
          </p:nvPr>
        </p:nvPicPr>
        <p:blipFill>
          <a:blip r:embed="rId2"/>
          <a:srcRect l="-5799" r="-5799"/>
          <a:stretch>
            <a:fillRect/>
          </a:stretch>
        </p:blipFill>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255510" y="1600200"/>
            <a:ext cx="4715681" cy="3536761"/>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96619" y="274638"/>
            <a:ext cx="8847381" cy="5977248"/>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DR044 Small-eyed Sphinx (Paonias myops) 7825.JPG"/>
          <p:cNvPicPr>
            <a:picLocks noGrp="1" noChangeAspect="1"/>
          </p:cNvPicPr>
          <p:nvPr>
            <p:ph idx="1"/>
          </p:nvPr>
        </p:nvPicPr>
        <p:blipFill>
          <a:blip r:embed="rId2"/>
          <a:srcRect l="-20985" r="-20985"/>
          <a:stretch>
            <a:fillRect/>
          </a:stretch>
        </p:blipFill>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32859"/>
            <a:ext cx="9144000" cy="6784848"/>
          </a:xfrm>
          <a:prstGeom prst="rect">
            <a:avLst/>
          </a:prstGeom>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060787"/>
            <a:ext cx="9144000" cy="4480560"/>
          </a:xfrm>
          <a:prstGeom prst="rect">
            <a:avLst/>
          </a:prstGeom>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osmosoma myrodora.jpg"/>
          <p:cNvPicPr>
            <a:picLocks noGrp="1" noChangeAspect="1"/>
          </p:cNvPicPr>
          <p:nvPr>
            <p:ph idx="1"/>
          </p:nvPr>
        </p:nvPicPr>
        <p:blipFill>
          <a:blip r:embed="rId2"/>
          <a:srcRect l="-18187" r="-18187"/>
          <a:stretch>
            <a:fillRect/>
          </a:stretch>
        </p:blipFill>
        <p:spPr>
          <a:xfrm>
            <a:off x="-826910" y="274638"/>
            <a:ext cx="10904330" cy="5996962"/>
          </a:xfrm>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Utetheisa bella.jpg"/>
          <p:cNvPicPr>
            <a:picLocks noGrp="1" noChangeAspect="1"/>
          </p:cNvPicPr>
          <p:nvPr>
            <p:ph idx="1"/>
          </p:nvPr>
        </p:nvPicPr>
        <p:blipFill>
          <a:blip r:embed="rId2"/>
          <a:srcRect l="-40915" r="-40915"/>
          <a:stretch>
            <a:fillRect/>
          </a:stretch>
        </p:blipFill>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1" y="381640"/>
            <a:ext cx="8494560" cy="225062"/>
          </a:xfrm>
          <a:prstGeom prst="rect">
            <a:avLst/>
          </a:prstGeom>
          <a:noFill/>
          <a:ln w="9525">
            <a:noFill/>
            <a:miter lim="800000"/>
            <a:headEnd/>
            <a:tailEnd/>
          </a:ln>
        </p:spPr>
        <p:txBody>
          <a:bodyPr lIns="0" tIns="0" rIns="0" bIns="0">
            <a:prstTxWarp prst="textNoShape">
              <a:avLst/>
            </a:prstTxWarp>
            <a:spAutoFit/>
          </a:bodyPr>
          <a:lstStyle/>
          <a:p>
            <a:pPr algn="ctr">
              <a:lnSpc>
                <a:spcPct val="97000"/>
              </a:lnSpc>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1500" b="1" dirty="0">
                <a:solidFill>
                  <a:srgbClr val="000000"/>
                </a:solidFill>
                <a:latin typeface="Arial" charset="0"/>
              </a:rPr>
              <a:t>(A) Female </a:t>
            </a:r>
            <a:r>
              <a:rPr lang="en-GB" sz="1500" b="1" dirty="0" err="1">
                <a:solidFill>
                  <a:srgbClr val="000000"/>
                </a:solidFill>
                <a:latin typeface="Arial" charset="0"/>
              </a:rPr>
              <a:t>Utetheisa</a:t>
            </a:r>
            <a:r>
              <a:rPr lang="en-GB" sz="1500" b="1" dirty="0">
                <a:solidFill>
                  <a:srgbClr val="000000"/>
                </a:solidFill>
                <a:latin typeface="Arial" charset="0"/>
              </a:rPr>
              <a:t> emitting defensive froth</a:t>
            </a:r>
          </a:p>
        </p:txBody>
      </p:sp>
      <p:pic>
        <p:nvPicPr>
          <p:cNvPr id="3074" name="Picture 2"/>
          <p:cNvPicPr>
            <a:picLocks noChangeAspect="1" noChangeArrowheads="1"/>
          </p:cNvPicPr>
          <p:nvPr/>
        </p:nvPicPr>
        <p:blipFill>
          <a:blip r:embed="rId3"/>
          <a:srcRect/>
          <a:stretch>
            <a:fillRect/>
          </a:stretch>
        </p:blipFill>
        <p:spPr bwMode="auto">
          <a:xfrm>
            <a:off x="2880" y="5943504"/>
            <a:ext cx="9108000" cy="943299"/>
          </a:xfrm>
          <a:prstGeom prst="rect">
            <a:avLst/>
          </a:prstGeom>
          <a:noFill/>
        </p:spPr>
      </p:pic>
      <p:pic>
        <p:nvPicPr>
          <p:cNvPr id="3075" name="Picture 3"/>
          <p:cNvPicPr>
            <a:picLocks noChangeAspect="1" noChangeArrowheads="1"/>
          </p:cNvPicPr>
          <p:nvPr/>
        </p:nvPicPr>
        <p:blipFill>
          <a:blip r:embed="rId4"/>
          <a:srcRect/>
          <a:stretch>
            <a:fillRect/>
          </a:stretch>
        </p:blipFill>
        <p:spPr bwMode="auto">
          <a:xfrm>
            <a:off x="671040" y="2081019"/>
            <a:ext cx="7804800" cy="2688762"/>
          </a:xfrm>
          <a:prstGeom prst="rect">
            <a:avLst/>
          </a:prstGeom>
          <a:noFill/>
        </p:spPr>
      </p:pic>
      <p:sp>
        <p:nvSpPr>
          <p:cNvPr id="3076" name="Text Box 4"/>
          <p:cNvSpPr txBox="1">
            <a:spLocks noChangeArrowheads="1"/>
          </p:cNvSpPr>
          <p:nvPr/>
        </p:nvSpPr>
        <p:spPr bwMode="auto">
          <a:xfrm>
            <a:off x="671040" y="5972308"/>
            <a:ext cx="3918240" cy="165045"/>
          </a:xfrm>
          <a:prstGeom prst="rect">
            <a:avLst/>
          </a:prstGeom>
          <a:noFill/>
          <a:ln w="9525">
            <a:noFill/>
            <a:miter lim="800000"/>
            <a:headEnd/>
            <a:tailEnd/>
          </a:ln>
        </p:spPr>
        <p:txBody>
          <a:bodyPr lIns="0" tIns="0" rIns="0" bIns="0">
            <a:prstTxWarp prst="textNoShape">
              <a:avLst/>
            </a:prstTxWarp>
            <a:spAutoFit/>
          </a:bodyPr>
          <a:lstStyle/>
          <a:p>
            <a:pPr>
              <a:lnSpc>
                <a:spcPct val="97000"/>
              </a:lnSpc>
              <a:buClr>
                <a:srgbClr val="000000"/>
              </a:buClr>
              <a:buSzPct val="45000"/>
              <a:tabLst>
                <a:tab pos="656650" algn="l"/>
                <a:tab pos="1313299" algn="l"/>
                <a:tab pos="1969949" algn="l"/>
                <a:tab pos="2626599" algn="l"/>
                <a:tab pos="3283248" algn="l"/>
              </a:tabLst>
            </a:pPr>
            <a:r>
              <a:rPr lang="en-GB" sz="1100" b="1" dirty="0" err="1">
                <a:solidFill>
                  <a:srgbClr val="000000"/>
                </a:solidFill>
                <a:latin typeface="Arial" charset="0"/>
              </a:rPr>
              <a:t>González</a:t>
            </a:r>
            <a:r>
              <a:rPr lang="en-GB" sz="1100" b="1" dirty="0">
                <a:solidFill>
                  <a:srgbClr val="000000"/>
                </a:solidFill>
                <a:latin typeface="Arial" charset="0"/>
              </a:rPr>
              <a:t> A et al. PNAS 1999;96:5570-5574</a:t>
            </a:r>
          </a:p>
        </p:txBody>
      </p:sp>
      <p:sp>
        <p:nvSpPr>
          <p:cNvPr id="3077" name="Text Box 5"/>
          <p:cNvSpPr txBox="1">
            <a:spLocks noChangeArrowheads="1"/>
          </p:cNvSpPr>
          <p:nvPr/>
        </p:nvSpPr>
        <p:spPr bwMode="auto">
          <a:xfrm>
            <a:off x="97920" y="6613175"/>
            <a:ext cx="4930560" cy="102336"/>
          </a:xfrm>
          <a:prstGeom prst="rect">
            <a:avLst/>
          </a:prstGeom>
          <a:noFill/>
          <a:ln w="9525">
            <a:noFill/>
            <a:miter lim="800000"/>
            <a:headEnd/>
            <a:tailEnd/>
          </a:ln>
        </p:spPr>
        <p:txBody>
          <a:bodyPr lIns="0" tIns="0" rIns="0" bIns="0">
            <a:prstTxWarp prst="textNoShape">
              <a:avLst/>
            </a:prstTxWarp>
            <a:spAutoFit/>
          </a:bodyPr>
          <a:lstStyle/>
          <a:p>
            <a:pPr marL="77761" indent="-77761">
              <a:lnSpc>
                <a:spcPct val="94000"/>
              </a:lnSpc>
              <a:buClr>
                <a:srgbClr val="000000"/>
              </a:buClr>
              <a:buSzPct val="45000"/>
              <a:tabLst>
                <a:tab pos="656650" algn="l"/>
                <a:tab pos="1313299" algn="l"/>
                <a:tab pos="1969949" algn="l"/>
                <a:tab pos="2626599" algn="l"/>
                <a:tab pos="3283248" algn="l"/>
                <a:tab pos="3939898" algn="l"/>
                <a:tab pos="4596548" algn="l"/>
              </a:tabLst>
            </a:pPr>
            <a:r>
              <a:rPr lang="en-GB" sz="700" dirty="0">
                <a:solidFill>
                  <a:srgbClr val="000000"/>
                </a:solidFill>
                <a:latin typeface="Arial" charset="0"/>
              </a:rPr>
              <a:t>©1999 by The National Academy of Sciences</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Banded Hairstreak.jpg"/>
          <p:cNvPicPr>
            <a:picLocks noGrp="1" noChangeAspect="1"/>
          </p:cNvPicPr>
          <p:nvPr>
            <p:ph idx="1"/>
          </p:nvPr>
        </p:nvPicPr>
        <p:blipFill>
          <a:blip r:embed="rId2"/>
          <a:srcRect l="-24079" r="-24079"/>
          <a:stretch>
            <a:fillRect/>
          </a:stretch>
        </p:blipFill>
        <p:spPr>
          <a:xfrm>
            <a:off x="-1816248" y="44592"/>
            <a:ext cx="12388883" cy="6813408"/>
          </a:xfrm>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preferRelativeResize="0">
            <a:picLocks noChangeAspect="1"/>
          </p:cNvPicPr>
          <p:nvPr/>
        </p:nvPicPr>
        <p:blipFill>
          <a:blip r:embed="rId2"/>
          <a:stretch>
            <a:fillRect/>
          </a:stretch>
        </p:blipFill>
        <p:spPr>
          <a:xfrm>
            <a:off x="-1" y="-1"/>
            <a:ext cx="9018660" cy="6839150"/>
          </a:xfrm>
          <a:prstGeom prst="rect">
            <a:avLst/>
          </a:prstGeom>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onarch caterpillar.jpg"/>
          <p:cNvPicPr>
            <a:picLocks noGrp="1" noChangeAspect="1"/>
          </p:cNvPicPr>
          <p:nvPr>
            <p:ph idx="1"/>
          </p:nvPr>
        </p:nvPicPr>
        <p:blipFill>
          <a:blip r:embed="rId2"/>
          <a:srcRect l="-10585" r="-10585"/>
          <a:stretch>
            <a:fillRect/>
          </a:stretch>
        </p:blipFill>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onarch.jpg"/>
          <p:cNvPicPr>
            <a:picLocks noGrp="1" noChangeAspect="1"/>
          </p:cNvPicPr>
          <p:nvPr>
            <p:ph idx="1"/>
          </p:nvPr>
        </p:nvPicPr>
        <p:blipFill>
          <a:blip r:embed="rId2"/>
          <a:srcRect l="-16671" r="-16671"/>
          <a:stretch>
            <a:fillRect/>
          </a:stretch>
        </p:blipFill>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Viceroy.jpg"/>
          <p:cNvPicPr>
            <a:picLocks noGrp="1" noChangeAspect="1"/>
          </p:cNvPicPr>
          <p:nvPr>
            <p:ph idx="1"/>
          </p:nvPr>
        </p:nvPicPr>
        <p:blipFill>
          <a:blip r:embed="rId2"/>
          <a:srcRect l="-10556" r="-10556"/>
          <a:stretch>
            <a:fillRect/>
          </a:stretch>
        </p:blipFill>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aple Callus Borer Moth.JPG"/>
          <p:cNvPicPr>
            <a:picLocks noGrp="1" noChangeAspect="1"/>
          </p:cNvPicPr>
          <p:nvPr>
            <p:ph idx="1"/>
          </p:nvPr>
        </p:nvPicPr>
        <p:blipFill>
          <a:blip r:embed="rId2"/>
          <a:srcRect l="-25632" r="-25632"/>
          <a:stretch>
            <a:fillRect/>
          </a:stretch>
        </p:blipFill>
        <p:spPr>
          <a:xfrm>
            <a:off x="-408751" y="744561"/>
            <a:ext cx="9738240" cy="5355657"/>
          </a:xfrm>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aper Wasp.jpg"/>
          <p:cNvPicPr>
            <a:picLocks noGrp="1" noChangeAspect="1"/>
          </p:cNvPicPr>
          <p:nvPr>
            <p:ph idx="1"/>
          </p:nvPr>
        </p:nvPicPr>
        <p:blipFill>
          <a:blip r:embed="rId2"/>
          <a:srcRect l="-10610" r="-10610"/>
          <a:stretch>
            <a:fillRect/>
          </a:stretch>
        </p:blipFill>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Grape Root Borer Moth.jpg"/>
          <p:cNvPicPr>
            <a:picLocks noGrp="1" noChangeAspect="1"/>
          </p:cNvPicPr>
          <p:nvPr>
            <p:ph idx="1"/>
          </p:nvPr>
        </p:nvPicPr>
        <p:blipFill>
          <a:blip r:embed="rId2"/>
          <a:srcRect l="-40915" r="-40915"/>
          <a:stretch>
            <a:fillRect/>
          </a:stretch>
        </p:blipFill>
        <p:spPr>
          <a:xfrm>
            <a:off x="457200" y="1067255"/>
            <a:ext cx="8229600" cy="4525963"/>
          </a:xfrm>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2"/>
          <a:stretch>
            <a:fillRect/>
          </a:stretch>
        </p:blipFill>
        <p:spPr>
          <a:xfrm>
            <a:off x="846852" y="1046163"/>
            <a:ext cx="7620000" cy="5080000"/>
          </a:xfrm>
          <a:prstGeom prst="rect">
            <a:avLst/>
          </a:prstGeom>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457200" y="535934"/>
            <a:ext cx="8128000" cy="5410200"/>
          </a:xfrm>
          <a:prstGeom prst="rect">
            <a:avLst/>
          </a:prstGeom>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Bald-faced Hornet.jpg"/>
          <p:cNvPicPr>
            <a:picLocks noGrp="1" noChangeAspect="1"/>
          </p:cNvPicPr>
          <p:nvPr>
            <p:ph idx="1"/>
          </p:nvPr>
        </p:nvPicPr>
        <p:blipFill>
          <a:blip r:embed="rId3"/>
          <a:srcRect l="-42128" r="-42128"/>
          <a:stretch>
            <a:fillRect/>
          </a:stretch>
        </p:blipFill>
        <p:spPr>
          <a:xfrm>
            <a:off x="-1641351" y="0"/>
            <a:ext cx="12469964" cy="6858000"/>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Yehl Skipper.jpg"/>
          <p:cNvPicPr>
            <a:picLocks noGrp="1" noChangeAspect="1"/>
          </p:cNvPicPr>
          <p:nvPr>
            <p:ph idx="1"/>
          </p:nvPr>
        </p:nvPicPr>
        <p:blipFill>
          <a:blip r:embed="rId2"/>
          <a:srcRect l="-23869" r="-23869"/>
          <a:stretch>
            <a:fillRect/>
          </a:stretch>
        </p:blipFill>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pilomyia fusca 2.jpg"/>
          <p:cNvPicPr>
            <a:picLocks noGrp="1" noChangeAspect="1"/>
          </p:cNvPicPr>
          <p:nvPr>
            <p:ph idx="1"/>
          </p:nvPr>
        </p:nvPicPr>
        <p:blipFill>
          <a:blip r:embed="rId2"/>
          <a:srcRect l="-25708" r="-25708"/>
          <a:stretch>
            <a:fillRect/>
          </a:stretch>
        </p:blipFill>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Locust Borer.jpg"/>
          <p:cNvPicPr>
            <a:picLocks noGrp="1" noChangeAspect="1"/>
          </p:cNvPicPr>
          <p:nvPr>
            <p:ph idx="1"/>
          </p:nvPr>
        </p:nvPicPr>
        <p:blipFill>
          <a:blip r:embed="rId2"/>
          <a:srcRect l="-10610" r="-10610"/>
          <a:stretch>
            <a:fillRect/>
          </a:stretch>
        </p:blipFill>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Tiger Swallowtail caterpillar.jpg"/>
          <p:cNvPicPr>
            <a:picLocks noGrp="1" noChangeAspect="1"/>
          </p:cNvPicPr>
          <p:nvPr>
            <p:ph idx="1"/>
          </p:nvPr>
        </p:nvPicPr>
        <p:blipFill>
          <a:blip r:embed="rId2"/>
          <a:srcRect l="-87672" r="-87672"/>
          <a:stretch>
            <a:fillRect/>
          </a:stretch>
        </p:blipFill>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anadian Tiger Swallowtail.jpg"/>
          <p:cNvPicPr>
            <a:picLocks noGrp="1" noChangeAspect="1"/>
          </p:cNvPicPr>
          <p:nvPr>
            <p:ph idx="1"/>
          </p:nvPr>
        </p:nvPicPr>
        <p:blipFill>
          <a:blip r:embed="rId2"/>
          <a:srcRect l="-15045" r="-15045"/>
          <a:stretch>
            <a:fillRect/>
          </a:stretch>
        </p:blipFill>
        <p:spPr>
          <a:xfrm>
            <a:off x="-1508455" y="0"/>
            <a:ext cx="11970588" cy="6583362"/>
          </a:xfrm>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Bombardier Beetle.jpg"/>
          <p:cNvPicPr>
            <a:picLocks noGrp="1" noChangeAspect="1"/>
          </p:cNvPicPr>
          <p:nvPr>
            <p:ph idx="1"/>
          </p:nvPr>
        </p:nvPicPr>
        <p:blipFill>
          <a:blip r:embed="rId2"/>
          <a:srcRect l="-21278" r="-21278"/>
          <a:stretch>
            <a:fillRect/>
          </a:stretch>
        </p:blipFill>
        <p:spPr>
          <a:xfrm>
            <a:off x="457200" y="1060027"/>
            <a:ext cx="8229600" cy="4525963"/>
          </a:xfrm>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Ladybug pupa.jpg"/>
          <p:cNvPicPr>
            <a:picLocks noGrp="1" noChangeAspect="1"/>
          </p:cNvPicPr>
          <p:nvPr>
            <p:ph idx="1"/>
          </p:nvPr>
        </p:nvPicPr>
        <p:blipFill>
          <a:blip r:embed="rId2"/>
          <a:srcRect l="-16005" r="-16005"/>
          <a:stretch>
            <a:fillRect/>
          </a:stretch>
        </p:blipFill>
        <p:spPr>
          <a:xfrm>
            <a:off x="-110495" y="1036548"/>
            <a:ext cx="9254495" cy="5089616"/>
          </a:xfrm>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777750" y="29198"/>
            <a:ext cx="5591985" cy="6837362"/>
          </a:xfrm>
          <a:prstGeom prst="rect">
            <a:avLst/>
          </a:prstGeom>
        </p:spPr>
      </p:pic>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emisphraeota cyanea.jpg"/>
          <p:cNvPicPr>
            <a:picLocks noGrp="1" noChangeAspect="1"/>
          </p:cNvPicPr>
          <p:nvPr>
            <p:ph idx="1"/>
          </p:nvPr>
        </p:nvPicPr>
        <p:blipFill>
          <a:blip r:embed="rId2"/>
          <a:srcRect l="-17647" r="-17647"/>
          <a:stretch>
            <a:fillRect/>
          </a:stretch>
        </p:blip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Owl Moth.jpg"/>
          <p:cNvPicPr>
            <a:picLocks noGrp="1" noChangeAspect="1"/>
          </p:cNvPicPr>
          <p:nvPr>
            <p:ph idx="1"/>
          </p:nvPr>
        </p:nvPicPr>
        <p:blipFill>
          <a:blip r:embed="rId2"/>
          <a:srcRect l="-11580" r="-11580"/>
          <a:stretch>
            <a:fillRect/>
          </a:stretch>
        </p:blipFill>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1" y="381641"/>
            <a:ext cx="8494560" cy="448969"/>
          </a:xfrm>
          <a:prstGeom prst="rect">
            <a:avLst/>
          </a:prstGeom>
          <a:noFill/>
          <a:ln w="9525">
            <a:noFill/>
            <a:miter lim="800000"/>
            <a:headEnd/>
            <a:tailEnd/>
          </a:ln>
        </p:spPr>
        <p:txBody>
          <a:bodyPr lIns="0" tIns="0" rIns="0" bIns="0">
            <a:prstTxWarp prst="textNoShape">
              <a:avLst/>
            </a:prstTxWarp>
            <a:spAutoFit/>
          </a:bodyPr>
          <a:lstStyle/>
          <a:p>
            <a:pPr algn="ctr">
              <a:lnSpc>
                <a:spcPct val="97000"/>
              </a:lnSpc>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1500" b="1" dirty="0">
                <a:solidFill>
                  <a:srgbClr val="000000"/>
                </a:solidFill>
                <a:latin typeface="Arial" charset="0"/>
              </a:rPr>
              <a:t>(A) Beetle withstanding a 2-g pull; brush strokes are causing the beetle to adhere with its tarsi</a:t>
            </a:r>
          </a:p>
        </p:txBody>
      </p:sp>
      <p:pic>
        <p:nvPicPr>
          <p:cNvPr id="3074" name="Picture 2"/>
          <p:cNvPicPr>
            <a:picLocks noChangeAspect="1" noChangeArrowheads="1"/>
          </p:cNvPicPr>
          <p:nvPr/>
        </p:nvPicPr>
        <p:blipFill>
          <a:blip r:embed="rId3"/>
          <a:srcRect/>
          <a:stretch>
            <a:fillRect/>
          </a:stretch>
        </p:blipFill>
        <p:spPr bwMode="auto">
          <a:xfrm>
            <a:off x="2880" y="5943504"/>
            <a:ext cx="9108000" cy="943299"/>
          </a:xfrm>
          <a:prstGeom prst="rect">
            <a:avLst/>
          </a:prstGeom>
          <a:noFill/>
        </p:spPr>
      </p:pic>
      <p:pic>
        <p:nvPicPr>
          <p:cNvPr id="3075" name="Picture 3"/>
          <p:cNvPicPr>
            <a:picLocks noChangeAspect="1" noChangeArrowheads="1"/>
          </p:cNvPicPr>
          <p:nvPr/>
        </p:nvPicPr>
        <p:blipFill>
          <a:blip r:embed="rId4"/>
          <a:srcRect/>
          <a:stretch>
            <a:fillRect/>
          </a:stretch>
        </p:blipFill>
        <p:spPr bwMode="auto">
          <a:xfrm>
            <a:off x="2688480" y="979303"/>
            <a:ext cx="3772800" cy="4895074"/>
          </a:xfrm>
          <a:prstGeom prst="rect">
            <a:avLst/>
          </a:prstGeom>
          <a:noFill/>
        </p:spPr>
      </p:pic>
      <p:sp>
        <p:nvSpPr>
          <p:cNvPr id="3076" name="Text Box 4"/>
          <p:cNvSpPr txBox="1">
            <a:spLocks noChangeArrowheads="1"/>
          </p:cNvSpPr>
          <p:nvPr/>
        </p:nvSpPr>
        <p:spPr bwMode="auto">
          <a:xfrm>
            <a:off x="2688481" y="5972308"/>
            <a:ext cx="3918240" cy="165045"/>
          </a:xfrm>
          <a:prstGeom prst="rect">
            <a:avLst/>
          </a:prstGeom>
          <a:noFill/>
          <a:ln w="9525">
            <a:noFill/>
            <a:miter lim="800000"/>
            <a:headEnd/>
            <a:tailEnd/>
          </a:ln>
        </p:spPr>
        <p:txBody>
          <a:bodyPr lIns="0" tIns="0" rIns="0" bIns="0">
            <a:prstTxWarp prst="textNoShape">
              <a:avLst/>
            </a:prstTxWarp>
            <a:spAutoFit/>
          </a:bodyPr>
          <a:lstStyle/>
          <a:p>
            <a:pPr>
              <a:lnSpc>
                <a:spcPct val="97000"/>
              </a:lnSpc>
              <a:buClr>
                <a:srgbClr val="000000"/>
              </a:buClr>
              <a:buSzPct val="45000"/>
              <a:tabLst>
                <a:tab pos="656650" algn="l"/>
                <a:tab pos="1313299" algn="l"/>
                <a:tab pos="1969949" algn="l"/>
                <a:tab pos="2626599" algn="l"/>
                <a:tab pos="3283248" algn="l"/>
              </a:tabLst>
            </a:pPr>
            <a:r>
              <a:rPr lang="en-GB" sz="1100" b="1" dirty="0">
                <a:solidFill>
                  <a:srgbClr val="000000"/>
                </a:solidFill>
                <a:latin typeface="Arial" charset="0"/>
              </a:rPr>
              <a:t>Eisner T, </a:t>
            </a:r>
            <a:r>
              <a:rPr lang="en-GB" sz="1100" b="1" dirty="0" err="1">
                <a:solidFill>
                  <a:srgbClr val="000000"/>
                </a:solidFill>
                <a:latin typeface="Arial" charset="0"/>
              </a:rPr>
              <a:t>Aneshansley</a:t>
            </a:r>
            <a:r>
              <a:rPr lang="en-GB" sz="1100" b="1" dirty="0">
                <a:solidFill>
                  <a:srgbClr val="000000"/>
                </a:solidFill>
                <a:latin typeface="Arial" charset="0"/>
              </a:rPr>
              <a:t> D J PNAS 2000;97:6568-6573</a:t>
            </a:r>
          </a:p>
        </p:txBody>
      </p:sp>
      <p:sp>
        <p:nvSpPr>
          <p:cNvPr id="3077" name="Text Box 5"/>
          <p:cNvSpPr txBox="1">
            <a:spLocks noChangeArrowheads="1"/>
          </p:cNvSpPr>
          <p:nvPr/>
        </p:nvSpPr>
        <p:spPr bwMode="auto">
          <a:xfrm>
            <a:off x="97920" y="6613175"/>
            <a:ext cx="4930560" cy="102336"/>
          </a:xfrm>
          <a:prstGeom prst="rect">
            <a:avLst/>
          </a:prstGeom>
          <a:noFill/>
          <a:ln w="9525">
            <a:noFill/>
            <a:miter lim="800000"/>
            <a:headEnd/>
            <a:tailEnd/>
          </a:ln>
        </p:spPr>
        <p:txBody>
          <a:bodyPr lIns="0" tIns="0" rIns="0" bIns="0">
            <a:prstTxWarp prst="textNoShape">
              <a:avLst/>
            </a:prstTxWarp>
            <a:spAutoFit/>
          </a:bodyPr>
          <a:lstStyle/>
          <a:p>
            <a:pPr marL="77761" indent="-77761">
              <a:lnSpc>
                <a:spcPct val="94000"/>
              </a:lnSpc>
              <a:buClr>
                <a:srgbClr val="000000"/>
              </a:buClr>
              <a:buSzPct val="45000"/>
              <a:tabLst>
                <a:tab pos="656650" algn="l"/>
                <a:tab pos="1313299" algn="l"/>
                <a:tab pos="1969949" algn="l"/>
                <a:tab pos="2626599" algn="l"/>
                <a:tab pos="3283248" algn="l"/>
                <a:tab pos="3939898" algn="l"/>
                <a:tab pos="4596548" algn="l"/>
              </a:tabLst>
            </a:pPr>
            <a:r>
              <a:rPr lang="en-GB" sz="700" dirty="0">
                <a:solidFill>
                  <a:srgbClr val="000000"/>
                </a:solidFill>
                <a:latin typeface="Arial" charset="0"/>
              </a:rPr>
              <a:t>©2000 by National Academy of Sciences</a:t>
            </a:r>
          </a:p>
        </p:txBody>
      </p:sp>
    </p:spTree>
  </p:cSld>
  <p:clrMapOvr>
    <a:masterClrMapping/>
  </p:clrMapOvr>
  <p:transition spd="med"/>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1" y="381641"/>
            <a:ext cx="8494560" cy="448969"/>
          </a:xfrm>
          <a:prstGeom prst="rect">
            <a:avLst/>
          </a:prstGeom>
          <a:noFill/>
          <a:ln w="9525">
            <a:noFill/>
            <a:miter lim="800000"/>
            <a:headEnd/>
            <a:tailEnd/>
          </a:ln>
        </p:spPr>
        <p:txBody>
          <a:bodyPr lIns="0" tIns="0" rIns="0" bIns="0">
            <a:prstTxWarp prst="textNoShape">
              <a:avLst/>
            </a:prstTxWarp>
            <a:spAutoFit/>
          </a:bodyPr>
          <a:lstStyle/>
          <a:p>
            <a:pPr algn="ctr">
              <a:lnSpc>
                <a:spcPct val="97000"/>
              </a:lnSpc>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1500" b="1" dirty="0">
                <a:solidFill>
                  <a:srgbClr val="000000"/>
                </a:solidFill>
                <a:latin typeface="Arial" charset="0"/>
              </a:rPr>
              <a:t>(A–C) Normal tarsus, and details thereof; the pads are stuck together in clusters (C), which are arranged in rows (A)</a:t>
            </a:r>
          </a:p>
        </p:txBody>
      </p:sp>
      <p:pic>
        <p:nvPicPr>
          <p:cNvPr id="3074" name="Picture 2"/>
          <p:cNvPicPr>
            <a:picLocks noChangeAspect="1" noChangeArrowheads="1"/>
          </p:cNvPicPr>
          <p:nvPr/>
        </p:nvPicPr>
        <p:blipFill>
          <a:blip r:embed="rId3"/>
          <a:srcRect/>
          <a:stretch>
            <a:fillRect/>
          </a:stretch>
        </p:blipFill>
        <p:spPr bwMode="auto">
          <a:xfrm>
            <a:off x="2880" y="5943504"/>
            <a:ext cx="9108000" cy="943299"/>
          </a:xfrm>
          <a:prstGeom prst="rect">
            <a:avLst/>
          </a:prstGeom>
          <a:noFill/>
        </p:spPr>
      </p:pic>
      <p:pic>
        <p:nvPicPr>
          <p:cNvPr id="3075" name="Picture 3"/>
          <p:cNvPicPr>
            <a:picLocks noChangeAspect="1" noChangeArrowheads="1"/>
          </p:cNvPicPr>
          <p:nvPr/>
        </p:nvPicPr>
        <p:blipFill>
          <a:blip r:embed="rId4"/>
          <a:srcRect/>
          <a:stretch>
            <a:fillRect/>
          </a:stretch>
        </p:blipFill>
        <p:spPr bwMode="auto">
          <a:xfrm>
            <a:off x="2417760" y="979303"/>
            <a:ext cx="4314240" cy="4895074"/>
          </a:xfrm>
          <a:prstGeom prst="rect">
            <a:avLst/>
          </a:prstGeom>
          <a:noFill/>
        </p:spPr>
      </p:pic>
      <p:sp>
        <p:nvSpPr>
          <p:cNvPr id="3076" name="Text Box 4"/>
          <p:cNvSpPr txBox="1">
            <a:spLocks noChangeArrowheads="1"/>
          </p:cNvSpPr>
          <p:nvPr/>
        </p:nvSpPr>
        <p:spPr bwMode="auto">
          <a:xfrm>
            <a:off x="2417761" y="5972308"/>
            <a:ext cx="3918240" cy="165045"/>
          </a:xfrm>
          <a:prstGeom prst="rect">
            <a:avLst/>
          </a:prstGeom>
          <a:noFill/>
          <a:ln w="9525">
            <a:noFill/>
            <a:miter lim="800000"/>
            <a:headEnd/>
            <a:tailEnd/>
          </a:ln>
        </p:spPr>
        <p:txBody>
          <a:bodyPr lIns="0" tIns="0" rIns="0" bIns="0">
            <a:prstTxWarp prst="textNoShape">
              <a:avLst/>
            </a:prstTxWarp>
            <a:spAutoFit/>
          </a:bodyPr>
          <a:lstStyle/>
          <a:p>
            <a:pPr>
              <a:lnSpc>
                <a:spcPct val="97000"/>
              </a:lnSpc>
              <a:buClr>
                <a:srgbClr val="000000"/>
              </a:buClr>
              <a:buSzPct val="45000"/>
              <a:tabLst>
                <a:tab pos="656650" algn="l"/>
                <a:tab pos="1313299" algn="l"/>
                <a:tab pos="1969949" algn="l"/>
                <a:tab pos="2626599" algn="l"/>
                <a:tab pos="3283248" algn="l"/>
              </a:tabLst>
            </a:pPr>
            <a:r>
              <a:rPr lang="en-GB" sz="1100" b="1" dirty="0">
                <a:solidFill>
                  <a:srgbClr val="000000"/>
                </a:solidFill>
                <a:latin typeface="Arial" charset="0"/>
              </a:rPr>
              <a:t>Eisner T, </a:t>
            </a:r>
            <a:r>
              <a:rPr lang="en-GB" sz="1100" b="1" dirty="0" err="1">
                <a:solidFill>
                  <a:srgbClr val="000000"/>
                </a:solidFill>
                <a:latin typeface="Arial" charset="0"/>
              </a:rPr>
              <a:t>Aneshansley</a:t>
            </a:r>
            <a:r>
              <a:rPr lang="en-GB" sz="1100" b="1" dirty="0">
                <a:solidFill>
                  <a:srgbClr val="000000"/>
                </a:solidFill>
                <a:latin typeface="Arial" charset="0"/>
              </a:rPr>
              <a:t> D J PNAS 2000;97:6568-6573</a:t>
            </a:r>
          </a:p>
        </p:txBody>
      </p:sp>
      <p:sp>
        <p:nvSpPr>
          <p:cNvPr id="3077" name="Text Box 5"/>
          <p:cNvSpPr txBox="1">
            <a:spLocks noChangeArrowheads="1"/>
          </p:cNvSpPr>
          <p:nvPr/>
        </p:nvSpPr>
        <p:spPr bwMode="auto">
          <a:xfrm>
            <a:off x="97920" y="6613175"/>
            <a:ext cx="4930560" cy="102336"/>
          </a:xfrm>
          <a:prstGeom prst="rect">
            <a:avLst/>
          </a:prstGeom>
          <a:noFill/>
          <a:ln w="9525">
            <a:noFill/>
            <a:miter lim="800000"/>
            <a:headEnd/>
            <a:tailEnd/>
          </a:ln>
        </p:spPr>
        <p:txBody>
          <a:bodyPr lIns="0" tIns="0" rIns="0" bIns="0">
            <a:prstTxWarp prst="textNoShape">
              <a:avLst/>
            </a:prstTxWarp>
            <a:spAutoFit/>
          </a:bodyPr>
          <a:lstStyle/>
          <a:p>
            <a:pPr marL="77761" indent="-77761">
              <a:lnSpc>
                <a:spcPct val="94000"/>
              </a:lnSpc>
              <a:buClr>
                <a:srgbClr val="000000"/>
              </a:buClr>
              <a:buSzPct val="45000"/>
              <a:tabLst>
                <a:tab pos="656650" algn="l"/>
                <a:tab pos="1313299" algn="l"/>
                <a:tab pos="1969949" algn="l"/>
                <a:tab pos="2626599" algn="l"/>
                <a:tab pos="3283248" algn="l"/>
                <a:tab pos="3939898" algn="l"/>
                <a:tab pos="4596548" algn="l"/>
              </a:tabLst>
            </a:pPr>
            <a:r>
              <a:rPr lang="en-GB" sz="700" dirty="0">
                <a:solidFill>
                  <a:srgbClr val="000000"/>
                </a:solidFill>
                <a:latin typeface="Arial" charset="0"/>
              </a:rPr>
              <a:t>©2000 by National Academy of Sciences</a:t>
            </a:r>
          </a:p>
        </p:txBody>
      </p:sp>
    </p:spTree>
  </p:cSld>
  <p:clrMapOvr>
    <a:masterClrMapping/>
  </p:clrMapOvr>
  <p:transition spd="med"/>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013263" y="894029"/>
            <a:ext cx="7112000" cy="4927600"/>
          </a:xfrm>
          <a:prstGeom prst="rect">
            <a:avLst/>
          </a:prstGeom>
        </p:spPr>
      </p:pic>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emisphraeota cyanea.gif"/>
          <p:cNvPicPr>
            <a:picLocks noGrp="1" noChangeAspect="1"/>
          </p:cNvPicPr>
          <p:nvPr>
            <p:ph idx="1"/>
          </p:nvPr>
        </p:nvPicPr>
        <p:blipFill>
          <a:blip r:embed="rId2"/>
          <a:srcRect l="-11368" r="-11368"/>
          <a:stretch>
            <a:fillRect/>
          </a:stretch>
        </p:blipFill>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Green ants.jpg"/>
          <p:cNvPicPr>
            <a:picLocks noGrp="1" noChangeAspect="1"/>
          </p:cNvPicPr>
          <p:nvPr>
            <p:ph idx="1"/>
          </p:nvPr>
        </p:nvPicPr>
        <p:blipFill>
          <a:blip r:embed="rId2"/>
          <a:srcRect t="-1099" b="-1099"/>
          <a:stretch>
            <a:fillRect/>
          </a:stretch>
        </p:blipFill>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Ant nest.jpg"/>
          <p:cNvPicPr>
            <a:picLocks noGrp="1" noChangeAspect="1"/>
          </p:cNvPicPr>
          <p:nvPr>
            <p:ph idx="1"/>
          </p:nvPr>
        </p:nvPicPr>
        <p:blipFill>
          <a:blip r:embed="rId2"/>
          <a:srcRect l="-10578" r="-10578"/>
          <a:stretch>
            <a:fillRect/>
          </a:stretch>
        </p:blipFill>
        <p:spPr>
          <a:xfrm>
            <a:off x="-900741" y="139279"/>
            <a:ext cx="10886006" cy="5986884"/>
          </a:xfrm>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Wood ant nest 2.jpg"/>
          <p:cNvPicPr>
            <a:picLocks noGrp="1" noChangeAspect="1"/>
          </p:cNvPicPr>
          <p:nvPr>
            <p:ph idx="1"/>
          </p:nvPr>
        </p:nvPicPr>
        <p:blipFill>
          <a:blip r:embed="rId2"/>
          <a:srcRect l="-1317" r="-1317"/>
          <a:stretch>
            <a:fillRect/>
          </a:stretch>
        </p:blipFill>
        <p:spPr/>
      </p:pic>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832305" y="1195655"/>
            <a:ext cx="7386529" cy="4930508"/>
          </a:xfrm>
          <a:prstGeom prst="rect">
            <a:avLst/>
          </a:prstGeom>
        </p:spPr>
      </p:pic>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90441" y="948952"/>
            <a:ext cx="8196359" cy="5471070"/>
          </a:xfrm>
          <a:prstGeom prst="rect">
            <a:avLst/>
          </a:prstGeom>
        </p:spPr>
      </p:pic>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ogonomyrmex maricopa and Aphaenogaster albisetosa.jpg"/>
          <p:cNvPicPr>
            <a:picLocks noGrp="1" noChangeAspect="1"/>
          </p:cNvPicPr>
          <p:nvPr>
            <p:ph idx="1"/>
          </p:nvPr>
        </p:nvPicPr>
        <p:blipFill>
          <a:blip r:embed="rId2"/>
          <a:srcRect l="-9095" r="-9095"/>
          <a:stretch>
            <a:fillRect/>
          </a:stretch>
        </p:blip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80887" y="425393"/>
            <a:ext cx="8963113" cy="5975408"/>
          </a:xfrm>
          <a:prstGeom prst="rect">
            <a:avLst/>
          </a:prstGeom>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748578" y="566623"/>
            <a:ext cx="8128000" cy="5334000"/>
          </a:xfrm>
          <a:prstGeom prst="rect">
            <a:avLst/>
          </a:prstGeom>
        </p:spPr>
      </p:pic>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2076720" y="274638"/>
            <a:ext cx="4755277" cy="6340369"/>
          </a:xfrm>
          <a:prstGeom prst="rect">
            <a:avLst/>
          </a:prstGeom>
        </p:spPr>
      </p:pic>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anging garden.jpg"/>
          <p:cNvPicPr>
            <a:picLocks noGrp="1" noChangeAspect="1"/>
          </p:cNvPicPr>
          <p:nvPr>
            <p:ph idx="1"/>
          </p:nvPr>
        </p:nvPicPr>
        <p:blipFill>
          <a:blip r:embed="rId2"/>
          <a:srcRect l="-9550" r="-9550"/>
          <a:stretch>
            <a:fillRect/>
          </a:stretch>
        </p:blipFill>
        <p:spPr>
          <a:xfrm>
            <a:off x="457200" y="1417638"/>
            <a:ext cx="8229600" cy="4525963"/>
          </a:xfrm>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Ant ant column.jpg"/>
          <p:cNvPicPr>
            <a:picLocks noGrp="1" noChangeAspect="1"/>
          </p:cNvPicPr>
          <p:nvPr>
            <p:ph idx="1"/>
          </p:nvPr>
        </p:nvPicPr>
        <p:blipFill>
          <a:blip r:embed="rId2"/>
          <a:stretch>
            <a:fillRect/>
          </a:stretch>
        </p:blipFill>
        <p:spPr>
          <a:xfrm>
            <a:off x="2108474" y="1"/>
            <a:ext cx="4545285" cy="6858000"/>
          </a:xfrm>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Trap-jaw ant.jpg"/>
          <p:cNvPicPr>
            <a:picLocks noGrp="1" noChangeAspect="1"/>
          </p:cNvPicPr>
          <p:nvPr>
            <p:ph idx="1"/>
          </p:nvPr>
        </p:nvPicPr>
        <p:blipFill>
          <a:blip r:embed="rId2"/>
          <a:srcRect l="-34584" r="-34584"/>
          <a:stretch>
            <a:fillRect/>
          </a:stretch>
        </p:blipFill>
        <p:spPr/>
      </p:pic>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Trap-jaw Ant 2.jpg"/>
          <p:cNvPicPr>
            <a:picLocks noGrp="1" noChangeAspect="1"/>
          </p:cNvPicPr>
          <p:nvPr>
            <p:ph idx="1"/>
          </p:nvPr>
        </p:nvPicPr>
        <p:blipFill>
          <a:blip r:embed="rId2"/>
          <a:srcRect l="-10610" r="-10610"/>
          <a:stretch>
            <a:fillRect/>
          </a:stretch>
        </p:blipFill>
        <p:spPr/>
      </p:pic>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655856" y="1207787"/>
            <a:ext cx="5943600" cy="3949700"/>
          </a:xfrm>
          <a:prstGeom prst="rect">
            <a:avLst/>
          </a:prstGeom>
        </p:spPr>
      </p:pic>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80743" y="495095"/>
            <a:ext cx="8595835" cy="563106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Luna Moth.jpg"/>
          <p:cNvPicPr>
            <a:picLocks noGrp="1" noChangeAspect="1"/>
          </p:cNvPicPr>
          <p:nvPr>
            <p:ph idx="1"/>
          </p:nvPr>
        </p:nvPicPr>
        <p:blipFill>
          <a:blip r:embed="rId2"/>
          <a:srcRect l="-57331" r="-57331"/>
          <a:stretch>
            <a:fillRect/>
          </a:stretch>
        </p:blipFill>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oney-bee-feeding.jpg"/>
          <p:cNvPicPr>
            <a:picLocks noGrp="1" noChangeAspect="1"/>
          </p:cNvPicPr>
          <p:nvPr>
            <p:ph idx="1"/>
          </p:nvPr>
        </p:nvPicPr>
        <p:blipFill>
          <a:blip r:embed="rId2"/>
          <a:srcRect l="-10308" r="-10308"/>
          <a:stretch>
            <a:fillRect/>
          </a:stretch>
        </p:blipFill>
        <p:spPr>
          <a:xfrm>
            <a:off x="457200" y="943233"/>
            <a:ext cx="8229600" cy="4525963"/>
          </a:xfrm>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0" y="298929"/>
            <a:ext cx="9177805" cy="6559071"/>
          </a:xfrm>
          <a:prstGeom prst="rect">
            <a:avLst/>
          </a:prstGeom>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Angraecum sesquipedale.jpg"/>
          <p:cNvPicPr>
            <a:picLocks noGrp="1" noChangeAspect="1"/>
          </p:cNvPicPr>
          <p:nvPr>
            <p:ph idx="1"/>
          </p:nvPr>
        </p:nvPicPr>
        <p:blipFill>
          <a:blip r:embed="rId2"/>
          <a:srcRect l="-89404" r="-89404"/>
          <a:stretch>
            <a:fillRect/>
          </a:stretch>
        </p:blipFill>
        <p:spPr>
          <a:xfrm>
            <a:off x="-1904845" y="-55047"/>
            <a:ext cx="12570057" cy="6913047"/>
          </a:xfrm>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Xanthopan morgani praedicta.jpg"/>
          <p:cNvPicPr>
            <a:picLocks noGrp="1" noChangeAspect="1"/>
          </p:cNvPicPr>
          <p:nvPr>
            <p:ph idx="1"/>
          </p:nvPr>
        </p:nvPicPr>
        <p:blipFill>
          <a:blip r:embed="rId2"/>
          <a:srcRect l="-18868" r="-18868"/>
          <a:stretch>
            <a:fillRect/>
          </a:stretch>
        </p:blipFill>
        <p:spPr/>
      </p:pic>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911663" y="911179"/>
            <a:ext cx="7315200" cy="4864100"/>
          </a:xfrm>
          <a:prstGeom prst="rect">
            <a:avLst/>
          </a:prstGeom>
        </p:spPr>
      </p:pic>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662885" y="690119"/>
            <a:ext cx="4279900" cy="5715000"/>
          </a:xfrm>
          <a:prstGeom prst="rect">
            <a:avLst/>
          </a:prstGeom>
        </p:spPr>
      </p:pic>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89399" y="448994"/>
            <a:ext cx="8297401" cy="5677169"/>
          </a:xfrm>
          <a:prstGeom prst="rect">
            <a:avLst/>
          </a:prstGeom>
        </p:spPr>
      </p:pic>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782268" y="1417638"/>
            <a:ext cx="5486400" cy="3708400"/>
          </a:xfrm>
          <a:prstGeom prst="rect">
            <a:avLst/>
          </a:prstGeom>
        </p:spPr>
      </p:pic>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Firefly.jpg"/>
          <p:cNvPicPr>
            <a:picLocks noGrp="1" noChangeAspect="1"/>
          </p:cNvPicPr>
          <p:nvPr>
            <p:ph idx="1"/>
          </p:nvPr>
        </p:nvPicPr>
        <p:blipFill>
          <a:blip r:embed="rId2"/>
          <a:srcRect l="-87383" r="-87383"/>
          <a:stretch>
            <a:fillRect/>
          </a:stretch>
        </p:blipFill>
        <p:spPr>
          <a:xfrm>
            <a:off x="457200" y="1157153"/>
            <a:ext cx="8229600" cy="4525963"/>
          </a:xfrm>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Firefly larva.jpg"/>
          <p:cNvPicPr>
            <a:picLocks noGrp="1" noChangeAspect="1"/>
          </p:cNvPicPr>
          <p:nvPr>
            <p:ph idx="1"/>
          </p:nvPr>
        </p:nvPicPr>
        <p:blipFill>
          <a:blip r:embed="rId2"/>
          <a:srcRect l="-12126" r="-12126"/>
          <a:stretch>
            <a:fillRect/>
          </a:stretch>
        </p:blipFill>
        <p:spPr>
          <a:xfrm>
            <a:off x="-826910" y="487352"/>
            <a:ext cx="10883702" cy="5985617"/>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Columbia Silkmoth 2.jpg"/>
          <p:cNvPicPr>
            <a:picLocks noGrp="1" noChangeAspect="1"/>
          </p:cNvPicPr>
          <p:nvPr>
            <p:ph idx="1"/>
          </p:nvPr>
        </p:nvPicPr>
        <p:blipFill>
          <a:blip r:embed="rId2"/>
          <a:srcRect l="-10532" r="-10532"/>
          <a:stretch>
            <a:fillRect/>
          </a:stretch>
        </p:blipFill>
        <p:spPr>
          <a:xfrm>
            <a:off x="-731141" y="274638"/>
            <a:ext cx="10794994" cy="5936831"/>
          </a:xfrm>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hotinus.jpg"/>
          <p:cNvPicPr>
            <a:picLocks noGrp="1" noChangeAspect="1"/>
          </p:cNvPicPr>
          <p:nvPr>
            <p:ph idx="1"/>
          </p:nvPr>
        </p:nvPicPr>
        <p:blipFill>
          <a:blip r:embed="rId2"/>
          <a:srcRect l="-19757" r="-19757"/>
          <a:stretch>
            <a:fillRect/>
          </a:stretch>
        </p:blipFill>
        <p:spPr/>
      </p:pic>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hoturis.jpg"/>
          <p:cNvPicPr>
            <a:picLocks noGrp="1" noChangeAspect="1"/>
          </p:cNvPicPr>
          <p:nvPr>
            <p:ph idx="1"/>
          </p:nvPr>
        </p:nvPicPr>
        <p:blipFill>
          <a:blip r:embed="rId2"/>
          <a:srcRect l="-86373" r="-86373"/>
          <a:stretch>
            <a:fillRect/>
          </a:stretch>
        </p:blipFill>
        <p:spPr/>
      </p:pic>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hoturis eating Photinus.jpg"/>
          <p:cNvPicPr>
            <a:picLocks noGrp="1" noChangeAspect="1"/>
          </p:cNvPicPr>
          <p:nvPr>
            <p:ph idx="1"/>
          </p:nvPr>
        </p:nvPicPr>
        <p:blipFill>
          <a:blip r:embed="rId2"/>
          <a:srcRect l="-8489" r="-8489"/>
          <a:stretch>
            <a:fillRect/>
          </a:stretch>
        </p:blipFill>
        <p:spPr/>
      </p:pic>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Termite mound.jpg"/>
          <p:cNvPicPr>
            <a:picLocks noGrp="1" noChangeAspect="1"/>
          </p:cNvPicPr>
          <p:nvPr>
            <p:ph idx="1"/>
          </p:nvPr>
        </p:nvPicPr>
        <p:blipFill>
          <a:blip r:embed="rId2"/>
          <a:srcRect l="-71331" r="-71331"/>
          <a:stretch>
            <a:fillRect/>
          </a:stretch>
        </p:blipFill>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agnetic termites.jpg"/>
          <p:cNvPicPr>
            <a:picLocks noGrp="1" noChangeAspect="1"/>
          </p:cNvPicPr>
          <p:nvPr>
            <p:ph idx="1"/>
          </p:nvPr>
        </p:nvPicPr>
        <p:blipFill>
          <a:blip r:embed="rId2"/>
          <a:srcRect l="-11368" r="-11368"/>
          <a:stretch>
            <a:fillRect/>
          </a:stretch>
        </p:blipFill>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730938" y="530338"/>
            <a:ext cx="7955862" cy="5340372"/>
          </a:xfrm>
          <a:prstGeom prst="rect">
            <a:avLst/>
          </a:prstGeom>
        </p:spPr>
      </p:pic>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aterpillar parasitized.jpg"/>
          <p:cNvPicPr>
            <a:picLocks noGrp="1" noChangeAspect="1"/>
          </p:cNvPicPr>
          <p:nvPr>
            <p:ph idx="1"/>
          </p:nvPr>
        </p:nvPicPr>
        <p:blipFill>
          <a:blip r:embed="rId2"/>
          <a:srcRect l="-83264" r="-83264"/>
          <a:stretch>
            <a:fillRect/>
          </a:stretch>
        </p:blipFill>
        <p:spPr>
          <a:xfrm>
            <a:off x="-1213129" y="274638"/>
            <a:ext cx="11471211" cy="6308724"/>
          </a:xfrm>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228425" y="1417638"/>
            <a:ext cx="6887853" cy="4029394"/>
          </a:xfrm>
          <a:prstGeom prst="rect">
            <a:avLst/>
          </a:prstGeom>
        </p:spPr>
      </p:pic>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165199" y="274638"/>
            <a:ext cx="4812781" cy="6417041"/>
          </a:xfrm>
          <a:prstGeom prst="rect">
            <a:avLst/>
          </a:prstGeom>
        </p:spPr>
      </p:pic>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484028" y="0"/>
            <a:ext cx="4333371" cy="679744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ecropia.jpg"/>
          <p:cNvPicPr>
            <a:picLocks noGrp="1" noChangeAspect="1"/>
          </p:cNvPicPr>
          <p:nvPr>
            <p:ph idx="1"/>
          </p:nvPr>
        </p:nvPicPr>
        <p:blipFill>
          <a:blip r:embed="rId2"/>
          <a:srcRect l="-18187" r="-18187"/>
          <a:stretch>
            <a:fillRect/>
          </a:stretch>
        </p:blipFill>
        <p:spPr/>
      </p:pic>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08303" y="1038057"/>
            <a:ext cx="8735697" cy="4531643"/>
          </a:xfrm>
          <a:prstGeom prst="rect">
            <a:avLst/>
          </a:prstGeom>
        </p:spPr>
      </p:pic>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188442" y="1055924"/>
            <a:ext cx="7112000" cy="4749800"/>
          </a:xfrm>
          <a:prstGeom prst="rect">
            <a:avLst/>
          </a:prstGeom>
        </p:spPr>
      </p:pic>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Bug Zapper.jpg"/>
          <p:cNvPicPr>
            <a:picLocks noGrp="1" noChangeAspect="1"/>
          </p:cNvPicPr>
          <p:nvPr>
            <p:ph idx="1"/>
          </p:nvPr>
        </p:nvPicPr>
        <p:blipFill>
          <a:blip r:embed="rId2"/>
          <a:stretch>
            <a:fillRect/>
          </a:stretch>
        </p:blipFill>
        <p:spPr>
          <a:xfrm>
            <a:off x="1683455" y="1138742"/>
            <a:ext cx="6052270" cy="4569464"/>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olyphemus.jpg"/>
          <p:cNvPicPr>
            <a:picLocks noGrp="1" noChangeAspect="1"/>
          </p:cNvPicPr>
          <p:nvPr>
            <p:ph idx="1"/>
          </p:nvPr>
        </p:nvPicPr>
        <p:blipFill>
          <a:blip r:embed="rId2"/>
          <a:srcRect l="-18187" r="-18187"/>
          <a:stretch>
            <a:fillRect/>
          </a:stretch>
        </p:blipFill>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hocolate Prominent.JPG"/>
          <p:cNvPicPr>
            <a:picLocks noGrp="1" noChangeAspect="1"/>
          </p:cNvPicPr>
          <p:nvPr>
            <p:ph idx="1"/>
          </p:nvPr>
        </p:nvPicPr>
        <p:blipFill>
          <a:blip r:embed="rId2"/>
          <a:srcRect l="-21070" r="-21070"/>
          <a:stretch>
            <a:fillRect/>
          </a:stretch>
        </p:blipFill>
        <p:spPr>
          <a:xfrm>
            <a:off x="-1493690" y="0"/>
            <a:ext cx="12469965" cy="6858000"/>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Lettered Habrosyne.JPG"/>
          <p:cNvPicPr>
            <a:picLocks noGrp="1" noChangeAspect="1"/>
          </p:cNvPicPr>
          <p:nvPr>
            <p:ph idx="1"/>
          </p:nvPr>
        </p:nvPicPr>
        <p:blipFill>
          <a:blip r:embed="rId2"/>
          <a:srcRect l="-22788" r="-22788"/>
          <a:stretch>
            <a:fillRect/>
          </a:stretch>
        </p:blipFill>
        <p:spPr>
          <a:xfrm>
            <a:off x="-442988" y="875787"/>
            <a:ext cx="9820166" cy="5400713"/>
          </a:xfrm>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arthenice Tiger Moth.jpg"/>
          <p:cNvPicPr>
            <a:picLocks noGrp="1" noChangeAspect="1"/>
          </p:cNvPicPr>
          <p:nvPr>
            <p:ph idx="1"/>
          </p:nvPr>
        </p:nvPicPr>
        <p:blipFill>
          <a:blip r:embed="rId2"/>
          <a:srcRect l="-40915" r="-40915"/>
          <a:stretch>
            <a:fillRect/>
          </a:stretch>
        </p:blip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ommon Gluphisia.jpg"/>
          <p:cNvPicPr>
            <a:picLocks noGrp="1" noChangeAspect="1"/>
          </p:cNvPicPr>
          <p:nvPr>
            <p:ph idx="1"/>
          </p:nvPr>
        </p:nvPicPr>
        <p:blipFill>
          <a:blip r:embed="rId2"/>
          <a:srcRect l="-40915" r="-40915"/>
          <a:stretch>
            <a:fillRect/>
          </a:stretch>
        </p:blipFill>
        <p:spPr>
          <a:xfrm>
            <a:off x="-965869" y="274638"/>
            <a:ext cx="11262332" cy="6193849"/>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Composia fidelissima.jpg"/>
          <p:cNvPicPr>
            <a:picLocks noGrp="1" noChangeAspect="1"/>
          </p:cNvPicPr>
          <p:nvPr>
            <p:ph idx="1"/>
          </p:nvPr>
        </p:nvPicPr>
        <p:blipFill>
          <a:blip r:embed="rId2"/>
          <a:srcRect l="-18187" r="-18187"/>
          <a:stretch>
            <a:fillRect/>
          </a:stretch>
        </p:blip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DSCN9449.JPG"/>
          <p:cNvPicPr>
            <a:picLocks noGrp="1" noChangeAspect="1"/>
          </p:cNvPicPr>
          <p:nvPr>
            <p:ph idx="1"/>
          </p:nvPr>
        </p:nvPicPr>
        <p:blipFill>
          <a:blip r:embed="rId2"/>
          <a:srcRect l="-18187" r="-18187"/>
          <a:stretch>
            <a:fillRect/>
          </a:stretch>
        </p:blipFill>
        <p:spPr>
          <a:xfrm>
            <a:off x="-934493" y="555235"/>
            <a:ext cx="10639882" cy="5851525"/>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496501" y="1226337"/>
            <a:ext cx="6472186" cy="373537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2"/>
          <a:stretch>
            <a:fillRect/>
          </a:stretch>
        </p:blipFill>
        <p:spPr>
          <a:xfrm>
            <a:off x="1899256" y="715363"/>
            <a:ext cx="5577557" cy="5101237"/>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092693" y="1043095"/>
            <a:ext cx="7038551" cy="4637521"/>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035679" y="556884"/>
            <a:ext cx="4775200" cy="53975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onarch egg.jpg"/>
          <p:cNvPicPr>
            <a:picLocks noGrp="1" noChangeAspect="1"/>
          </p:cNvPicPr>
          <p:nvPr>
            <p:ph idx="1"/>
          </p:nvPr>
        </p:nvPicPr>
        <p:blipFill>
          <a:blip r:embed="rId2"/>
          <a:srcRect l="-18187" r="-18187"/>
          <a:stretch>
            <a:fillRect/>
          </a:stretch>
        </p:blip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alloween Pennant.jpg"/>
          <p:cNvPicPr>
            <a:picLocks noGrp="1" noChangeAspect="1"/>
          </p:cNvPicPr>
          <p:nvPr>
            <p:ph idx="1"/>
          </p:nvPr>
        </p:nvPicPr>
        <p:blipFill>
          <a:blip r:embed="rId2"/>
          <a:srcRect l="-71221" r="-71221"/>
          <a:stretch>
            <a:fillRect/>
          </a:stretch>
        </p:blipFill>
        <p:spPr>
          <a:xfrm>
            <a:off x="-890466" y="643844"/>
            <a:ext cx="10639882" cy="5851525"/>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Green Darner.jpg"/>
          <p:cNvPicPr>
            <a:picLocks noGrp="1" noChangeAspect="1"/>
          </p:cNvPicPr>
          <p:nvPr>
            <p:ph idx="1"/>
          </p:nvPr>
        </p:nvPicPr>
        <p:blipFill>
          <a:blip r:embed="rId2"/>
          <a:srcRect l="-30915" r="-30915"/>
          <a:stretch>
            <a:fillRect/>
          </a:stretch>
        </p:blipFill>
        <p:spPr>
          <a:xfrm>
            <a:off x="457200" y="1417638"/>
            <a:ext cx="8229600" cy="4525963"/>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58800" y="715963"/>
            <a:ext cx="8128000" cy="54102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290630" y="274638"/>
            <a:ext cx="6446460" cy="644646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uckoo Bee maybe.jpg"/>
          <p:cNvPicPr>
            <a:picLocks noGrp="1" noChangeAspect="1"/>
          </p:cNvPicPr>
          <p:nvPr>
            <p:ph idx="1"/>
          </p:nvPr>
        </p:nvPicPr>
        <p:blipFill>
          <a:blip r:embed="rId2"/>
          <a:srcRect l="-12126" r="-12126"/>
          <a:stretch>
            <a:fillRect/>
          </a:stretch>
        </p:blipFill>
        <p:spPr>
          <a:xfrm>
            <a:off x="-877791" y="516888"/>
            <a:ext cx="10848702" cy="5966368"/>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ornet nest.jpg"/>
          <p:cNvPicPr>
            <a:picLocks noGrp="1" noChangeAspect="1"/>
          </p:cNvPicPr>
          <p:nvPr>
            <p:ph idx="1"/>
          </p:nvPr>
        </p:nvPicPr>
        <p:blipFill>
          <a:blip r:embed="rId2"/>
          <a:srcRect l="-18187" r="-18187"/>
          <a:stretch>
            <a:fillRect/>
          </a:stretch>
        </p:blip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dirty="0"/>
          </a:p>
        </p:txBody>
      </p:sp>
      <p:pic>
        <p:nvPicPr>
          <p:cNvPr id="6" name="Picture 5"/>
          <p:cNvPicPr>
            <a:picLocks noChangeAspect="1"/>
          </p:cNvPicPr>
          <p:nvPr/>
        </p:nvPicPr>
        <p:blipFill>
          <a:blip r:embed="rId2"/>
          <a:stretch>
            <a:fillRect/>
          </a:stretch>
        </p:blipFill>
        <p:spPr>
          <a:xfrm>
            <a:off x="1591045" y="1058476"/>
            <a:ext cx="6248400" cy="46863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671673" y="642638"/>
            <a:ext cx="7620000" cy="50800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539523" y="564309"/>
            <a:ext cx="6109977" cy="5764129"/>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57200" y="274638"/>
            <a:ext cx="8128000" cy="60960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Dogbane Leaf Beetle.jpg"/>
          <p:cNvPicPr>
            <a:picLocks noGrp="1" noChangeAspect="1"/>
          </p:cNvPicPr>
          <p:nvPr>
            <p:ph idx="1"/>
          </p:nvPr>
        </p:nvPicPr>
        <p:blipFill>
          <a:blip r:embed="rId2"/>
          <a:srcRect l="-10762" r="-10762"/>
          <a:stretch>
            <a:fillRect/>
          </a:stretch>
        </p:blipFill>
        <p:spPr>
          <a:xfrm>
            <a:off x="-806610" y="0"/>
            <a:ext cx="10824115" cy="5952846"/>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Ladybug.jpg"/>
          <p:cNvPicPr>
            <a:picLocks noGrp="1" noChangeAspect="1"/>
          </p:cNvPicPr>
          <p:nvPr>
            <p:ph idx="1"/>
          </p:nvPr>
        </p:nvPicPr>
        <p:blipFill>
          <a:blip r:embed="rId2"/>
          <a:srcRect l="-86829" r="-86829"/>
          <a:stretch>
            <a:fillRect/>
          </a:stretch>
        </p:blipFill>
        <p:spPr>
          <a:xfrm>
            <a:off x="-384068" y="886094"/>
            <a:ext cx="9528068" cy="5240070"/>
          </a:xfrm>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Ladybug taking off.jpg"/>
          <p:cNvPicPr>
            <a:picLocks noGrp="1" noChangeAspect="1"/>
          </p:cNvPicPr>
          <p:nvPr>
            <p:ph idx="1"/>
          </p:nvPr>
        </p:nvPicPr>
        <p:blipFill>
          <a:blip r:embed="rId2"/>
          <a:srcRect l="-10610" r="-10610"/>
          <a:stretch>
            <a:fillRect/>
          </a:stretch>
        </p:blipFill>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Glorious Beetle.jpg"/>
          <p:cNvPicPr>
            <a:picLocks noGrp="1" noChangeAspect="1"/>
          </p:cNvPicPr>
          <p:nvPr>
            <p:ph idx="1"/>
          </p:nvPr>
        </p:nvPicPr>
        <p:blipFill>
          <a:blip r:embed="rId2"/>
          <a:srcRect l="-10459" r="-10459"/>
          <a:stretch>
            <a:fillRect/>
          </a:stretch>
        </p:blipFill>
        <p:spPr>
          <a:xfrm>
            <a:off x="457200" y="1125653"/>
            <a:ext cx="8561554" cy="4708525"/>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Round-head Apple Borer.jpg"/>
          <p:cNvPicPr>
            <a:picLocks noGrp="1" noChangeAspect="1"/>
          </p:cNvPicPr>
          <p:nvPr>
            <p:ph idx="1"/>
          </p:nvPr>
        </p:nvPicPr>
        <p:blipFill>
          <a:blip r:embed="rId2"/>
          <a:srcRect l="-40915" r="-40915"/>
          <a:stretch>
            <a:fillRect/>
          </a:stretch>
        </p:blip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57201" y="1124143"/>
            <a:ext cx="8140720" cy="500202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leasing Fungus Beetle.jpg"/>
          <p:cNvPicPr>
            <a:picLocks noGrp="1" noChangeAspect="1"/>
          </p:cNvPicPr>
          <p:nvPr>
            <p:ph idx="1"/>
          </p:nvPr>
        </p:nvPicPr>
        <p:blipFill>
          <a:blip r:embed="rId2"/>
          <a:srcRect l="-10459" r="-10459"/>
          <a:stretch>
            <a:fillRect/>
          </a:stretch>
        </p:blip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2793214" y="474855"/>
            <a:ext cx="3513246" cy="5291735"/>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Tanzania Beetles.jpg"/>
          <p:cNvPicPr>
            <a:picLocks noGrp="1" noChangeAspect="1"/>
          </p:cNvPicPr>
          <p:nvPr>
            <p:ph idx="1"/>
          </p:nvPr>
        </p:nvPicPr>
        <p:blipFill>
          <a:blip r:embed="rId2"/>
          <a:srcRect l="-27278" r="-27278"/>
          <a:stretch>
            <a:fillRect/>
          </a:stretch>
        </p:blip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Eyed Elater.jpg"/>
          <p:cNvPicPr>
            <a:picLocks noGrp="1" noChangeAspect="1"/>
          </p:cNvPicPr>
          <p:nvPr>
            <p:ph idx="1"/>
          </p:nvPr>
        </p:nvPicPr>
        <p:blipFill>
          <a:blip r:embed="rId2"/>
          <a:srcRect l="-87288" r="-87288"/>
          <a:stretch>
            <a:fillRect/>
          </a:stretch>
        </p:blipFill>
        <p:spPr>
          <a:xfrm>
            <a:off x="-1447093" y="267781"/>
            <a:ext cx="11983057" cy="6590219"/>
          </a:xfr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Long-necked Ground Beetle.jpg"/>
          <p:cNvPicPr>
            <a:picLocks noGrp="1" noChangeAspect="1"/>
          </p:cNvPicPr>
          <p:nvPr>
            <p:ph idx="1"/>
          </p:nvPr>
        </p:nvPicPr>
        <p:blipFill>
          <a:blip r:embed="rId2"/>
          <a:srcRect l="-10459" r="-10459"/>
          <a:stretch>
            <a:fillRect/>
          </a:stretch>
        </p:blip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Buprestid.jpg"/>
          <p:cNvPicPr>
            <a:picLocks noGrp="1" noChangeAspect="1"/>
          </p:cNvPicPr>
          <p:nvPr>
            <p:ph idx="1"/>
          </p:nvPr>
        </p:nvPicPr>
        <p:blipFill>
          <a:blip r:embed="rId2"/>
          <a:srcRect l="-40915" r="-40915"/>
          <a:stretch>
            <a:fillRect/>
          </a:stretch>
        </p:blipFill>
        <p:spPr>
          <a:xfrm>
            <a:off x="457200" y="1112849"/>
            <a:ext cx="8229600" cy="4525963"/>
          </a:xfr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Fiery Searcher.jpg"/>
          <p:cNvPicPr>
            <a:picLocks noGrp="1" noChangeAspect="1"/>
          </p:cNvPicPr>
          <p:nvPr>
            <p:ph idx="1"/>
          </p:nvPr>
        </p:nvPicPr>
        <p:blipFill>
          <a:blip r:embed="rId2"/>
          <a:srcRect l="-76271" r="-76271"/>
          <a:stretch>
            <a:fillRect/>
          </a:stretch>
        </p:blipFill>
        <p:spPr>
          <a:xfrm>
            <a:off x="-873506" y="274638"/>
            <a:ext cx="11970588" cy="6583362"/>
          </a:xfr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heckered Beetle.jpg"/>
          <p:cNvPicPr>
            <a:picLocks noGrp="1" noChangeAspect="1"/>
          </p:cNvPicPr>
          <p:nvPr>
            <p:ph idx="1"/>
          </p:nvPr>
        </p:nvPicPr>
        <p:blipFill>
          <a:blip r:embed="rId2"/>
          <a:srcRect l="-83264" r="-83264"/>
          <a:stretch>
            <a:fillRect/>
          </a:stretch>
        </p:blipFill>
        <p:spPr>
          <a:xfrm>
            <a:off x="-1462413" y="0"/>
            <a:ext cx="11970588" cy="6583362"/>
          </a:xfr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Leaf beetle.jpg"/>
          <p:cNvPicPr>
            <a:picLocks noGrp="1" noChangeAspect="1"/>
          </p:cNvPicPr>
          <p:nvPr>
            <p:ph idx="1"/>
          </p:nvPr>
        </p:nvPicPr>
        <p:blipFill>
          <a:blip r:embed="rId3"/>
          <a:srcRect l="-12883" r="-12883"/>
          <a:stretch>
            <a:fillRect/>
          </a:stretch>
        </p:blipFill>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Thasus acutangulus.jpg"/>
          <p:cNvPicPr>
            <a:picLocks noGrp="1" noChangeAspect="1"/>
          </p:cNvPicPr>
          <p:nvPr>
            <p:ph idx="1"/>
          </p:nvPr>
        </p:nvPicPr>
        <p:blipFill>
          <a:blip r:embed="rId2"/>
          <a:srcRect l="-86373" r="-86373"/>
          <a:stretch>
            <a:fillRect/>
          </a:stretch>
        </p:blip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dirty="0"/>
          </a:p>
        </p:txBody>
      </p:sp>
      <p:pic>
        <p:nvPicPr>
          <p:cNvPr id="6" name="Picture 5"/>
          <p:cNvPicPr>
            <a:picLocks noChangeAspect="1"/>
          </p:cNvPicPr>
          <p:nvPr/>
        </p:nvPicPr>
        <p:blipFill>
          <a:blip r:embed="rId2"/>
          <a:stretch>
            <a:fillRect/>
          </a:stretch>
        </p:blipFill>
        <p:spPr>
          <a:xfrm>
            <a:off x="1913653" y="1274763"/>
            <a:ext cx="5486400" cy="485140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7" name="Content Placeholder 6"/>
          <p:cNvSpPr>
            <a:spLocks noGrp="1"/>
          </p:cNvSpPr>
          <p:nvPr>
            <p:ph idx="1"/>
          </p:nvPr>
        </p:nvSpPr>
        <p:spPr/>
        <p:txBody>
          <a:bodyPr/>
          <a:lstStyle/>
          <a:p>
            <a:endParaRPr lang="en-US"/>
          </a:p>
        </p:txBody>
      </p:sp>
      <p:pic>
        <p:nvPicPr>
          <p:cNvPr id="8" name="Picture 7"/>
          <p:cNvPicPr>
            <a:picLocks noChangeAspect="1"/>
          </p:cNvPicPr>
          <p:nvPr/>
        </p:nvPicPr>
        <p:blipFill>
          <a:blip r:embed="rId2"/>
          <a:stretch>
            <a:fillRect/>
          </a:stretch>
        </p:blipFill>
        <p:spPr>
          <a:xfrm>
            <a:off x="1863568" y="0"/>
            <a:ext cx="5461907" cy="68580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onarch.jpg"/>
          <p:cNvPicPr>
            <a:picLocks noGrp="1" noChangeAspect="1"/>
          </p:cNvPicPr>
          <p:nvPr>
            <p:ph idx="1"/>
          </p:nvPr>
        </p:nvPicPr>
        <p:blipFill>
          <a:blip r:embed="rId2"/>
          <a:srcRect l="-16671" r="-16671"/>
          <a:stretch>
            <a:fillRect/>
          </a:stretch>
        </p:blipFill>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2"/>
          <a:stretch>
            <a:fillRect/>
          </a:stretch>
        </p:blipFill>
        <p:spPr>
          <a:xfrm>
            <a:off x="1990019" y="510974"/>
            <a:ext cx="5475312" cy="6052158"/>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Red and Blue Leafhopper.jpg"/>
          <p:cNvPicPr>
            <a:picLocks noGrp="1" noChangeAspect="1"/>
          </p:cNvPicPr>
          <p:nvPr>
            <p:ph idx="1"/>
          </p:nvPr>
        </p:nvPicPr>
        <p:blipFill>
          <a:blip r:embed="rId2"/>
          <a:srcRect l="-25817" r="-25817"/>
          <a:stretch>
            <a:fillRect/>
          </a:stretch>
        </p:blip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58800" y="671126"/>
            <a:ext cx="8128000" cy="546100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Buffalo treehopper.jpg"/>
          <p:cNvPicPr>
            <a:picLocks noGrp="1" noChangeAspect="1"/>
          </p:cNvPicPr>
          <p:nvPr>
            <p:ph idx="1"/>
          </p:nvPr>
        </p:nvPicPr>
        <p:blipFill>
          <a:blip r:embed="rId2"/>
          <a:stretch>
            <a:fillRect/>
          </a:stretch>
        </p:blipFill>
        <p:spPr>
          <a:xfrm>
            <a:off x="1814686" y="0"/>
            <a:ext cx="5486400" cy="6858000"/>
          </a:xfr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Periodic Cicada.jpg"/>
          <p:cNvPicPr>
            <a:picLocks noGrp="1" noChangeAspect="1"/>
          </p:cNvPicPr>
          <p:nvPr>
            <p:ph idx="1"/>
          </p:nvPr>
        </p:nvPicPr>
        <p:blipFill>
          <a:blip r:embed="rId2"/>
          <a:srcRect l="-35769" r="-35769"/>
          <a:stretch>
            <a:fillRect/>
          </a:stretch>
        </p:blipFill>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113233" y="686165"/>
            <a:ext cx="7162538" cy="4663608"/>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hantom Crane Fly.jpg"/>
          <p:cNvPicPr>
            <a:picLocks noGrp="1" noChangeAspect="1"/>
          </p:cNvPicPr>
          <p:nvPr>
            <p:ph idx="1"/>
          </p:nvPr>
        </p:nvPicPr>
        <p:blipFill>
          <a:blip r:embed="rId2"/>
          <a:srcRect l="-11835" r="-11835"/>
          <a:stretch>
            <a:fillRect/>
          </a:stretch>
        </p:blip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Fruit flies.jpg"/>
          <p:cNvPicPr>
            <a:picLocks noGrp="1" noChangeAspect="1"/>
          </p:cNvPicPr>
          <p:nvPr>
            <p:ph idx="1"/>
          </p:nvPr>
        </p:nvPicPr>
        <p:blipFill>
          <a:blip r:embed="rId2"/>
          <a:srcRect l="-14904" r="-14904"/>
          <a:stretch>
            <a:fillRect/>
          </a:stretch>
        </p:blipFill>
        <p:spPr>
          <a:xfrm>
            <a:off x="-340177" y="671566"/>
            <a:ext cx="9918144" cy="5454597"/>
          </a:xfr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Orthonevra.jpg"/>
          <p:cNvPicPr>
            <a:picLocks noGrp="1" noChangeAspect="1"/>
          </p:cNvPicPr>
          <p:nvPr>
            <p:ph idx="1"/>
          </p:nvPr>
        </p:nvPicPr>
        <p:blipFill>
          <a:blip r:embed="rId2"/>
          <a:srcRect l="-20550" r="-20550"/>
          <a:stretch>
            <a:fillRect/>
          </a:stretch>
        </p:blip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Ladybug larva.jpg"/>
          <p:cNvPicPr>
            <a:picLocks noGrp="1" noChangeAspect="1"/>
          </p:cNvPicPr>
          <p:nvPr>
            <p:ph idx="1"/>
          </p:nvPr>
        </p:nvPicPr>
        <p:blipFill>
          <a:blip r:embed="rId2"/>
          <a:srcRect l="-79417" r="-79417"/>
          <a:stretch>
            <a:fillRect/>
          </a:stretch>
        </p:blipFill>
        <p:spPr>
          <a:xfrm>
            <a:off x="-538244" y="472584"/>
            <a:ext cx="10279956" cy="5653580"/>
          </a:xfr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57200" y="514985"/>
            <a:ext cx="8128000" cy="542290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talk-eyed Fly.jpg"/>
          <p:cNvPicPr>
            <a:picLocks noGrp="1" noChangeAspect="1"/>
          </p:cNvPicPr>
          <p:nvPr>
            <p:ph idx="1"/>
          </p:nvPr>
        </p:nvPicPr>
        <p:blipFill>
          <a:blip r:embed="rId2"/>
          <a:srcRect l="-40915" r="-40915"/>
          <a:stretch>
            <a:fillRect/>
          </a:stretch>
        </p:blip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Content Placeholder 4"/>
          <p:cNvSpPr>
            <a:spLocks noGrp="1"/>
          </p:cNvSpPr>
          <p:nvPr>
            <p:ph idx="1"/>
          </p:nvPr>
        </p:nvSpPr>
        <p:spPr/>
        <p:txBody>
          <a:bodyPr/>
          <a:lstStyle/>
          <a:p>
            <a:endParaRPr lang="en-US" dirty="0"/>
          </a:p>
        </p:txBody>
      </p:sp>
      <p:pic>
        <p:nvPicPr>
          <p:cNvPr id="6" name="Picture 5"/>
          <p:cNvPicPr>
            <a:picLocks noChangeAspect="1"/>
          </p:cNvPicPr>
          <p:nvPr/>
        </p:nvPicPr>
        <p:blipFill>
          <a:blip r:embed="rId2"/>
          <a:stretch>
            <a:fillRect/>
          </a:stretch>
        </p:blipFill>
        <p:spPr>
          <a:xfrm>
            <a:off x="1306672" y="1417638"/>
            <a:ext cx="6350000" cy="4584700"/>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832934" y="1417638"/>
            <a:ext cx="5437011" cy="4268632"/>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218361" y="569370"/>
            <a:ext cx="6418583" cy="6055267"/>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817504" y="274638"/>
            <a:ext cx="6731000" cy="6350000"/>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814840" y="814574"/>
            <a:ext cx="5630284" cy="5311589"/>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Green Lacewing.jpg"/>
          <p:cNvPicPr>
            <a:picLocks noGrp="1" noChangeAspect="1"/>
          </p:cNvPicPr>
          <p:nvPr>
            <p:ph idx="1"/>
          </p:nvPr>
        </p:nvPicPr>
        <p:blipFill>
          <a:blip r:embed="rId2"/>
          <a:srcRect l="-509" r="-509"/>
          <a:stretch>
            <a:fillRect/>
          </a:stretch>
        </p:blip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Lacewing eggs.jpg"/>
          <p:cNvPicPr>
            <a:picLocks noGrp="1" noChangeAspect="1"/>
          </p:cNvPicPr>
          <p:nvPr>
            <p:ph idx="1"/>
          </p:nvPr>
        </p:nvPicPr>
        <p:blipFill>
          <a:blip r:embed="rId2"/>
          <a:srcRect l="-55271" r="-55271"/>
          <a:stretch>
            <a:fillRect/>
          </a:stretch>
        </p:blipFill>
        <p:spPr>
          <a:xfrm>
            <a:off x="-137041" y="1021948"/>
            <a:ext cx="9281041" cy="5104215"/>
          </a:xfr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759263" y="1046163"/>
            <a:ext cx="7620000" cy="5080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Atlantis Fritillary.jpg"/>
          <p:cNvPicPr>
            <a:picLocks noGrp="1" noChangeAspect="1"/>
          </p:cNvPicPr>
          <p:nvPr>
            <p:ph idx="1"/>
          </p:nvPr>
        </p:nvPicPr>
        <p:blipFill>
          <a:blip r:embed="rId2"/>
          <a:stretch>
            <a:fillRect/>
          </a:stretch>
        </p:blipFill>
        <p:spPr>
          <a:xfrm>
            <a:off x="1356982" y="0"/>
            <a:ext cx="5518547" cy="6858000"/>
          </a:xfr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Lantern Fly.jpg"/>
          <p:cNvPicPr>
            <a:picLocks noGrp="1" noChangeAspect="1"/>
          </p:cNvPicPr>
          <p:nvPr>
            <p:ph idx="1"/>
          </p:nvPr>
        </p:nvPicPr>
        <p:blipFill>
          <a:blip r:embed="rId2"/>
          <a:srcRect l="-9641" r="-9641"/>
          <a:stretch>
            <a:fillRect/>
          </a:stretch>
        </p:blipFill>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Lantern Bug.jpg"/>
          <p:cNvPicPr>
            <a:picLocks noGrp="1" noChangeAspect="1"/>
          </p:cNvPicPr>
          <p:nvPr>
            <p:ph idx="1"/>
          </p:nvPr>
        </p:nvPicPr>
        <p:blipFill>
          <a:blip r:embed="rId2"/>
          <a:srcRect l="-10822" r="-10822"/>
          <a:stretch>
            <a:fillRect/>
          </a:stretch>
        </p:blipFill>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White Underwing.JPG"/>
          <p:cNvPicPr>
            <a:picLocks noGrp="1" noChangeAspect="1"/>
          </p:cNvPicPr>
          <p:nvPr>
            <p:ph idx="1"/>
          </p:nvPr>
        </p:nvPicPr>
        <p:blipFill>
          <a:blip r:embed="rId2"/>
          <a:srcRect l="-40915" r="-40915"/>
          <a:stretch>
            <a:fillRect/>
          </a:stretch>
        </p:blipFill>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ndian Leaf Butterfly.jpg"/>
          <p:cNvPicPr>
            <a:picLocks noGrp="1" noChangeAspect="1"/>
          </p:cNvPicPr>
          <p:nvPr>
            <p:ph idx="1"/>
          </p:nvPr>
        </p:nvPicPr>
        <p:blipFill>
          <a:blip r:embed="rId2"/>
          <a:srcRect l="-80691" r="-80691"/>
          <a:stretch>
            <a:fillRect/>
          </a:stretch>
        </p:blipFill>
        <p:spPr>
          <a:xfrm>
            <a:off x="-812142" y="274638"/>
            <a:ext cx="10401890" cy="5720639"/>
          </a:xfrm>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ndian Leaf Butterfly open.jpg"/>
          <p:cNvPicPr>
            <a:picLocks noGrp="1" noChangeAspect="1"/>
          </p:cNvPicPr>
          <p:nvPr>
            <p:ph idx="1"/>
          </p:nvPr>
        </p:nvPicPr>
        <p:blipFill>
          <a:blip r:embed="rId2"/>
          <a:srcRect l="-66260" r="-66260"/>
          <a:stretch>
            <a:fillRect/>
          </a:stretch>
        </p:blipFill>
        <p:spPr>
          <a:xfrm>
            <a:off x="-192515" y="1109544"/>
            <a:ext cx="9121766" cy="5016620"/>
          </a:xfrm>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Leaf insect.jpg"/>
          <p:cNvPicPr>
            <a:picLocks noGrp="1" noChangeAspect="1"/>
          </p:cNvPicPr>
          <p:nvPr>
            <p:ph idx="1"/>
          </p:nvPr>
        </p:nvPicPr>
        <p:blipFill>
          <a:blip r:embed="rId2"/>
          <a:srcRect l="-71372" r="-71372"/>
          <a:stretch>
            <a:fillRect/>
          </a:stretch>
        </p:blipFill>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554122" y="496374"/>
            <a:ext cx="6201690" cy="5850651"/>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Dead leaf mantis.jpg"/>
          <p:cNvPicPr>
            <a:picLocks noGrp="1" noChangeAspect="1"/>
          </p:cNvPicPr>
          <p:nvPr>
            <p:ph idx="1"/>
          </p:nvPr>
        </p:nvPicPr>
        <p:blipFill>
          <a:blip r:embed="rId2"/>
          <a:srcRect l="-13641" r="-13641"/>
          <a:stretch>
            <a:fillRect/>
          </a:stretch>
        </p:blipFill>
        <p:spPr>
          <a:xfrm>
            <a:off x="-876712" y="274638"/>
            <a:ext cx="11009935" cy="6055040"/>
          </a:xfrm>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eroctena amynta.pdg.jpg"/>
          <p:cNvPicPr>
            <a:picLocks noGrp="1" noChangeAspect="1"/>
          </p:cNvPicPr>
          <p:nvPr>
            <p:ph idx="1"/>
          </p:nvPr>
        </p:nvPicPr>
        <p:blipFill>
          <a:blip r:embed="rId2"/>
          <a:srcRect l="-19459" r="-19459"/>
          <a:stretch>
            <a:fillRect/>
          </a:stretch>
        </p:blipFill>
        <p:spPr>
          <a:xfrm>
            <a:off x="-1344282" y="0"/>
            <a:ext cx="11970588" cy="6583362"/>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anadian Tiger Swallowtail.jpg"/>
          <p:cNvPicPr>
            <a:picLocks noGrp="1" noChangeAspect="1"/>
          </p:cNvPicPr>
          <p:nvPr>
            <p:ph idx="1"/>
          </p:nvPr>
        </p:nvPicPr>
        <p:blipFill>
          <a:blip r:embed="rId2"/>
          <a:srcRect l="-15045" r="-15045"/>
          <a:stretch>
            <a:fillRect/>
          </a:stretch>
        </p:blipFill>
        <p:spPr>
          <a:xfrm>
            <a:off x="-1508455" y="0"/>
            <a:ext cx="11970588" cy="6583362"/>
          </a:xfr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540245" y="859133"/>
            <a:ext cx="6350000" cy="4851400"/>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Thorn mimics.jpg"/>
          <p:cNvPicPr>
            <a:picLocks noGrp="1" noChangeAspect="1"/>
          </p:cNvPicPr>
          <p:nvPr>
            <p:ph idx="1"/>
          </p:nvPr>
        </p:nvPicPr>
        <p:blipFill>
          <a:blip r:embed="rId2"/>
          <a:srcRect l="-91911" r="-91911"/>
          <a:stretch>
            <a:fillRect/>
          </a:stretch>
        </p:blipFill>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onkey Slug.jpg"/>
          <p:cNvPicPr>
            <a:picLocks noGrp="1" noChangeAspect="1"/>
          </p:cNvPicPr>
          <p:nvPr>
            <p:ph idx="1"/>
          </p:nvPr>
        </p:nvPicPr>
        <p:blipFill>
          <a:blip r:embed="rId2"/>
          <a:srcRect l="-18187" r="-18187"/>
          <a:stretch>
            <a:fillRect/>
          </a:stretch>
        </p:blipFill>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Double-toothed Prominent caterpillar.jpg"/>
          <p:cNvPicPr>
            <a:picLocks noGrp="1" noChangeAspect="1"/>
          </p:cNvPicPr>
          <p:nvPr>
            <p:ph idx="1"/>
          </p:nvPr>
        </p:nvPicPr>
        <p:blipFill>
          <a:blip r:embed="rId2"/>
          <a:srcRect l="-18187" r="-18187"/>
          <a:stretch>
            <a:fillRect/>
          </a:stretch>
        </p:blipFill>
        <p:spPr>
          <a:xfrm>
            <a:off x="-328783" y="723644"/>
            <a:ext cx="9823449" cy="5402519"/>
          </a:xfrm>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Double-toothed Prominent.JPG"/>
          <p:cNvPicPr>
            <a:picLocks noGrp="1" noChangeAspect="1"/>
          </p:cNvPicPr>
          <p:nvPr>
            <p:ph idx="1"/>
          </p:nvPr>
        </p:nvPicPr>
        <p:blipFill>
          <a:blip r:embed="rId2"/>
          <a:srcRect l="-18187" r="-18187"/>
          <a:stretch>
            <a:fillRect/>
          </a:stretch>
        </p:blipFill>
        <p:spPr>
          <a:xfrm>
            <a:off x="-811325" y="649803"/>
            <a:ext cx="10279955" cy="5653579"/>
          </a:xfrm>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Once-married Underwing 1.JPG"/>
          <p:cNvPicPr>
            <a:picLocks noGrp="1" noChangeAspect="1"/>
          </p:cNvPicPr>
          <p:nvPr>
            <p:ph idx="1"/>
          </p:nvPr>
        </p:nvPicPr>
        <p:blipFill>
          <a:blip r:embed="rId2"/>
          <a:srcRect l="-18187" r="-18187"/>
          <a:stretch>
            <a:fillRect/>
          </a:stretch>
        </p:blipFill>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Once-married Underwing close-up.JPG"/>
          <p:cNvPicPr>
            <a:picLocks noGrp="1" noChangeAspect="1"/>
          </p:cNvPicPr>
          <p:nvPr>
            <p:ph idx="1"/>
          </p:nvPr>
        </p:nvPicPr>
        <p:blipFill>
          <a:blip r:embed="rId2"/>
          <a:srcRect l="-26642" r="-26642"/>
          <a:stretch>
            <a:fillRect/>
          </a:stretch>
        </p:blipFill>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Once-married Underwing 2.JPG"/>
          <p:cNvPicPr>
            <a:picLocks noGrp="1" noChangeAspect="1"/>
          </p:cNvPicPr>
          <p:nvPr>
            <p:ph idx="1"/>
          </p:nvPr>
        </p:nvPicPr>
        <p:blipFill>
          <a:blip r:embed="rId2"/>
          <a:srcRect l="-15905" r="-15905"/>
          <a:stretch>
            <a:fillRect/>
          </a:stretch>
        </p:blipFill>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arolina Locust.jpg"/>
          <p:cNvPicPr>
            <a:picLocks noGrp="1" noChangeAspect="1"/>
          </p:cNvPicPr>
          <p:nvPr>
            <p:ph idx="1"/>
          </p:nvPr>
        </p:nvPicPr>
        <p:blipFill>
          <a:blip r:embed="rId2"/>
          <a:srcRect l="-21434" r="-21434"/>
          <a:stretch>
            <a:fillRect/>
          </a:stretch>
        </p:blipFill>
        <p:spPr>
          <a:xfrm>
            <a:off x="-575884" y="599784"/>
            <a:ext cx="10048666" cy="5526379"/>
          </a:xfrm>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4319</TotalTime>
  <Words>589</Words>
  <Application>Microsoft Macintosh PowerPoint</Application>
  <PresentationFormat>On-screen Show (4:3)</PresentationFormat>
  <Paragraphs>20</Paragraphs>
  <Slides>172</Slides>
  <Notes>10</Notes>
  <HiddenSlides>0</HiddenSlides>
  <MMClips>0</MMClips>
  <ScaleCrop>false</ScaleCrop>
  <HeadingPairs>
    <vt:vector size="4" baseType="variant">
      <vt:variant>
        <vt:lpstr>Design Template</vt:lpstr>
      </vt:variant>
      <vt:variant>
        <vt:i4>1</vt:i4>
      </vt:variant>
      <vt:variant>
        <vt:lpstr>Slide Titles</vt:lpstr>
      </vt:variant>
      <vt:variant>
        <vt:i4>172</vt:i4>
      </vt:variant>
    </vt:vector>
  </HeadingPairs>
  <TitlesOfParts>
    <vt:vector size="173"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DS Rolnick</dc:creator>
  <cp:lastModifiedBy>DS Rolnick</cp:lastModifiedBy>
  <cp:revision>20</cp:revision>
  <dcterms:created xsi:type="dcterms:W3CDTF">2009-11-23T00:05:20Z</dcterms:created>
  <dcterms:modified xsi:type="dcterms:W3CDTF">2009-11-25T14:42:59Z</dcterms:modified>
</cp:coreProperties>
</file>