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41"/>
    <a:srgbClr val="FF5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1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2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8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6B379-A11D-F24F-8324-6F4FBF06BF2E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E067E-3C8F-B448-9E27-AE23CDD6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4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tiff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1171" y="1941653"/>
            <a:ext cx="7157294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Physics of Information: Demons, Black Holes, and Negative Temperatures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Xu</a:t>
            </a:r>
          </a:p>
          <a:p>
            <a:r>
              <a:rPr lang="en-US" dirty="0" smtClean="0"/>
              <a:t>Splash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47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temperature?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statistical mechanics, we simply </a:t>
            </a:r>
            <a:r>
              <a:rPr lang="en-US" i="1" dirty="0" smtClean="0"/>
              <a:t>define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Doesn’t look much like intuitive notion of temperature, but…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771436"/>
              </p:ext>
            </p:extLst>
          </p:nvPr>
        </p:nvGraphicFramePr>
        <p:xfrm>
          <a:off x="3851121" y="2615878"/>
          <a:ext cx="1257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1257300" imgH="939800" progId="Equation.3">
                  <p:embed/>
                </p:oleObj>
              </mc:Choice>
              <mc:Fallback>
                <p:oleObj name="Equation" r:id="rId3" imgW="12573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121" y="2615878"/>
                        <a:ext cx="12573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4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94729"/>
          </a:xfrm>
        </p:spPr>
        <p:txBody>
          <a:bodyPr/>
          <a:lstStyle/>
          <a:p>
            <a:r>
              <a:rPr lang="en-US" dirty="0" smtClean="0"/>
              <a:t>…it explains the </a:t>
            </a:r>
            <a:r>
              <a:rPr lang="en-US" dirty="0" err="1" smtClean="0"/>
              <a:t>Zeroth</a:t>
            </a:r>
            <a:r>
              <a:rPr lang="en-US" dirty="0" smtClean="0"/>
              <a:t> Law of Thermodynamics: systems in thermal equilibrium have same temperature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temperature?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6697" y="3535184"/>
            <a:ext cx="3003660" cy="1750431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515D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4515" y="3535184"/>
            <a:ext cx="3003660" cy="17504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810357" y="3878405"/>
            <a:ext cx="1594158" cy="1269921"/>
          </a:xfrm>
          <a:prstGeom prst="rightArrow">
            <a:avLst/>
          </a:prstGeom>
          <a:gradFill>
            <a:gsLst>
              <a:gs pos="0">
                <a:srgbClr val="FF314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2343" y="4015694"/>
            <a:ext cx="90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T</a:t>
            </a:r>
            <a:r>
              <a:rPr lang="en-US" sz="4800" baseline="-25000" dirty="0" smtClean="0"/>
              <a:t>1</a:t>
            </a:r>
            <a:endParaRPr lang="en-US" sz="4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588815" y="4032855"/>
            <a:ext cx="90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/>
              <a:t>T</a:t>
            </a:r>
            <a:r>
              <a:rPr lang="en-US" sz="4800" baseline="-25000" dirty="0"/>
              <a:t>2</a:t>
            </a:r>
            <a:endParaRPr lang="en-US" sz="4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67814" y="4196253"/>
            <a:ext cx="82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dE</a:t>
            </a:r>
            <a:endParaRPr lang="en-US" sz="3600" i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378933"/>
              </p:ext>
            </p:extLst>
          </p:nvPr>
        </p:nvGraphicFramePr>
        <p:xfrm>
          <a:off x="2832023" y="5500828"/>
          <a:ext cx="3403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3403600" imgH="1168400" progId="Equation.3">
                  <p:embed/>
                </p:oleObj>
              </mc:Choice>
              <mc:Fallback>
                <p:oleObj name="Equation" r:id="rId3" imgW="34036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023" y="5500828"/>
                        <a:ext cx="34036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206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vs.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familiar systems: energy bounded below</a:t>
            </a:r>
          </a:p>
          <a:p>
            <a:r>
              <a:rPr lang="en-US" dirty="0" smtClean="0"/>
              <a:t>Adding energy </a:t>
            </a:r>
            <a:r>
              <a:rPr lang="en-US" dirty="0" smtClean="0">
                <a:sym typeface="Wingdings"/>
              </a:rPr>
              <a:t> more accessible microstates  higher entropy, so </a:t>
            </a:r>
            <a:r>
              <a:rPr lang="en-US" i="1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&gt; 0</a:t>
            </a:r>
          </a:p>
          <a:p>
            <a:r>
              <a:rPr lang="en-US" dirty="0" smtClean="0">
                <a:sym typeface="Wingdings"/>
              </a:rPr>
              <a:t>But what if energy were instead (or also) bounded above? Then higher-energy </a:t>
            </a:r>
            <a:r>
              <a:rPr lang="en-US" dirty="0" err="1" smtClean="0">
                <a:sym typeface="Wingdings"/>
              </a:rPr>
              <a:t>macrostates</a:t>
            </a:r>
            <a:r>
              <a:rPr lang="en-US" dirty="0" smtClean="0">
                <a:sym typeface="Wingdings"/>
              </a:rPr>
              <a:t> have </a:t>
            </a:r>
            <a:r>
              <a:rPr lang="en-US" i="1" dirty="0" smtClean="0">
                <a:sym typeface="Wingdings"/>
              </a:rPr>
              <a:t>fewer</a:t>
            </a:r>
            <a:r>
              <a:rPr lang="en-US" dirty="0" smtClean="0">
                <a:sym typeface="Wingdings"/>
              </a:rPr>
              <a:t> microstates</a:t>
            </a:r>
          </a:p>
          <a:p>
            <a:r>
              <a:rPr lang="en-US" dirty="0" smtClean="0">
                <a:sym typeface="Wingdings"/>
              </a:rPr>
              <a:t>Adding energy  lower entropy so </a:t>
            </a:r>
            <a:r>
              <a:rPr lang="en-US" i="1" dirty="0" smtClean="0">
                <a:sym typeface="Wingdings"/>
              </a:rPr>
              <a:t>T</a:t>
            </a:r>
            <a:r>
              <a:rPr lang="en-US" dirty="0" smtClean="0">
                <a:sym typeface="Wingdings"/>
              </a:rPr>
              <a:t> &lt;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6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2776"/>
            <a:ext cx="8229600" cy="1287082"/>
          </a:xfrm>
        </p:spPr>
        <p:txBody>
          <a:bodyPr/>
          <a:lstStyle/>
          <a:p>
            <a:r>
              <a:rPr lang="en-US" dirty="0" smtClean="0"/>
              <a:t>Negative temperatures “hotter” than positive</a:t>
            </a:r>
          </a:p>
          <a:p>
            <a:r>
              <a:rPr lang="en-US" dirty="0" smtClean="0"/>
              <a:t>Heat flows from low β = 1/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</a:t>
            </a:r>
            <a:r>
              <a:rPr lang="en-US" i="1" dirty="0" err="1" smtClean="0"/>
              <a:t>T</a:t>
            </a:r>
            <a:r>
              <a:rPr lang="en-US" dirty="0" smtClean="0"/>
              <a:t> to high β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vs. negative</a:t>
            </a:r>
            <a:endParaRPr lang="en-US" dirty="0"/>
          </a:p>
        </p:txBody>
      </p:sp>
      <p:pic>
        <p:nvPicPr>
          <p:cNvPr id="6" name="Picture 5" descr="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03" y="1292988"/>
            <a:ext cx="7241789" cy="40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7903"/>
          </a:xfrm>
        </p:spPr>
        <p:txBody>
          <a:bodyPr/>
          <a:lstStyle/>
          <a:p>
            <a:r>
              <a:rPr lang="en-US" dirty="0" smtClean="0"/>
              <a:t>Actually done for optical lattice of atoms!</a:t>
            </a:r>
            <a:endParaRPr lang="en-US" dirty="0"/>
          </a:p>
        </p:txBody>
      </p:sp>
      <p:pic>
        <p:nvPicPr>
          <p:cNvPr id="4" name="Picture 3" descr="S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59" y="2368506"/>
            <a:ext cx="6423774" cy="41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6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85829"/>
          </a:xfrm>
        </p:spPr>
        <p:txBody>
          <a:bodyPr/>
          <a:lstStyle/>
          <a:p>
            <a:r>
              <a:rPr lang="en-US" dirty="0" smtClean="0"/>
              <a:t>In thermal equilibrium, can show probability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implementation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844507"/>
              </p:ext>
            </p:extLst>
          </p:nvPr>
        </p:nvGraphicFramePr>
        <p:xfrm>
          <a:off x="3473450" y="2282623"/>
          <a:ext cx="2197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2197100" imgH="508000" progId="Equation.3">
                  <p:embed/>
                </p:oleObj>
              </mc:Choice>
              <mc:Fallback>
                <p:oleObj name="Equation" r:id="rId3" imgW="21971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3450" y="2282623"/>
                        <a:ext cx="2197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3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1" y="2790623"/>
            <a:ext cx="5495116" cy="39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84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7053" y="2368290"/>
            <a:ext cx="8229600" cy="1921981"/>
          </a:xfrm>
        </p:spPr>
        <p:txBody>
          <a:bodyPr/>
          <a:lstStyle/>
          <a:p>
            <a:r>
              <a:rPr lang="en-US" dirty="0" smtClean="0"/>
              <a:t>Black Hole Thermodynamics (and Black Holes as Computers)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3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Hole 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9214"/>
          </a:xfrm>
        </p:spPr>
        <p:txBody>
          <a:bodyPr>
            <a:normAutofit/>
          </a:bodyPr>
          <a:lstStyle/>
          <a:p>
            <a:r>
              <a:rPr lang="en-US" dirty="0" smtClean="0"/>
              <a:t>Radius of black hole with mass </a:t>
            </a:r>
            <a:r>
              <a:rPr lang="en-US" i="1" dirty="0" smtClean="0"/>
              <a:t>M 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r>
              <a:rPr lang="en-US" dirty="0" smtClean="0"/>
              <a:t>Black hole merger: surface area </a:t>
            </a:r>
            <a:r>
              <a:rPr lang="en-US" i="1" dirty="0" smtClean="0"/>
              <a:t>A</a:t>
            </a:r>
            <a:r>
              <a:rPr lang="en-US" dirty="0" smtClean="0"/>
              <a:t> &gt;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In fact </a:t>
            </a:r>
            <a:r>
              <a:rPr lang="en-US" b="1" dirty="0" smtClean="0"/>
              <a:t>Δ</a:t>
            </a:r>
            <a:r>
              <a:rPr lang="en-US" b="1" i="1" dirty="0" smtClean="0"/>
              <a:t>A</a:t>
            </a:r>
            <a:r>
              <a:rPr lang="en-US" b="1" dirty="0" smtClean="0"/>
              <a:t> ≥ 0 </a:t>
            </a:r>
            <a:r>
              <a:rPr lang="en-US" dirty="0" smtClean="0"/>
              <a:t>in any isolated process, just like Δ</a:t>
            </a:r>
            <a:r>
              <a:rPr lang="en-US" i="1" dirty="0" smtClean="0"/>
              <a:t>S </a:t>
            </a:r>
            <a:r>
              <a:rPr lang="en-US" dirty="0" smtClean="0"/>
              <a:t>≥ 0 in 2</a:t>
            </a:r>
            <a:r>
              <a:rPr lang="en-US" baseline="30000" dirty="0" smtClean="0"/>
              <a:t>nd</a:t>
            </a:r>
            <a:r>
              <a:rPr lang="en-US" dirty="0" smtClean="0"/>
              <a:t> Law</a:t>
            </a:r>
          </a:p>
          <a:p>
            <a:r>
              <a:rPr lang="en-US" dirty="0" err="1" smtClean="0"/>
              <a:t>Bekenstein</a:t>
            </a:r>
            <a:r>
              <a:rPr lang="en-US" dirty="0" smtClean="0"/>
              <a:t> and Hawking: black hole entropy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where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72114"/>
              </p:ext>
            </p:extLst>
          </p:nvPr>
        </p:nvGraphicFramePr>
        <p:xfrm>
          <a:off x="3556000" y="2243479"/>
          <a:ext cx="203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3" imgW="2032000" imgH="533400" progId="Equation.3">
                  <p:embed/>
                </p:oleObj>
              </mc:Choice>
              <mc:Fallback>
                <p:oleObj name="Equation" r:id="rId3" imgW="20320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6000" y="2243479"/>
                        <a:ext cx="2032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143428"/>
              </p:ext>
            </p:extLst>
          </p:nvPr>
        </p:nvGraphicFramePr>
        <p:xfrm>
          <a:off x="1336689" y="5478919"/>
          <a:ext cx="1701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1701800" imgH="1041400" progId="Equation.3">
                  <p:embed/>
                </p:oleObj>
              </mc:Choice>
              <mc:Fallback>
                <p:oleObj name="Equation" r:id="rId5" imgW="17018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6689" y="5478919"/>
                        <a:ext cx="17018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688810"/>
              </p:ext>
            </p:extLst>
          </p:nvPr>
        </p:nvGraphicFramePr>
        <p:xfrm>
          <a:off x="4742607" y="5639726"/>
          <a:ext cx="3479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7" imgW="3479800" imgH="520700" progId="Equation.3">
                  <p:embed/>
                </p:oleObj>
              </mc:Choice>
              <mc:Fallback>
                <p:oleObj name="Equation" r:id="rId7" imgW="34798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2607" y="5639726"/>
                        <a:ext cx="3479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354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Hawking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i="1" dirty="0" smtClean="0"/>
              <a:t>E=Mc</a:t>
            </a:r>
            <a:r>
              <a:rPr lang="en-US" baseline="30000" dirty="0" smtClean="0"/>
              <a:t>2</a:t>
            </a:r>
            <a:r>
              <a:rPr lang="en-US" dirty="0" smtClean="0"/>
              <a:t> and 1/</a:t>
            </a:r>
            <a:r>
              <a:rPr lang="en-US" i="1" dirty="0" smtClean="0"/>
              <a:t>T</a:t>
            </a:r>
            <a:r>
              <a:rPr lang="en-US" dirty="0" smtClean="0"/>
              <a:t> = </a:t>
            </a:r>
            <a:r>
              <a:rPr lang="en-US" i="1" dirty="0" err="1" smtClean="0"/>
              <a:t>dS</a:t>
            </a:r>
            <a:r>
              <a:rPr lang="en-US" i="1" dirty="0" smtClean="0"/>
              <a:t>/</a:t>
            </a:r>
            <a:r>
              <a:rPr lang="en-US" i="1" dirty="0" err="1" smtClean="0"/>
              <a:t>dE</a:t>
            </a:r>
            <a:r>
              <a:rPr lang="en-US" dirty="0" smtClean="0"/>
              <a:t>: black hole must radiate at temperature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Eventually evaporates without new </a:t>
            </a:r>
            <a:r>
              <a:rPr lang="en-US" dirty="0" err="1" smtClean="0"/>
              <a:t>infalling</a:t>
            </a:r>
            <a:r>
              <a:rPr lang="en-US" dirty="0" smtClean="0"/>
              <a:t> matter: 10</a:t>
            </a:r>
            <a:r>
              <a:rPr lang="en-US" baseline="30000" dirty="0" smtClean="0"/>
              <a:t>67</a:t>
            </a:r>
            <a:r>
              <a:rPr lang="en-US" dirty="0" smtClean="0"/>
              <a:t> years for 1 solar mass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36290"/>
              </p:ext>
            </p:extLst>
          </p:nvPr>
        </p:nvGraphicFramePr>
        <p:xfrm>
          <a:off x="3479800" y="3034562"/>
          <a:ext cx="2184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2184400" imgH="1092200" progId="Equation.3">
                  <p:embed/>
                </p:oleObj>
              </mc:Choice>
              <mc:Fallback>
                <p:oleObj name="Equation" r:id="rId3" imgW="21844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9800" y="3034562"/>
                        <a:ext cx="21844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808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baseline="-25000" dirty="0" smtClean="0"/>
              <a:t>BH</a:t>
            </a:r>
            <a:r>
              <a:rPr lang="en-US" dirty="0" smtClean="0"/>
              <a:t> as Information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256"/>
          </a:xfrm>
        </p:spPr>
        <p:txBody>
          <a:bodyPr>
            <a:normAutofit/>
          </a:bodyPr>
          <a:lstStyle/>
          <a:p>
            <a:r>
              <a:rPr lang="en-US" dirty="0" smtClean="0"/>
              <a:t>Using earlier equivalence </a:t>
            </a:r>
            <a:r>
              <a:rPr lang="en-US" i="1" dirty="0" smtClean="0"/>
              <a:t>S = H</a:t>
            </a:r>
            <a:r>
              <a:rPr lang="en-US" dirty="0" smtClean="0"/>
              <a:t>, can interpret </a:t>
            </a:r>
            <a:r>
              <a:rPr lang="en-US" i="1" dirty="0" smtClean="0"/>
              <a:t>S</a:t>
            </a:r>
            <a:r>
              <a:rPr lang="en-US" baseline="-25000" dirty="0" smtClean="0"/>
              <a:t>BH</a:t>
            </a:r>
            <a:r>
              <a:rPr lang="en-US" dirty="0" smtClean="0"/>
              <a:t> as a bound on the total information that can be stored in a given volume</a:t>
            </a:r>
          </a:p>
          <a:p>
            <a:r>
              <a:rPr lang="en-US" dirty="0" smtClean="0"/>
              <a:t>Lloyd (2000): combine </a:t>
            </a:r>
            <a:r>
              <a:rPr lang="en-US" i="1" dirty="0" smtClean="0"/>
              <a:t>S</a:t>
            </a:r>
            <a:r>
              <a:rPr lang="en-US" baseline="-25000" dirty="0" smtClean="0"/>
              <a:t>BH</a:t>
            </a:r>
            <a:r>
              <a:rPr lang="en-US" dirty="0" smtClean="0"/>
              <a:t> with quantum bound on information processing speed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 kg computer performs max of 10</a:t>
            </a:r>
            <a:r>
              <a:rPr lang="en-US" baseline="30000" dirty="0" smtClean="0"/>
              <a:t>50</a:t>
            </a:r>
            <a:r>
              <a:rPr lang="en-US" dirty="0" smtClean="0"/>
              <a:t> ops/s</a:t>
            </a:r>
          </a:p>
          <a:p>
            <a:r>
              <a:rPr lang="en-US" dirty="0" smtClean="0"/>
              <a:t>Lloyd (1999): universe as quantum computer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10</a:t>
            </a:r>
            <a:r>
              <a:rPr lang="en-US" baseline="30000" dirty="0" smtClean="0"/>
              <a:t>120</a:t>
            </a:r>
            <a:r>
              <a:rPr lang="en-US" dirty="0" smtClean="0"/>
              <a:t> ops on 10</a:t>
            </a:r>
            <a:r>
              <a:rPr lang="en-US" baseline="30000" dirty="0" smtClean="0"/>
              <a:t>90</a:t>
            </a:r>
            <a:r>
              <a:rPr lang="en-US" dirty="0" smtClean="0"/>
              <a:t> bits since Big Bang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entropy?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29" y="1600200"/>
            <a:ext cx="4794915" cy="3410838"/>
          </a:xfrm>
        </p:spPr>
        <p:txBody>
          <a:bodyPr>
            <a:normAutofit/>
          </a:bodyPr>
          <a:lstStyle/>
          <a:p>
            <a:r>
              <a:rPr lang="en-US" dirty="0" smtClean="0"/>
              <a:t>High school </a:t>
            </a:r>
            <a:r>
              <a:rPr lang="en-US" dirty="0" err="1" smtClean="0"/>
              <a:t>chem</a:t>
            </a:r>
            <a:r>
              <a:rPr lang="en-US" dirty="0"/>
              <a:t> </a:t>
            </a:r>
            <a:r>
              <a:rPr lang="en-US" dirty="0" smtClean="0"/>
              <a:t>answer: “disorder”</a:t>
            </a:r>
          </a:p>
          <a:p>
            <a:r>
              <a:rPr lang="en-US" dirty="0" smtClean="0"/>
              <a:t>Slightly better: our ignorance about “exact” state of system</a:t>
            </a:r>
          </a:p>
          <a:p>
            <a:r>
              <a:rPr lang="en-US" dirty="0" smtClean="0"/>
              <a:t>Even better: </a:t>
            </a:r>
            <a:r>
              <a:rPr lang="en-US" b="1" i="1" dirty="0" smtClean="0"/>
              <a:t>S = </a:t>
            </a:r>
            <a:r>
              <a:rPr lang="en-US" b="1" i="1" dirty="0" err="1" smtClean="0"/>
              <a:t>k</a:t>
            </a:r>
            <a:r>
              <a:rPr lang="en-US" b="1" i="1" baseline="-25000" dirty="0" err="1" smtClean="0"/>
              <a:t>B</a:t>
            </a:r>
            <a:r>
              <a:rPr lang="en-US" b="1" i="1" dirty="0" smtClean="0"/>
              <a:t> </a:t>
            </a:r>
            <a:r>
              <a:rPr lang="en-US" b="1" dirty="0" smtClean="0"/>
              <a:t>log </a:t>
            </a:r>
            <a:r>
              <a:rPr lang="en-US" b="1" dirty="0" err="1" smtClean="0"/>
              <a:t>Ω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087" y="1600200"/>
            <a:ext cx="3434047" cy="4798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997" y="5402472"/>
            <a:ext cx="185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Boltzmann’s constant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72886" y="5461221"/>
            <a:ext cx="1853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# of microstates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00596" y="4822266"/>
            <a:ext cx="823862" cy="5802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</p:cNvCxnSpPr>
          <p:nvPr/>
        </p:nvCxnSpPr>
        <p:spPr>
          <a:xfrm flipV="1">
            <a:off x="3999730" y="4822266"/>
            <a:ext cx="400990" cy="6389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34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Macrostates</a:t>
            </a:r>
            <a:r>
              <a:rPr lang="en-US" dirty="0" smtClean="0"/>
              <a:t> vs. microstates: for ideal gas, (</a:t>
            </a:r>
            <a:r>
              <a:rPr lang="en-US" i="1" dirty="0" smtClean="0"/>
              <a:t>P,V,T,N</a:t>
            </a:r>
            <a:r>
              <a:rPr lang="en-US" dirty="0" smtClean="0"/>
              <a:t>) vs. </a:t>
            </a:r>
            <a:r>
              <a:rPr lang="en-US" dirty="0"/>
              <a:t>(</a:t>
            </a:r>
            <a:r>
              <a:rPr lang="en-US" i="1" dirty="0" smtClean="0"/>
              <a:t>p</a:t>
            </a:r>
            <a:r>
              <a:rPr lang="en-US" i="1" baseline="-25000" dirty="0" smtClean="0"/>
              <a:t>i </a:t>
            </a:r>
            <a:r>
              <a:rPr lang="en-US" i="1" dirty="0" smtClean="0"/>
              <a:t>,q</a:t>
            </a:r>
            <a:r>
              <a:rPr lang="en-US" i="1" baseline="-25000" dirty="0" smtClean="0"/>
              <a:t>i</a:t>
            </a:r>
            <a:r>
              <a:rPr lang="en-US" dirty="0" smtClean="0"/>
              <a:t>) for each molecule </a:t>
            </a:r>
            <a:r>
              <a:rPr lang="en-US" i="1" dirty="0"/>
              <a:t>i</a:t>
            </a:r>
            <a:endParaRPr lang="en-US" dirty="0" smtClean="0"/>
          </a:p>
          <a:p>
            <a:r>
              <a:rPr lang="en-US" dirty="0" smtClean="0"/>
              <a:t>Second law of thermodynamics </a:t>
            </a:r>
            <a:r>
              <a:rPr lang="en-US" dirty="0" err="1" smtClean="0"/>
              <a:t>sez</a:t>
            </a:r>
            <a:r>
              <a:rPr lang="en-US" dirty="0" smtClean="0"/>
              <a:t>: </a:t>
            </a:r>
            <a:r>
              <a:rPr lang="en-US" b="1" dirty="0" smtClean="0"/>
              <a:t>Δ</a:t>
            </a:r>
            <a:r>
              <a:rPr lang="en-US" b="1" i="1" dirty="0" smtClean="0"/>
              <a:t>S </a:t>
            </a:r>
            <a:r>
              <a:rPr lang="en-US" b="1" dirty="0" smtClean="0"/>
              <a:t>≥ 0</a:t>
            </a:r>
          </a:p>
          <a:p>
            <a:r>
              <a:rPr lang="en-US" dirty="0" smtClean="0"/>
              <a:t>Now just a theorem of probability theory: closed system evolves from less probable to more probable (macro)states</a:t>
            </a:r>
          </a:p>
          <a:p>
            <a:r>
              <a:rPr lang="en-US" dirty="0" smtClean="0"/>
              <a:t>Can actually observe brief </a:t>
            </a:r>
            <a:r>
              <a:rPr lang="en-US" i="1" dirty="0" smtClean="0"/>
              <a:t>decreases</a:t>
            </a:r>
            <a:r>
              <a:rPr lang="en-US" dirty="0" smtClean="0"/>
              <a:t> in entropy in microscopic systems!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entropy?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7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53" y="2608546"/>
            <a:ext cx="8229600" cy="1143000"/>
          </a:xfrm>
        </p:spPr>
        <p:txBody>
          <a:bodyPr/>
          <a:lstStyle/>
          <a:p>
            <a:r>
              <a:rPr lang="en-US" dirty="0" smtClean="0"/>
              <a:t>Maxwell’s Demon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5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Maxwell’s Demon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75239"/>
          </a:xfrm>
        </p:spPr>
        <p:txBody>
          <a:bodyPr/>
          <a:lstStyle/>
          <a:p>
            <a:r>
              <a:rPr lang="en-US" dirty="0" smtClean="0"/>
              <a:t>Late 19</a:t>
            </a:r>
            <a:r>
              <a:rPr lang="en-US" baseline="30000" dirty="0" smtClean="0"/>
              <a:t>th</a:t>
            </a:r>
            <a:r>
              <a:rPr lang="en-US" dirty="0" smtClean="0"/>
              <a:t> c. paradox: what if microscopic “demon” could lower the entropy of a gas by allowing only fast molecules to pass one way and slow ones the other?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3775439"/>
            <a:ext cx="67437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Shannon (1948):                            where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is probability of outcome/message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Boltzmann:                               where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is probability of microstate </a:t>
            </a:r>
            <a:r>
              <a:rPr lang="en-US" i="1" dirty="0" err="1" smtClean="0"/>
              <a:t>i</a:t>
            </a:r>
            <a:r>
              <a:rPr lang="en-US" i="1" dirty="0" smtClean="0"/>
              <a:t>. </a:t>
            </a:r>
            <a:r>
              <a:rPr lang="en-US" b="1" dirty="0" smtClean="0"/>
              <a:t>Notice anything?</a:t>
            </a:r>
            <a:endParaRPr lang="en-US" b="1" i="1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75391"/>
              </p:ext>
            </p:extLst>
          </p:nvPr>
        </p:nvGraphicFramePr>
        <p:xfrm>
          <a:off x="3699344" y="1600200"/>
          <a:ext cx="2603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2603500" imgH="889000" progId="Equation.3">
                  <p:embed/>
                </p:oleObj>
              </mc:Choice>
              <mc:Fallback>
                <p:oleObj name="Equation" r:id="rId3" imgW="26035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9344" y="1600200"/>
                        <a:ext cx="2603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37911"/>
              </p:ext>
            </p:extLst>
          </p:nvPr>
        </p:nvGraphicFramePr>
        <p:xfrm>
          <a:off x="2832100" y="5602395"/>
          <a:ext cx="285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2857500" imgH="889000" progId="Equation.3">
                  <p:embed/>
                </p:oleObj>
              </mc:Choice>
              <mc:Fallback>
                <p:oleObj name="Equation" r:id="rId5" imgW="28575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2100" y="5602395"/>
                        <a:ext cx="28575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179" y="2659031"/>
            <a:ext cx="4307780" cy="29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31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Resolutions to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Szilard (1929): Demon does work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</a:t>
            </a:r>
            <a:r>
              <a:rPr lang="en-US" i="1" dirty="0" err="1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ln</a:t>
            </a:r>
            <a:r>
              <a:rPr lang="en-US" dirty="0" smtClean="0"/>
              <a:t> 2 for every bit of information gained, releasing one “bit” of entropy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ln</a:t>
            </a:r>
            <a:r>
              <a:rPr lang="en-US" dirty="0" smtClean="0"/>
              <a:t> 2 to environment as heat</a:t>
            </a:r>
          </a:p>
          <a:p>
            <a:r>
              <a:rPr lang="en-US" dirty="0" smtClean="0"/>
              <a:t>Bennett et al. (1980s): Hold on, measuring a bit is reversible!</a:t>
            </a:r>
          </a:p>
          <a:p>
            <a:r>
              <a:rPr lang="en-US" dirty="0" err="1" smtClean="0"/>
              <a:t>Landauer</a:t>
            </a:r>
            <a:r>
              <a:rPr lang="en-US" dirty="0" smtClean="0"/>
              <a:t> (1961): Actually, </a:t>
            </a:r>
            <a:r>
              <a:rPr lang="en-US" i="1" dirty="0" smtClean="0"/>
              <a:t>erasing</a:t>
            </a:r>
            <a:r>
              <a:rPr lang="en-US" dirty="0" smtClean="0"/>
              <a:t> a bit releases entropy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ln</a:t>
            </a:r>
            <a:r>
              <a:rPr lang="en-US" dirty="0" smtClean="0"/>
              <a:t> 2. </a:t>
            </a:r>
            <a:r>
              <a:rPr lang="en-US" b="1" dirty="0"/>
              <a:t>F</a:t>
            </a:r>
            <a:r>
              <a:rPr lang="en-US" b="1" dirty="0" smtClean="0"/>
              <a:t>orgetting information takes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3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886"/>
          </a:xfrm>
        </p:spPr>
        <p:txBody>
          <a:bodyPr/>
          <a:lstStyle/>
          <a:p>
            <a:r>
              <a:rPr lang="en-US" dirty="0" smtClean="0"/>
              <a:t>AND, OR, NOT gates are computationally universal but AND and OR are irreversible: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instead use</a:t>
            </a:r>
            <a:r>
              <a:rPr lang="en-US" i="1" dirty="0" smtClean="0"/>
              <a:t> </a:t>
            </a:r>
            <a:r>
              <a:rPr lang="en-US" dirty="0" smtClean="0"/>
              <a:t>universal</a:t>
            </a:r>
            <a:r>
              <a:rPr lang="en-US" i="1" dirty="0" smtClean="0"/>
              <a:t> </a:t>
            </a:r>
            <a:r>
              <a:rPr lang="en-US" dirty="0" smtClean="0"/>
              <a:t>set of reversible gates: no heat output in principle!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687" y="2652532"/>
            <a:ext cx="5007477" cy="242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7053" y="2608546"/>
            <a:ext cx="8229600" cy="1143000"/>
          </a:xfrm>
        </p:spPr>
        <p:txBody>
          <a:bodyPr/>
          <a:lstStyle/>
          <a:p>
            <a:r>
              <a:rPr lang="en-US" dirty="0" smtClean="0"/>
              <a:t>Negative Absolute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3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578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The Physics of Information: Demons, Black Holes, and Negative Temperatures</vt:lpstr>
      <vt:lpstr>What’s entropy?</vt:lpstr>
      <vt:lpstr>What’s entropy?</vt:lpstr>
      <vt:lpstr>Maxwell’s Demon</vt:lpstr>
      <vt:lpstr>Maxwell’s Demon</vt:lpstr>
      <vt:lpstr>What’s information?</vt:lpstr>
      <vt:lpstr>Resolutions to Paradox</vt:lpstr>
      <vt:lpstr>Reversible computation</vt:lpstr>
      <vt:lpstr>Negative Absolute Temperature</vt:lpstr>
      <vt:lpstr>What’s temperature?</vt:lpstr>
      <vt:lpstr>What’s temperature?</vt:lpstr>
      <vt:lpstr>Positive vs. negative</vt:lpstr>
      <vt:lpstr>Positive vs. negative</vt:lpstr>
      <vt:lpstr>Experimental implementation</vt:lpstr>
      <vt:lpstr>Experimental implementation</vt:lpstr>
      <vt:lpstr>Black Hole Thermodynamics (and Black Holes as Computers)</vt:lpstr>
      <vt:lpstr>Black Hole Entropy</vt:lpstr>
      <vt:lpstr>Hawking radiation</vt:lpstr>
      <vt:lpstr>SBH as Information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Information: Demons, Black Holes, and Negative Temperatures</dc:title>
  <dc:creator>Charles Xu</dc:creator>
  <cp:lastModifiedBy>Olivia</cp:lastModifiedBy>
  <cp:revision>17</cp:revision>
  <dcterms:created xsi:type="dcterms:W3CDTF">2013-11-22T23:12:39Z</dcterms:created>
  <dcterms:modified xsi:type="dcterms:W3CDTF">2013-11-23T04:52:33Z</dcterms:modified>
</cp:coreProperties>
</file>