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5"/>
  </p:notesMasterIdLst>
  <p:sldIdLst>
    <p:sldId id="284" r:id="rId2"/>
    <p:sldId id="258" r:id="rId3"/>
    <p:sldId id="280" r:id="rId4"/>
    <p:sldId id="278" r:id="rId5"/>
    <p:sldId id="260" r:id="rId6"/>
    <p:sldId id="259" r:id="rId7"/>
    <p:sldId id="281" r:id="rId8"/>
    <p:sldId id="282" r:id="rId9"/>
    <p:sldId id="283" r:id="rId10"/>
    <p:sldId id="257" r:id="rId11"/>
    <p:sldId id="285" r:id="rId12"/>
    <p:sldId id="261" r:id="rId13"/>
    <p:sldId id="262" r:id="rId14"/>
    <p:sldId id="264" r:id="rId15"/>
    <p:sldId id="270" r:id="rId16"/>
    <p:sldId id="268" r:id="rId17"/>
    <p:sldId id="269" r:id="rId18"/>
    <p:sldId id="271" r:id="rId19"/>
    <p:sldId id="273" r:id="rId20"/>
    <p:sldId id="274" r:id="rId21"/>
    <p:sldId id="275" r:id="rId22"/>
    <p:sldId id="277"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136" y="-112"/>
      </p:cViewPr>
      <p:guideLst>
        <p:guide orient="horz" pos="2160"/>
        <p:guide pos="2880"/>
      </p:guideLst>
    </p:cSldViewPr>
  </p:slideViewPr>
  <p:notesTextViewPr>
    <p:cViewPr>
      <p:scale>
        <a:sx n="100" d="100"/>
        <a:sy n="100" d="100"/>
      </p:scale>
      <p:origin x="0" y="8"/>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52499-2878-2C41-8836-EBD96363BC7C}" type="datetimeFigureOut">
              <a:rPr lang="en-US" smtClean="0"/>
              <a:t>3/18/11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71901B-173A-1F4C-A5BC-20DF7FA4B75C}" type="slidenum">
              <a:rPr lang="en-US" smtClean="0"/>
              <a:t>‹#›</a:t>
            </a:fld>
            <a:endParaRPr lang="en-US"/>
          </a:p>
        </p:txBody>
      </p:sp>
    </p:spTree>
    <p:extLst>
      <p:ext uri="{BB962C8B-B14F-4D97-AF65-F5344CB8AC3E}">
        <p14:creationId xmlns:p14="http://schemas.microsoft.com/office/powerpoint/2010/main" val="41522886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nono</a:t>
            </a:r>
            <a:r>
              <a:rPr lang="en-US" dirty="0" smtClean="0"/>
              <a:t> in reference to the portrayal of a virus in the</a:t>
            </a:r>
            <a:r>
              <a:rPr lang="en-US" baseline="0" dirty="0" smtClean="0"/>
              <a:t> episode “Bound” in the </a:t>
            </a:r>
            <a:r>
              <a:rPr lang="en-US" baseline="0" dirty="0" err="1" smtClean="0"/>
              <a:t>tv</a:t>
            </a:r>
            <a:r>
              <a:rPr lang="en-US" baseline="0" dirty="0" smtClean="0"/>
              <a:t> series “Fringe”</a:t>
            </a:r>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1</a:t>
            </a:fld>
            <a:endParaRPr lang="en-US"/>
          </a:p>
        </p:txBody>
      </p:sp>
    </p:spTree>
    <p:extLst>
      <p:ext uri="{BB962C8B-B14F-4D97-AF65-F5344CB8AC3E}">
        <p14:creationId xmlns:p14="http://schemas.microsoft.com/office/powerpoint/2010/main" val="2483559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protein to make</a:t>
            </a:r>
            <a:r>
              <a:rPr lang="en-US" baseline="0" dirty="0" smtClean="0"/>
              <a:t> more </a:t>
            </a:r>
            <a:r>
              <a:rPr lang="en-US" baseline="0" dirty="0" smtClean="0"/>
              <a:t>protein, the RNA polymerase is an example of RNA that carries out a reaction.  The RNA polymerase copies the DNA sequence and makes an RNA template.</a:t>
            </a:r>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10</a:t>
            </a:fld>
            <a:endParaRPr lang="en-US"/>
          </a:p>
        </p:txBody>
      </p:sp>
    </p:spTree>
    <p:extLst>
      <p:ext uri="{BB962C8B-B14F-4D97-AF65-F5344CB8AC3E}">
        <p14:creationId xmlns:p14="http://schemas.microsoft.com/office/powerpoint/2010/main" val="1099883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Reverse</a:t>
            </a:r>
            <a:r>
              <a:rPr lang="en-US" baseline="0" dirty="0" smtClean="0"/>
              <a:t> transcriptase copies RNA and makes DNA.  This is very strange, because the normal pattern is for DNA to be copied onto RNA.  Viruses like HIV use reverse transcriptase to copy and put their genomes into the host genome.</a:t>
            </a:r>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11</a:t>
            </a:fld>
            <a:endParaRPr lang="en-US"/>
          </a:p>
        </p:txBody>
      </p:sp>
    </p:spTree>
    <p:extLst>
      <p:ext uri="{BB962C8B-B14F-4D97-AF65-F5344CB8AC3E}">
        <p14:creationId xmlns:p14="http://schemas.microsoft.com/office/powerpoint/2010/main" val="109988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RNA viruses are made of RNA.</a:t>
            </a:r>
          </a:p>
          <a:p>
            <a:r>
              <a:rPr lang="en-US" baseline="0" dirty="0" smtClean="0"/>
              <a:t>DNA of DNA.</a:t>
            </a:r>
          </a:p>
          <a:p>
            <a:r>
              <a:rPr lang="en-US" baseline="0" dirty="0" smtClean="0"/>
              <a:t>Retroviruses are RNA but they use mechanisms like reverse transcriptase to copy and convert their genetic information into DNA to be inserted into the host genome.  (see reverse transcriptase on previous slide)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12</a:t>
            </a:fld>
            <a:endParaRPr lang="en-US"/>
          </a:p>
        </p:txBody>
      </p:sp>
    </p:spTree>
    <p:extLst>
      <p:ext uri="{BB962C8B-B14F-4D97-AF65-F5344CB8AC3E}">
        <p14:creationId xmlns:p14="http://schemas.microsoft.com/office/powerpoint/2010/main" val="394977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Herpes is actually a DNA </a:t>
            </a:r>
            <a:r>
              <a:rPr lang="en-US" dirty="0" smtClean="0"/>
              <a:t>virus.  Isn’t it cute? Not all viruses are bad.  The herpes</a:t>
            </a:r>
            <a:r>
              <a:rPr lang="en-US" baseline="0" dirty="0" smtClean="0"/>
              <a:t> virus is very bad, but 99.99999 percent of virus life forms out there can’t affect humans, instead they infect everything else from plants to animals, and even bacteria.  Most viruses infect bacteria.</a:t>
            </a:r>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13</a:t>
            </a:fld>
            <a:endParaRPr lang="en-US"/>
          </a:p>
        </p:txBody>
      </p:sp>
    </p:spTree>
    <p:extLst>
      <p:ext uri="{BB962C8B-B14F-4D97-AF65-F5344CB8AC3E}">
        <p14:creationId xmlns:p14="http://schemas.microsoft.com/office/powerpoint/2010/main" val="3603579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Viruses</a:t>
            </a:r>
            <a:r>
              <a:rPr lang="en-US" baseline="0" dirty="0" smtClean="0"/>
              <a:t> have no incentive to kill their host, because then they die with the host.  It is more advantageous for a virus to be non-hostile, or to encourage transmission, like how when you have the flu you cough, spreading your infected saliva and mucus to other hosts.</a:t>
            </a:r>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14</a:t>
            </a:fld>
            <a:endParaRPr lang="en-US"/>
          </a:p>
        </p:txBody>
      </p:sp>
    </p:spTree>
    <p:extLst>
      <p:ext uri="{BB962C8B-B14F-4D97-AF65-F5344CB8AC3E}">
        <p14:creationId xmlns:p14="http://schemas.microsoft.com/office/powerpoint/2010/main" val="3989254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Nucleoside analogues</a:t>
            </a:r>
            <a:r>
              <a:rPr lang="en-US" baseline="0" dirty="0" smtClean="0"/>
              <a:t> copy the normal nucleic acids used to make up DNA (adenine, guanine, etc.)  and when they are inserted into a new genome that is being copied they prevent the new strand of DNA from being elongated any further, preventing replication of a virus.</a:t>
            </a:r>
            <a:endParaRPr lang="en-US" dirty="0" smtClean="0"/>
          </a:p>
          <a:p>
            <a:r>
              <a:rPr lang="en-US" dirty="0" smtClean="0"/>
              <a:t>In addition to preventing</a:t>
            </a:r>
            <a:r>
              <a:rPr lang="en-US" baseline="0" dirty="0" smtClean="0"/>
              <a:t> </a:t>
            </a:r>
            <a:r>
              <a:rPr lang="en-US" baseline="0" dirty="0" smtClean="0"/>
              <a:t>elongation, </a:t>
            </a:r>
            <a:r>
              <a:rPr lang="en-US" baseline="0" dirty="0" smtClean="0"/>
              <a:t>they can also cause breaks once inserted.</a:t>
            </a:r>
            <a:endParaRPr lang="en-US" baseline="0" dirty="0" smtClean="0"/>
          </a:p>
          <a:p>
            <a:r>
              <a:rPr lang="en-US" baseline="0" dirty="0" smtClean="0"/>
              <a:t>Inhibit polymerase activity, get stuck inside </a:t>
            </a:r>
            <a:r>
              <a:rPr lang="en-US" baseline="0" dirty="0" smtClean="0"/>
              <a:t>the polymerase, so they break the machinery, like throwing a wrench into a bunch of moving gears.</a:t>
            </a:r>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15</a:t>
            </a:fld>
            <a:endParaRPr lang="en-US"/>
          </a:p>
        </p:txBody>
      </p:sp>
    </p:spTree>
    <p:extLst>
      <p:ext uri="{BB962C8B-B14F-4D97-AF65-F5344CB8AC3E}">
        <p14:creationId xmlns:p14="http://schemas.microsoft.com/office/powerpoint/2010/main" val="2025627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FITNESS </a:t>
            </a:r>
            <a:r>
              <a:rPr lang="en-US" dirty="0" smtClean="0"/>
              <a:t>EXPRESSION</a:t>
            </a:r>
          </a:p>
          <a:p>
            <a:r>
              <a:rPr lang="en-US" dirty="0" smtClean="0"/>
              <a:t>Viruses only can replicate if they are more genetically fit than other</a:t>
            </a:r>
            <a:r>
              <a:rPr lang="en-US" baseline="0" dirty="0" smtClean="0"/>
              <a:t> viruses.  This is how viruses can evade normal treatments, because there will be mutants that are not affected by the antivirals and they will have the reproductive advantage over the other viruses.  </a:t>
            </a:r>
          </a:p>
          <a:p>
            <a:r>
              <a:rPr lang="en-US" baseline="0" dirty="0" smtClean="0"/>
              <a:t>BUT if a virus can’t express this fitness that enables it to survive, it might as well not be genetically superior and it will not reproduce.</a:t>
            </a:r>
          </a:p>
          <a:p>
            <a:r>
              <a:rPr lang="en-US" baseline="0" dirty="0" smtClean="0"/>
              <a:t>This is very complicated and you might need to read up on it a lot more to understand this.</a:t>
            </a:r>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16</a:t>
            </a:fld>
            <a:endParaRPr lang="en-US"/>
          </a:p>
        </p:txBody>
      </p:sp>
    </p:spTree>
    <p:extLst>
      <p:ext uri="{BB962C8B-B14F-4D97-AF65-F5344CB8AC3E}">
        <p14:creationId xmlns:p14="http://schemas.microsoft.com/office/powerpoint/2010/main" val="3940492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a champion jigsaw</a:t>
            </a:r>
            <a:r>
              <a:rPr lang="en-US" baseline="0" dirty="0" smtClean="0"/>
              <a:t> puzzle doer, (this is an analogy to a virus’s genetic fitness) you will have problems at the competition if all the other jigsaw puzzle doers are having a hard time and throw their jigsaw puzzle pieces into the air and some of them land on your table mixing with your puzzle pieces.  Now you can’t finish the puzzle, and/or express your superior trait because others are interfering.</a:t>
            </a:r>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17</a:t>
            </a:fld>
            <a:endParaRPr lang="en-US"/>
          </a:p>
        </p:txBody>
      </p:sp>
    </p:spTree>
    <p:extLst>
      <p:ext uri="{BB962C8B-B14F-4D97-AF65-F5344CB8AC3E}">
        <p14:creationId xmlns:p14="http://schemas.microsoft.com/office/powerpoint/2010/main" val="3392267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Seriously,</a:t>
            </a:r>
            <a:r>
              <a:rPr lang="en-US" baseline="0" dirty="0" smtClean="0"/>
              <a:t> how do you ruin a party?</a:t>
            </a:r>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18</a:t>
            </a:fld>
            <a:endParaRPr lang="en-US"/>
          </a:p>
        </p:txBody>
      </p:sp>
    </p:spTree>
    <p:extLst>
      <p:ext uri="{BB962C8B-B14F-4D97-AF65-F5344CB8AC3E}">
        <p14:creationId xmlns:p14="http://schemas.microsoft.com/office/powerpoint/2010/main" val="2846323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 NOT stay home from the party.</a:t>
            </a:r>
          </a:p>
          <a:p>
            <a:r>
              <a:rPr lang="en-US" dirty="0" smtClean="0"/>
              <a:t>You want to be the most obnoxious</a:t>
            </a:r>
            <a:r>
              <a:rPr lang="en-US" baseline="0" dirty="0" smtClean="0"/>
              <a:t> guest and cause complete chaos.</a:t>
            </a:r>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19</a:t>
            </a:fld>
            <a:endParaRPr lang="en-US"/>
          </a:p>
        </p:txBody>
      </p:sp>
    </p:spTree>
    <p:extLst>
      <p:ext uri="{BB962C8B-B14F-4D97-AF65-F5344CB8AC3E}">
        <p14:creationId xmlns:p14="http://schemas.microsoft.com/office/powerpoint/2010/main" val="262470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Nucleic acids MAKE</a:t>
            </a:r>
            <a:r>
              <a:rPr lang="en-US" baseline="0" dirty="0" smtClean="0"/>
              <a:t> </a:t>
            </a:r>
            <a:r>
              <a:rPr lang="en-US" baseline="0" dirty="0" smtClean="0"/>
              <a:t>UP DNA</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2</a:t>
            </a:fld>
            <a:endParaRPr lang="en-US"/>
          </a:p>
        </p:txBody>
      </p:sp>
    </p:spTree>
    <p:extLst>
      <p:ext uri="{BB962C8B-B14F-4D97-AF65-F5344CB8AC3E}">
        <p14:creationId xmlns:p14="http://schemas.microsoft.com/office/powerpoint/2010/main" val="3204139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chaotic</a:t>
            </a:r>
            <a:r>
              <a:rPr lang="en-US" baseline="0" dirty="0" smtClean="0"/>
              <a:t> huh?  It only took one person being a jerk to ruin this party and house.</a:t>
            </a:r>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20</a:t>
            </a:fld>
            <a:endParaRPr lang="en-US"/>
          </a:p>
        </p:txBody>
      </p:sp>
    </p:spTree>
    <p:extLst>
      <p:ext uri="{BB962C8B-B14F-4D97-AF65-F5344CB8AC3E}">
        <p14:creationId xmlns:p14="http://schemas.microsoft.com/office/powerpoint/2010/main" val="2286446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didn’t have time to cover</a:t>
            </a:r>
            <a:r>
              <a:rPr lang="en-US" baseline="0" dirty="0" smtClean="0"/>
              <a:t> this.  Google “dominant negative mutation” if you are curious.</a:t>
            </a:r>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21</a:t>
            </a:fld>
            <a:endParaRPr lang="en-US"/>
          </a:p>
        </p:txBody>
      </p:sp>
    </p:spTree>
    <p:extLst>
      <p:ext uri="{BB962C8B-B14F-4D97-AF65-F5344CB8AC3E}">
        <p14:creationId xmlns:p14="http://schemas.microsoft.com/office/powerpoint/2010/main" val="1811955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22</a:t>
            </a:fld>
            <a:endParaRPr lang="en-US"/>
          </a:p>
        </p:txBody>
      </p:sp>
    </p:spTree>
    <p:extLst>
      <p:ext uri="{BB962C8B-B14F-4D97-AF65-F5344CB8AC3E}">
        <p14:creationId xmlns:p14="http://schemas.microsoft.com/office/powerpoint/2010/main" val="3658476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Funders</a:t>
            </a:r>
            <a:r>
              <a:rPr lang="en-US" baseline="0" dirty="0" smtClean="0"/>
              <a:t> don’t want to put lots of money into new ideas that may be risky, so instead they keep putting money into antivirals because we know they sort of work, even if they aren’t perfect.</a:t>
            </a:r>
          </a:p>
          <a:p>
            <a:r>
              <a:rPr lang="en-US" baseline="0" dirty="0" smtClean="0"/>
              <a:t>Why antivirals in the first place? Well the people who started the whole field of virology way back when (the </a:t>
            </a:r>
            <a:r>
              <a:rPr lang="en-US" i="1" baseline="0" dirty="0" smtClean="0"/>
              <a:t>founders) </a:t>
            </a:r>
            <a:r>
              <a:rPr lang="en-US" i="0" baseline="0" dirty="0" smtClean="0"/>
              <a:t>thought antivirals were the way to go, so that’s what we’ve been doing </a:t>
            </a:r>
            <a:r>
              <a:rPr lang="en-US" i="0" baseline="0" smtClean="0"/>
              <a:t>ever since.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23</a:t>
            </a:fld>
            <a:endParaRPr lang="en-US"/>
          </a:p>
        </p:txBody>
      </p:sp>
    </p:spTree>
    <p:extLst>
      <p:ext uri="{BB962C8B-B14F-4D97-AF65-F5344CB8AC3E}">
        <p14:creationId xmlns:p14="http://schemas.microsoft.com/office/powerpoint/2010/main" val="3592864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million times your size</a:t>
            </a:r>
          </a:p>
          <a:p>
            <a:r>
              <a:rPr lang="en-US" sz="1200" kern="1200" dirty="0" smtClean="0">
                <a:solidFill>
                  <a:schemeClr val="tx1"/>
                </a:solidFill>
                <a:effectLst/>
                <a:latin typeface="+mn-lt"/>
                <a:ea typeface="+mn-ea"/>
                <a:cs typeface="+mn-cs"/>
              </a:rPr>
              <a:t>Cali to Colorado</a:t>
            </a:r>
          </a:p>
          <a:p>
            <a:r>
              <a:rPr lang="en-US" sz="1200" kern="1200" dirty="0" smtClean="0">
                <a:solidFill>
                  <a:schemeClr val="tx1"/>
                </a:solidFill>
                <a:effectLst/>
                <a:latin typeface="+mn-lt"/>
                <a:ea typeface="+mn-ea"/>
                <a:cs typeface="+mn-cs"/>
              </a:rPr>
              <a:t>Cell: lecture hall</a:t>
            </a:r>
          </a:p>
          <a:p>
            <a:r>
              <a:rPr lang="en-US" sz="1200" kern="1200" dirty="0" smtClean="0">
                <a:solidFill>
                  <a:schemeClr val="tx1"/>
                </a:solidFill>
                <a:effectLst/>
                <a:latin typeface="+mn-lt"/>
                <a:ea typeface="+mn-ea"/>
                <a:cs typeface="+mn-cs"/>
              </a:rPr>
              <a:t>Bacterium: car</a:t>
            </a:r>
          </a:p>
          <a:p>
            <a:r>
              <a:rPr lang="en-US" sz="1200" kern="1200" dirty="0" smtClean="0">
                <a:solidFill>
                  <a:schemeClr val="tx1"/>
                </a:solidFill>
                <a:effectLst/>
                <a:latin typeface="+mn-lt"/>
                <a:ea typeface="+mn-ea"/>
                <a:cs typeface="+mn-cs"/>
              </a:rPr>
              <a:t>Cholera: kill you in a day and a half: limo</a:t>
            </a:r>
          </a:p>
          <a:p>
            <a:r>
              <a:rPr lang="en-US" sz="1200" kern="1200" dirty="0" smtClean="0">
                <a:solidFill>
                  <a:schemeClr val="tx1"/>
                </a:solidFill>
                <a:effectLst/>
                <a:latin typeface="+mn-lt"/>
                <a:ea typeface="+mn-ea"/>
                <a:cs typeface="+mn-cs"/>
              </a:rPr>
              <a:t>Polio virus: lemon</a:t>
            </a:r>
          </a:p>
          <a:p>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3</a:t>
            </a:fld>
            <a:endParaRPr lang="en-US"/>
          </a:p>
        </p:txBody>
      </p:sp>
    </p:spTree>
    <p:extLst>
      <p:ext uri="{BB962C8B-B14F-4D97-AF65-F5344CB8AC3E}">
        <p14:creationId xmlns:p14="http://schemas.microsoft.com/office/powerpoint/2010/main" val="2753286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Nucleic acids- many many many</a:t>
            </a:r>
          </a:p>
          <a:p>
            <a:r>
              <a:rPr lang="en-US" dirty="0" smtClean="0"/>
              <a:t>Gene, </a:t>
            </a:r>
            <a:r>
              <a:rPr lang="en-US" dirty="0" smtClean="0"/>
              <a:t>around 10,000</a:t>
            </a:r>
            <a:r>
              <a:rPr lang="en-US" baseline="0" dirty="0" smtClean="0"/>
              <a:t> nucleic acids per gene, can be as few as 1000 or much larger</a:t>
            </a:r>
            <a:endParaRPr lang="en-US" dirty="0" smtClean="0"/>
          </a:p>
          <a:p>
            <a:r>
              <a:rPr lang="en-US" dirty="0" smtClean="0"/>
              <a:t>Usually one </a:t>
            </a:r>
            <a:r>
              <a:rPr lang="en-US" dirty="0" smtClean="0"/>
              <a:t>protein is produced for every gene.</a:t>
            </a:r>
            <a:r>
              <a:rPr lang="en-US" baseline="0" dirty="0" smtClean="0"/>
              <a:t>  You are really defined by what proteins each cell makes, but proteins are determined by genes.</a:t>
            </a:r>
            <a:endParaRPr lang="en-US" dirty="0" smtClean="0"/>
          </a:p>
          <a:p>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4</a:t>
            </a:fld>
            <a:endParaRPr lang="en-US"/>
          </a:p>
        </p:txBody>
      </p:sp>
    </p:spTree>
    <p:extLst>
      <p:ext uri="{BB962C8B-B14F-4D97-AF65-F5344CB8AC3E}">
        <p14:creationId xmlns:p14="http://schemas.microsoft.com/office/powerpoint/2010/main" val="245196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gene (strand of nucleic acids) is </a:t>
            </a:r>
            <a:r>
              <a:rPr lang="en-US" dirty="0" err="1" smtClean="0"/>
              <a:t>transcripted</a:t>
            </a:r>
            <a:r>
              <a:rPr lang="en-US" dirty="0" smtClean="0"/>
              <a:t> or copied</a:t>
            </a:r>
            <a:r>
              <a:rPr lang="en-US" baseline="0" dirty="0" smtClean="0"/>
              <a:t> onto an RNA template, the RNA will be translated from nucleic acid code into the corresponding protein.</a:t>
            </a:r>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5</a:t>
            </a:fld>
            <a:endParaRPr lang="en-US"/>
          </a:p>
        </p:txBody>
      </p:sp>
    </p:spTree>
    <p:extLst>
      <p:ext uri="{BB962C8B-B14F-4D97-AF65-F5344CB8AC3E}">
        <p14:creationId xmlns:p14="http://schemas.microsoft.com/office/powerpoint/2010/main" val="1234761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a:t>
            </a:r>
            <a:r>
              <a:rPr lang="en-US" baseline="0" dirty="0" smtClean="0"/>
              <a:t> the obvious, </a:t>
            </a:r>
            <a:r>
              <a:rPr lang="en-US" i="1" baseline="0" dirty="0" smtClean="0"/>
              <a:t>deoxy</a:t>
            </a:r>
            <a:r>
              <a:rPr lang="en-US" i="0" baseline="0" dirty="0" smtClean="0"/>
              <a:t>ribonucleic acid vs. </a:t>
            </a:r>
            <a:r>
              <a:rPr lang="en-US" i="1" baseline="0" dirty="0" smtClean="0"/>
              <a:t>ribo</a:t>
            </a:r>
            <a:r>
              <a:rPr lang="en-US" i="0" baseline="0" dirty="0" smtClean="0"/>
              <a:t>nucleic acid:</a:t>
            </a:r>
            <a:endParaRPr lang="en-US" dirty="0" smtClean="0"/>
          </a:p>
          <a:p>
            <a:r>
              <a:rPr lang="en-US" dirty="0" smtClean="0"/>
              <a:t>DNA- very stable,</a:t>
            </a:r>
            <a:r>
              <a:rPr lang="en-US" baseline="0" dirty="0" smtClean="0"/>
              <a:t> always double stranded, lots of repair machinery to take care of any damage</a:t>
            </a:r>
            <a:endParaRPr lang="en-US" dirty="0" smtClean="0"/>
          </a:p>
          <a:p>
            <a:r>
              <a:rPr lang="en-US" dirty="0" smtClean="0"/>
              <a:t>RNA- much less stable, degrades more</a:t>
            </a:r>
            <a:r>
              <a:rPr lang="en-US" baseline="0" dirty="0" smtClean="0"/>
              <a:t> quickly and easily, shorter life span, minimal repair machinery so lots of opportunity for error.</a:t>
            </a:r>
          </a:p>
          <a:p>
            <a:r>
              <a:rPr lang="en-US" baseline="0" dirty="0" smtClean="0"/>
              <a:t>RNA also has catalytic properties, it can perform reactions as well as carry genetic information.  Very versatile.</a:t>
            </a:r>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6</a:t>
            </a:fld>
            <a:endParaRPr lang="en-US"/>
          </a:p>
        </p:txBody>
      </p:sp>
    </p:spTree>
    <p:extLst>
      <p:ext uri="{BB962C8B-B14F-4D97-AF65-F5344CB8AC3E}">
        <p14:creationId xmlns:p14="http://schemas.microsoft.com/office/powerpoint/2010/main" val="76652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life anyway</a:t>
            </a:r>
            <a:r>
              <a:rPr lang="en-US" dirty="0" smtClean="0"/>
              <a:t>?</a:t>
            </a:r>
          </a:p>
          <a:p>
            <a:r>
              <a:rPr lang="en-US" dirty="0" smtClean="0"/>
              <a:t>This</a:t>
            </a:r>
            <a:r>
              <a:rPr lang="en-US" baseline="0" dirty="0" smtClean="0"/>
              <a:t> is hard to define and ultimately comes down to your religion/beliefs. </a:t>
            </a:r>
          </a:p>
        </p:txBody>
      </p:sp>
      <p:sp>
        <p:nvSpPr>
          <p:cNvPr id="4" name="Slide Number Placeholder 3"/>
          <p:cNvSpPr>
            <a:spLocks noGrp="1"/>
          </p:cNvSpPr>
          <p:nvPr>
            <p:ph type="sldNum" sz="quarter" idx="10"/>
          </p:nvPr>
        </p:nvSpPr>
        <p:spPr/>
        <p:txBody>
          <a:bodyPr/>
          <a:lstStyle/>
          <a:p>
            <a:fld id="{8271901B-173A-1F4C-A5BC-20DF7FA4B75C}" type="slidenum">
              <a:rPr lang="en-US" smtClean="0"/>
              <a:t>7</a:t>
            </a:fld>
            <a:endParaRPr lang="en-US"/>
          </a:p>
        </p:txBody>
      </p:sp>
    </p:spTree>
    <p:extLst>
      <p:ext uri="{BB962C8B-B14F-4D97-AF65-F5344CB8AC3E}">
        <p14:creationId xmlns:p14="http://schemas.microsoft.com/office/powerpoint/2010/main" val="109988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Because RNA can both carry information and perform reactions, it likely pre-dated DNA and many scientists believe the first life forms were RNA molecules surrounded by membranes, it’s a lot like a cell, no? RNA can replicate itself like DNA, it can carry out reactions like proteins, what is a cell besides DNA to make proteins and proteins to carry out reactions?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8</a:t>
            </a:fld>
            <a:endParaRPr lang="en-US"/>
          </a:p>
        </p:txBody>
      </p:sp>
    </p:spTree>
    <p:extLst>
      <p:ext uri="{BB962C8B-B14F-4D97-AF65-F5344CB8AC3E}">
        <p14:creationId xmlns:p14="http://schemas.microsoft.com/office/powerpoint/2010/main" val="3931726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important to know when</a:t>
            </a:r>
            <a:r>
              <a:rPr lang="en-US" baseline="0" dirty="0" smtClean="0"/>
              <a:t> making drugs and treatments to target and destroy viruses.</a:t>
            </a:r>
            <a:endParaRPr lang="en-US" dirty="0"/>
          </a:p>
        </p:txBody>
      </p:sp>
      <p:sp>
        <p:nvSpPr>
          <p:cNvPr id="4" name="Slide Number Placeholder 3"/>
          <p:cNvSpPr>
            <a:spLocks noGrp="1"/>
          </p:cNvSpPr>
          <p:nvPr>
            <p:ph type="sldNum" sz="quarter" idx="10"/>
          </p:nvPr>
        </p:nvSpPr>
        <p:spPr/>
        <p:txBody>
          <a:bodyPr/>
          <a:lstStyle/>
          <a:p>
            <a:fld id="{8271901B-173A-1F4C-A5BC-20DF7FA4B75C}" type="slidenum">
              <a:rPr lang="en-US" smtClean="0"/>
              <a:t>9</a:t>
            </a:fld>
            <a:endParaRPr lang="en-US"/>
          </a:p>
        </p:txBody>
      </p:sp>
    </p:spTree>
    <p:extLst>
      <p:ext uri="{BB962C8B-B14F-4D97-AF65-F5344CB8AC3E}">
        <p14:creationId xmlns:p14="http://schemas.microsoft.com/office/powerpoint/2010/main" val="100395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9C06D-4ED8-42C6-905D-CA84CA1B6CBF}" type="datetime2">
              <a:rPr lang="en-US" smtClean="0"/>
              <a:t>Friday, March 18, 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76650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Friday, March 18,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extLst>
      <p:ext uri="{BB962C8B-B14F-4D97-AF65-F5344CB8AC3E}">
        <p14:creationId xmlns:p14="http://schemas.microsoft.com/office/powerpoint/2010/main" val="62990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4372C-B5AB-4C39-B273-B99224EB4DD5}" type="datetime2">
              <a:rPr lang="en-US" smtClean="0"/>
              <a:t>Friday, March 18,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extLst>
      <p:ext uri="{BB962C8B-B14F-4D97-AF65-F5344CB8AC3E}">
        <p14:creationId xmlns:p14="http://schemas.microsoft.com/office/powerpoint/2010/main" val="194755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B1CAA-32CD-4B55-B92A-B8F0843CACF4}" type="datetime2">
              <a:rPr lang="en-US" smtClean="0"/>
              <a:t>Friday, March 18, 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22920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8CDC4-3D19-4983-B478-82F6B8E5AB66}" type="datetime2">
              <a:rPr lang="en-US" smtClean="0"/>
              <a:t>Friday, March 18, 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745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B82477-D5D3-4181-8C11-75D0F2433A87}" type="datetime2">
              <a:rPr lang="en-US" smtClean="0"/>
              <a:t>Friday, March 18, 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58816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3E253B-1893-4367-8BAE-DF4BC10DC578}" type="datetime2">
              <a:rPr lang="en-US" smtClean="0"/>
              <a:t>Friday, March 18, 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20529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2300D-25B3-4603-86C9-4CB776489F00}" type="datetime2">
              <a:rPr lang="en-US" smtClean="0"/>
              <a:t>Friday, March 18, 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07366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t>Friday, March 18, 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42673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2DC50-D5DB-4F94-B367-9876CD2C4012}" type="datetime2">
              <a:rPr lang="en-US" smtClean="0"/>
              <a:t>Friday, March 18, 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55610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EB412-E790-42EA-81FE-2925D3A43D91}" type="datetime2">
              <a:rPr lang="en-US" smtClean="0"/>
              <a:t>Friday, March 18, 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957378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85921-A91A-409C-921C-0E0EC1E750EC}" type="datetime2">
              <a:rPr lang="en-US" smtClean="0"/>
              <a:t>Friday, March 18, 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96753070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
            <a:ext cx="9722849" cy="7000451"/>
          </a:xfrm>
          <a:prstGeom prst="rect">
            <a:avLst/>
          </a:prstGeom>
        </p:spPr>
      </p:pic>
      <p:sp>
        <p:nvSpPr>
          <p:cNvPr id="7" name="Title 1"/>
          <p:cNvSpPr>
            <a:spLocks noGrp="1"/>
          </p:cNvSpPr>
          <p:nvPr>
            <p:ph type="title"/>
          </p:nvPr>
        </p:nvSpPr>
        <p:spPr>
          <a:xfrm>
            <a:off x="457200" y="274638"/>
            <a:ext cx="8229600" cy="1143000"/>
          </a:xfrm>
        </p:spPr>
        <p:txBody>
          <a:bodyPr>
            <a:normAutofit/>
          </a:bodyPr>
          <a:lstStyle/>
          <a:p>
            <a:r>
              <a:rPr lang="en-US" sz="6000" dirty="0" smtClean="0">
                <a:solidFill>
                  <a:schemeClr val="bg1"/>
                </a:solidFill>
              </a:rPr>
              <a:t>Introduction to Virology</a:t>
            </a:r>
            <a:endParaRPr lang="en-US" sz="6000" dirty="0">
              <a:solidFill>
                <a:schemeClr val="bg1"/>
              </a:solidFill>
            </a:endParaRPr>
          </a:p>
        </p:txBody>
      </p:sp>
      <p:sp>
        <p:nvSpPr>
          <p:cNvPr id="8" name="Content Placeholder 2"/>
          <p:cNvSpPr>
            <a:spLocks noGrp="1"/>
          </p:cNvSpPr>
          <p:nvPr>
            <p:ph idx="1"/>
          </p:nvPr>
        </p:nvSpPr>
        <p:spPr>
          <a:xfrm>
            <a:off x="457200" y="1600200"/>
            <a:ext cx="8229600" cy="4525963"/>
          </a:xfrm>
        </p:spPr>
        <p:txBody>
          <a:bodyPr>
            <a:normAutofit/>
          </a:bodyPr>
          <a:lstStyle/>
          <a:p>
            <a:r>
              <a:rPr lang="en-US" sz="4800" b="1" dirty="0" err="1">
                <a:solidFill>
                  <a:schemeClr val="bg1"/>
                </a:solidFill>
              </a:rPr>
              <a:t>n</a:t>
            </a:r>
            <a:r>
              <a:rPr lang="en-US" sz="4800" b="1" dirty="0" err="1" smtClean="0">
                <a:solidFill>
                  <a:schemeClr val="bg1"/>
                </a:solidFill>
              </a:rPr>
              <a:t>ononononononononononononononononononononono</a:t>
            </a:r>
            <a:r>
              <a:rPr lang="en-US" sz="4800" b="1" dirty="0" smtClean="0">
                <a:solidFill>
                  <a:schemeClr val="bg1"/>
                </a:solidFill>
              </a:rPr>
              <a:t>…</a:t>
            </a:r>
            <a:endParaRPr lang="en-US" sz="4800" b="1" dirty="0">
              <a:solidFill>
                <a:schemeClr val="bg1"/>
              </a:solidFill>
            </a:endParaRPr>
          </a:p>
        </p:txBody>
      </p:sp>
    </p:spTree>
    <p:extLst>
      <p:ext uri="{BB962C8B-B14F-4D97-AF65-F5344CB8AC3E}">
        <p14:creationId xmlns:p14="http://schemas.microsoft.com/office/powerpoint/2010/main" val="2231139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Machinery</a:t>
            </a:r>
            <a:endParaRPr lang="en-US" dirty="0"/>
          </a:p>
        </p:txBody>
      </p:sp>
      <p:sp>
        <p:nvSpPr>
          <p:cNvPr id="2" name="Content Placeholder 1"/>
          <p:cNvSpPr>
            <a:spLocks noGrp="1"/>
          </p:cNvSpPr>
          <p:nvPr>
            <p:ph idx="1"/>
          </p:nvPr>
        </p:nvSpPr>
        <p:spPr/>
        <p:txBody>
          <a:bodyPr/>
          <a:lstStyle/>
          <a:p>
            <a:r>
              <a:rPr lang="en-US" dirty="0" smtClean="0"/>
              <a:t>RNA Polymerase</a:t>
            </a:r>
            <a:endParaRPr lang="en-US" dirty="0"/>
          </a:p>
        </p:txBody>
      </p:sp>
      <p:pic>
        <p:nvPicPr>
          <p:cNvPr id="4" name="Picture 3"/>
          <p:cNvPicPr>
            <a:picLocks noChangeAspect="1"/>
          </p:cNvPicPr>
          <p:nvPr/>
        </p:nvPicPr>
        <p:blipFill>
          <a:blip r:embed="rId3"/>
          <a:stretch>
            <a:fillRect/>
          </a:stretch>
        </p:blipFill>
        <p:spPr>
          <a:xfrm>
            <a:off x="1189859" y="2700201"/>
            <a:ext cx="6543770" cy="3279441"/>
          </a:xfrm>
          <a:prstGeom prst="rect">
            <a:avLst/>
          </a:prstGeom>
        </p:spPr>
      </p:pic>
    </p:spTree>
    <p:extLst>
      <p:ext uri="{BB962C8B-B14F-4D97-AF65-F5344CB8AC3E}">
        <p14:creationId xmlns:p14="http://schemas.microsoft.com/office/powerpoint/2010/main" val="3475574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0126" y="162089"/>
            <a:ext cx="8229600" cy="1143000"/>
          </a:xfrm>
        </p:spPr>
        <p:txBody>
          <a:bodyPr/>
          <a:lstStyle/>
          <a:p>
            <a:r>
              <a:rPr lang="en-US" dirty="0" smtClean="0"/>
              <a:t>Key Machinery</a:t>
            </a:r>
            <a:endParaRPr lang="en-US" dirty="0"/>
          </a:p>
        </p:txBody>
      </p:sp>
      <p:sp>
        <p:nvSpPr>
          <p:cNvPr id="2" name="Content Placeholder 1"/>
          <p:cNvSpPr>
            <a:spLocks noGrp="1"/>
          </p:cNvSpPr>
          <p:nvPr>
            <p:ph idx="1"/>
          </p:nvPr>
        </p:nvSpPr>
        <p:spPr/>
        <p:txBody>
          <a:bodyPr/>
          <a:lstStyle/>
          <a:p>
            <a:endParaRPr lang="en-US" dirty="0" smtClean="0"/>
          </a:p>
          <a:p>
            <a:r>
              <a:rPr lang="en-US" dirty="0" smtClean="0"/>
              <a:t>Reverse </a:t>
            </a:r>
          </a:p>
          <a:p>
            <a:pPr marL="0" indent="0">
              <a:buNone/>
            </a:pPr>
            <a:r>
              <a:rPr lang="en-US" dirty="0"/>
              <a:t> </a:t>
            </a:r>
            <a:r>
              <a:rPr lang="en-US" dirty="0" smtClean="0"/>
              <a:t>   Transcriptase </a:t>
            </a:r>
            <a:r>
              <a:rPr lang="en-US" dirty="0" smtClean="0">
                <a:sym typeface="Wingdings"/>
              </a:rPr>
              <a:t></a:t>
            </a:r>
            <a:endParaRPr lang="en-US" dirty="0"/>
          </a:p>
        </p:txBody>
      </p:sp>
      <p:pic>
        <p:nvPicPr>
          <p:cNvPr id="5" name="Picture 4"/>
          <p:cNvPicPr>
            <a:picLocks noChangeAspect="1"/>
          </p:cNvPicPr>
          <p:nvPr/>
        </p:nvPicPr>
        <p:blipFill>
          <a:blip r:embed="rId3"/>
          <a:stretch>
            <a:fillRect/>
          </a:stretch>
        </p:blipFill>
        <p:spPr>
          <a:xfrm>
            <a:off x="3962174" y="911686"/>
            <a:ext cx="4724626" cy="5669551"/>
          </a:xfrm>
          <a:prstGeom prst="rect">
            <a:avLst/>
          </a:prstGeom>
        </p:spPr>
      </p:pic>
    </p:spTree>
    <p:extLst>
      <p:ext uri="{BB962C8B-B14F-4D97-AF65-F5344CB8AC3E}">
        <p14:creationId xmlns:p14="http://schemas.microsoft.com/office/powerpoint/2010/main" val="15960461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Kinds of Viruses</a:t>
            </a:r>
            <a:endParaRPr lang="en-US" dirty="0"/>
          </a:p>
        </p:txBody>
      </p:sp>
      <p:sp>
        <p:nvSpPr>
          <p:cNvPr id="2" name="Content Placeholder 1"/>
          <p:cNvSpPr>
            <a:spLocks noGrp="1"/>
          </p:cNvSpPr>
          <p:nvPr>
            <p:ph idx="1"/>
          </p:nvPr>
        </p:nvSpPr>
        <p:spPr/>
        <p:txBody>
          <a:bodyPr/>
          <a:lstStyle/>
          <a:p>
            <a:r>
              <a:rPr lang="en-US" dirty="0" smtClean="0"/>
              <a:t>RNA</a:t>
            </a:r>
          </a:p>
          <a:p>
            <a:r>
              <a:rPr lang="en-US" dirty="0" smtClean="0"/>
              <a:t>DNA</a:t>
            </a:r>
          </a:p>
          <a:p>
            <a:r>
              <a:rPr lang="en-US" dirty="0" smtClean="0"/>
              <a:t>Retroviruses</a:t>
            </a:r>
          </a:p>
        </p:txBody>
      </p:sp>
      <p:pic>
        <p:nvPicPr>
          <p:cNvPr id="4" name="Picture 3"/>
          <p:cNvPicPr>
            <a:picLocks noChangeAspect="1"/>
          </p:cNvPicPr>
          <p:nvPr/>
        </p:nvPicPr>
        <p:blipFill>
          <a:blip r:embed="rId3"/>
          <a:stretch>
            <a:fillRect/>
          </a:stretch>
        </p:blipFill>
        <p:spPr>
          <a:xfrm>
            <a:off x="5349159" y="1417638"/>
            <a:ext cx="3337641" cy="3911298"/>
          </a:xfrm>
          <a:prstGeom prst="rect">
            <a:avLst/>
          </a:prstGeom>
        </p:spPr>
      </p:pic>
    </p:spTree>
    <p:extLst>
      <p:ext uri="{BB962C8B-B14F-4D97-AF65-F5344CB8AC3E}">
        <p14:creationId xmlns:p14="http://schemas.microsoft.com/office/powerpoint/2010/main" val="15747071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pic>
        <p:nvPicPr>
          <p:cNvPr id="4" name="Picture 3"/>
          <p:cNvPicPr>
            <a:picLocks noChangeAspect="1"/>
          </p:cNvPicPr>
          <p:nvPr/>
        </p:nvPicPr>
        <p:blipFill>
          <a:blip r:embed="rId3"/>
          <a:stretch>
            <a:fillRect/>
          </a:stretch>
        </p:blipFill>
        <p:spPr>
          <a:xfrm>
            <a:off x="2162251" y="1696524"/>
            <a:ext cx="5080000" cy="4572000"/>
          </a:xfrm>
          <a:prstGeom prst="rect">
            <a:avLst/>
          </a:prstGeom>
        </p:spPr>
      </p:pic>
    </p:spTree>
    <p:extLst>
      <p:ext uri="{BB962C8B-B14F-4D97-AF65-F5344CB8AC3E}">
        <p14:creationId xmlns:p14="http://schemas.microsoft.com/office/powerpoint/2010/main" val="25790602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Considering Evolution</a:t>
            </a:r>
            <a:endParaRPr lang="en-US" dirty="0"/>
          </a:p>
        </p:txBody>
      </p:sp>
      <p:pic>
        <p:nvPicPr>
          <p:cNvPr id="4" name="Content Placeholder 3"/>
          <p:cNvPicPr>
            <a:picLocks noGrp="1" noChangeAspect="1"/>
          </p:cNvPicPr>
          <p:nvPr>
            <p:ph idx="1"/>
          </p:nvPr>
        </p:nvPicPr>
        <p:blipFill>
          <a:blip r:embed="rId3"/>
          <a:srcRect t="8753" b="8753"/>
          <a:stretch>
            <a:fillRect/>
          </a:stretch>
        </p:blipFill>
        <p:spPr>
          <a:xfrm>
            <a:off x="3984404" y="3549066"/>
            <a:ext cx="5159596" cy="2837579"/>
          </a:xfrm>
        </p:spPr>
      </p:pic>
      <p:pic>
        <p:nvPicPr>
          <p:cNvPr id="5" name="Picture 4" descr="TOMBSTONE.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17638"/>
            <a:ext cx="4495800" cy="3416300"/>
          </a:xfrm>
          <a:prstGeom prst="rect">
            <a:avLst/>
          </a:prstGeom>
        </p:spPr>
      </p:pic>
    </p:spTree>
    <p:extLst>
      <p:ext uri="{BB962C8B-B14F-4D97-AF65-F5344CB8AC3E}">
        <p14:creationId xmlns:p14="http://schemas.microsoft.com/office/powerpoint/2010/main" val="3357582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Antivirals/Treatments</a:t>
            </a:r>
            <a:endParaRPr lang="en-US" dirty="0"/>
          </a:p>
        </p:txBody>
      </p:sp>
      <p:sp>
        <p:nvSpPr>
          <p:cNvPr id="3" name="Content Placeholder 2"/>
          <p:cNvSpPr>
            <a:spLocks noGrp="1"/>
          </p:cNvSpPr>
          <p:nvPr>
            <p:ph idx="1"/>
          </p:nvPr>
        </p:nvSpPr>
        <p:spPr/>
        <p:txBody>
          <a:bodyPr/>
          <a:lstStyle/>
          <a:p>
            <a:r>
              <a:rPr lang="en-US" dirty="0" smtClean="0"/>
              <a:t>Vaccination</a:t>
            </a:r>
          </a:p>
          <a:p>
            <a:r>
              <a:rPr lang="en-US" dirty="0" smtClean="0"/>
              <a:t>Nucleoside analogues</a:t>
            </a:r>
          </a:p>
        </p:txBody>
      </p:sp>
      <p:pic>
        <p:nvPicPr>
          <p:cNvPr id="4" name="Picture 3"/>
          <p:cNvPicPr>
            <a:picLocks noChangeAspect="1"/>
          </p:cNvPicPr>
          <p:nvPr/>
        </p:nvPicPr>
        <p:blipFill>
          <a:blip r:embed="rId3"/>
          <a:stretch>
            <a:fillRect/>
          </a:stretch>
        </p:blipFill>
        <p:spPr>
          <a:xfrm>
            <a:off x="622301" y="3616217"/>
            <a:ext cx="5019891" cy="2509946"/>
          </a:xfrm>
          <a:prstGeom prst="rect">
            <a:avLst/>
          </a:prstGeom>
        </p:spPr>
      </p:pic>
      <p:pic>
        <p:nvPicPr>
          <p:cNvPr id="5" name="Picture 4"/>
          <p:cNvPicPr>
            <a:picLocks noChangeAspect="1"/>
          </p:cNvPicPr>
          <p:nvPr/>
        </p:nvPicPr>
        <p:blipFill>
          <a:blip r:embed="rId4"/>
          <a:stretch>
            <a:fillRect/>
          </a:stretch>
        </p:blipFill>
        <p:spPr>
          <a:xfrm>
            <a:off x="6130632" y="1221009"/>
            <a:ext cx="2719181" cy="2725476"/>
          </a:xfrm>
          <a:prstGeom prst="rect">
            <a:avLst/>
          </a:prstGeom>
        </p:spPr>
      </p:pic>
    </p:spTree>
    <p:extLst>
      <p:ext uri="{BB962C8B-B14F-4D97-AF65-F5344CB8AC3E}">
        <p14:creationId xmlns:p14="http://schemas.microsoft.com/office/powerpoint/2010/main" val="1695593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Approach</a:t>
            </a:r>
            <a:endParaRPr lang="en-US" dirty="0"/>
          </a:p>
        </p:txBody>
      </p:sp>
      <p:sp>
        <p:nvSpPr>
          <p:cNvPr id="3" name="Content Placeholder 2"/>
          <p:cNvSpPr>
            <a:spLocks noGrp="1"/>
          </p:cNvSpPr>
          <p:nvPr>
            <p:ph idx="1"/>
          </p:nvPr>
        </p:nvSpPr>
        <p:spPr/>
        <p:txBody>
          <a:bodyPr/>
          <a:lstStyle/>
          <a:p>
            <a:r>
              <a:rPr lang="en-US" dirty="0" smtClean="0"/>
              <a:t>Selection and Fitness</a:t>
            </a:r>
          </a:p>
          <a:p>
            <a:r>
              <a:rPr lang="en-US" dirty="0" smtClean="0"/>
              <a:t>Fitness Expression</a:t>
            </a:r>
          </a:p>
          <a:p>
            <a:r>
              <a:rPr lang="en-US" dirty="0" smtClean="0"/>
              <a:t>Viral Interaction</a:t>
            </a:r>
            <a:endParaRPr lang="en-US" dirty="0"/>
          </a:p>
        </p:txBody>
      </p:sp>
    </p:spTree>
    <p:extLst>
      <p:ext uri="{BB962C8B-B14F-4D97-AF65-F5344CB8AC3E}">
        <p14:creationId xmlns:p14="http://schemas.microsoft.com/office/powerpoint/2010/main" val="1852963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of it as if…</a:t>
            </a:r>
            <a:endParaRPr lang="en-US" dirty="0"/>
          </a:p>
        </p:txBody>
      </p:sp>
      <p:pic>
        <p:nvPicPr>
          <p:cNvPr id="4" name="Picture 3"/>
          <p:cNvPicPr>
            <a:picLocks noChangeAspect="1"/>
          </p:cNvPicPr>
          <p:nvPr/>
        </p:nvPicPr>
        <p:blipFill>
          <a:blip r:embed="rId3"/>
          <a:stretch>
            <a:fillRect/>
          </a:stretch>
        </p:blipFill>
        <p:spPr>
          <a:xfrm>
            <a:off x="1820315" y="1613000"/>
            <a:ext cx="6350000" cy="4762500"/>
          </a:xfrm>
          <a:prstGeom prst="rect">
            <a:avLst/>
          </a:prstGeom>
        </p:spPr>
      </p:pic>
    </p:spTree>
    <p:extLst>
      <p:ext uri="{BB962C8B-B14F-4D97-AF65-F5344CB8AC3E}">
        <p14:creationId xmlns:p14="http://schemas.microsoft.com/office/powerpoint/2010/main" val="273239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840"/>
            <a:ext cx="8229600" cy="1143000"/>
          </a:xfrm>
        </p:spPr>
        <p:txBody>
          <a:bodyPr/>
          <a:lstStyle/>
          <a:p>
            <a:r>
              <a:rPr lang="en-US" dirty="0" smtClean="0"/>
              <a:t>How do you ruin a party?</a:t>
            </a:r>
            <a:endParaRPr lang="en-US" dirty="0"/>
          </a:p>
        </p:txBody>
      </p:sp>
      <p:pic>
        <p:nvPicPr>
          <p:cNvPr id="4" name="Picture 3"/>
          <p:cNvPicPr>
            <a:picLocks noChangeAspect="1"/>
          </p:cNvPicPr>
          <p:nvPr/>
        </p:nvPicPr>
        <p:blipFill>
          <a:blip r:embed="rId3"/>
          <a:stretch>
            <a:fillRect/>
          </a:stretch>
        </p:blipFill>
        <p:spPr>
          <a:xfrm>
            <a:off x="2603500" y="1997744"/>
            <a:ext cx="3924300" cy="3924300"/>
          </a:xfrm>
          <a:prstGeom prst="rect">
            <a:avLst/>
          </a:prstGeom>
        </p:spPr>
      </p:pic>
    </p:spTree>
    <p:extLst>
      <p:ext uri="{BB962C8B-B14F-4D97-AF65-F5344CB8AC3E}">
        <p14:creationId xmlns:p14="http://schemas.microsoft.com/office/powerpoint/2010/main" val="359880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358189" y="0"/>
            <a:ext cx="10277708" cy="6858000"/>
          </a:xfrm>
          <a:prstGeom prst="rect">
            <a:avLst/>
          </a:prstGeom>
        </p:spPr>
      </p:pic>
    </p:spTree>
    <p:extLst>
      <p:ext uri="{BB962C8B-B14F-4D97-AF65-F5344CB8AC3E}">
        <p14:creationId xmlns:p14="http://schemas.microsoft.com/office/powerpoint/2010/main" val="22491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Building Blocks of Life</a:t>
            </a:r>
            <a:endParaRPr lang="en-US" dirty="0"/>
          </a:p>
        </p:txBody>
      </p:sp>
      <p:sp>
        <p:nvSpPr>
          <p:cNvPr id="2" name="Content Placeholder 1"/>
          <p:cNvSpPr>
            <a:spLocks noGrp="1"/>
          </p:cNvSpPr>
          <p:nvPr>
            <p:ph idx="1"/>
          </p:nvPr>
        </p:nvSpPr>
        <p:spPr>
          <a:xfrm>
            <a:off x="457200" y="1600200"/>
            <a:ext cx="8530092" cy="4667646"/>
          </a:xfrm>
        </p:spPr>
        <p:txBody>
          <a:bodyPr/>
          <a:lstStyle/>
          <a:p>
            <a:r>
              <a:rPr lang="en-US" dirty="0" smtClean="0"/>
              <a:t>Lipids</a:t>
            </a:r>
          </a:p>
          <a:p>
            <a:r>
              <a:rPr lang="en-US" dirty="0" smtClean="0"/>
              <a:t>Carbohydrates</a:t>
            </a:r>
          </a:p>
          <a:p>
            <a:r>
              <a:rPr lang="en-US" dirty="0" smtClean="0"/>
              <a:t>Proteins</a:t>
            </a:r>
          </a:p>
          <a:p>
            <a:r>
              <a:rPr lang="en-US" dirty="0" smtClean="0"/>
              <a:t>Nucleic Acids</a:t>
            </a:r>
            <a:endParaRPr lang="en-US" dirty="0"/>
          </a:p>
        </p:txBody>
      </p:sp>
      <p:pic>
        <p:nvPicPr>
          <p:cNvPr id="5" name="Picture 4"/>
          <p:cNvPicPr>
            <a:picLocks noChangeAspect="1"/>
          </p:cNvPicPr>
          <p:nvPr/>
        </p:nvPicPr>
        <p:blipFill>
          <a:blip r:embed="rId3"/>
          <a:stretch>
            <a:fillRect/>
          </a:stretch>
        </p:blipFill>
        <p:spPr>
          <a:xfrm>
            <a:off x="3663682" y="1600200"/>
            <a:ext cx="4713773" cy="4713773"/>
          </a:xfrm>
          <a:prstGeom prst="rect">
            <a:avLst/>
          </a:prstGeom>
        </p:spPr>
      </p:pic>
    </p:spTree>
    <p:extLst>
      <p:ext uri="{BB962C8B-B14F-4D97-AF65-F5344CB8AC3E}">
        <p14:creationId xmlns:p14="http://schemas.microsoft.com/office/powerpoint/2010/main" val="22052372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223998" y="-599859"/>
            <a:ext cx="9367998" cy="7571820"/>
          </a:xfrm>
          <a:prstGeom prst="rect">
            <a:avLst/>
          </a:prstGeom>
        </p:spPr>
      </p:pic>
    </p:spTree>
    <p:extLst>
      <p:ext uri="{BB962C8B-B14F-4D97-AF65-F5344CB8AC3E}">
        <p14:creationId xmlns:p14="http://schemas.microsoft.com/office/powerpoint/2010/main" val="3316426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apply?</a:t>
            </a:r>
            <a:endParaRPr lang="en-US" dirty="0"/>
          </a:p>
        </p:txBody>
      </p:sp>
      <p:sp>
        <p:nvSpPr>
          <p:cNvPr id="3" name="Content Placeholder 2"/>
          <p:cNvSpPr>
            <a:spLocks noGrp="1"/>
          </p:cNvSpPr>
          <p:nvPr>
            <p:ph idx="1"/>
          </p:nvPr>
        </p:nvSpPr>
        <p:spPr/>
        <p:txBody>
          <a:bodyPr/>
          <a:lstStyle/>
          <a:p>
            <a:r>
              <a:rPr lang="en-US" dirty="0" smtClean="0"/>
              <a:t>Targeting different processes</a:t>
            </a:r>
          </a:p>
          <a:p>
            <a:r>
              <a:rPr lang="en-US" dirty="0" smtClean="0"/>
              <a:t>Dominant Negative Mutation</a:t>
            </a:r>
            <a:endParaRPr lang="en-US" dirty="0"/>
          </a:p>
        </p:txBody>
      </p:sp>
    </p:spTree>
    <p:extLst>
      <p:ext uri="{BB962C8B-B14F-4D97-AF65-F5344CB8AC3E}">
        <p14:creationId xmlns:p14="http://schemas.microsoft.com/office/powerpoint/2010/main" val="1530373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blocking a road?</a:t>
            </a:r>
            <a:endParaRPr lang="en-US" dirty="0"/>
          </a:p>
        </p:txBody>
      </p:sp>
      <p:pic>
        <p:nvPicPr>
          <p:cNvPr id="4" name="Picture 3"/>
          <p:cNvPicPr>
            <a:picLocks noChangeAspect="1"/>
          </p:cNvPicPr>
          <p:nvPr/>
        </p:nvPicPr>
        <p:blipFill>
          <a:blip r:embed="rId3"/>
          <a:stretch>
            <a:fillRect/>
          </a:stretch>
        </p:blipFill>
        <p:spPr>
          <a:xfrm>
            <a:off x="981812" y="1284005"/>
            <a:ext cx="6985000" cy="5245100"/>
          </a:xfrm>
          <a:prstGeom prst="rect">
            <a:avLst/>
          </a:prstGeom>
        </p:spPr>
      </p:pic>
    </p:spTree>
    <p:extLst>
      <p:ext uri="{BB962C8B-B14F-4D97-AF65-F5344CB8AC3E}">
        <p14:creationId xmlns:p14="http://schemas.microsoft.com/office/powerpoint/2010/main" val="3795157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idx="1"/>
          </p:nvPr>
        </p:nvSpPr>
        <p:spPr>
          <a:xfrm>
            <a:off x="457200" y="1422386"/>
            <a:ext cx="8229600" cy="4525963"/>
          </a:xfrm>
        </p:spPr>
        <p:txBody>
          <a:bodyPr/>
          <a:lstStyle/>
          <a:p>
            <a:r>
              <a:rPr lang="en-US" dirty="0" smtClean="0"/>
              <a:t>Founder’s Effect</a:t>
            </a:r>
          </a:p>
          <a:p>
            <a:r>
              <a:rPr lang="en-US" dirty="0" smtClean="0"/>
              <a:t>Cost of research</a:t>
            </a:r>
          </a:p>
          <a:p>
            <a:r>
              <a:rPr lang="en-US" dirty="0" smtClean="0"/>
              <a:t>Introduction </a:t>
            </a:r>
          </a:p>
          <a:p>
            <a:pPr marL="0" indent="0">
              <a:buNone/>
            </a:pPr>
            <a:r>
              <a:rPr lang="en-US" dirty="0"/>
              <a:t> </a:t>
            </a:r>
            <a:r>
              <a:rPr lang="en-US" dirty="0" smtClean="0"/>
              <a:t>   of new </a:t>
            </a:r>
          </a:p>
          <a:p>
            <a:pPr marL="0" indent="0">
              <a:buNone/>
            </a:pPr>
            <a:r>
              <a:rPr lang="en-US" dirty="0"/>
              <a:t> </a:t>
            </a:r>
            <a:r>
              <a:rPr lang="en-US" dirty="0" smtClean="0"/>
              <a:t>   methods</a:t>
            </a:r>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3406573" y="2617760"/>
            <a:ext cx="5394196" cy="4045647"/>
          </a:xfrm>
          <a:prstGeom prst="rect">
            <a:avLst/>
          </a:prstGeom>
        </p:spPr>
      </p:pic>
    </p:spTree>
    <p:extLst>
      <p:ext uri="{BB962C8B-B14F-4D97-AF65-F5344CB8AC3E}">
        <p14:creationId xmlns:p14="http://schemas.microsoft.com/office/powerpoint/2010/main" val="398432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Nucleic Acid: Gene</a:t>
            </a:r>
            <a:endParaRPr lang="en-US" dirty="0"/>
          </a:p>
        </p:txBody>
      </p:sp>
      <p:pic>
        <p:nvPicPr>
          <p:cNvPr id="4" name="Picture 3"/>
          <p:cNvPicPr>
            <a:picLocks noChangeAspect="1"/>
          </p:cNvPicPr>
          <p:nvPr/>
        </p:nvPicPr>
        <p:blipFill>
          <a:blip r:embed="rId3"/>
          <a:stretch>
            <a:fillRect/>
          </a:stretch>
        </p:blipFill>
        <p:spPr>
          <a:xfrm>
            <a:off x="1527278" y="1592361"/>
            <a:ext cx="6271477" cy="5017182"/>
          </a:xfrm>
          <a:prstGeom prst="rect">
            <a:avLst/>
          </a:prstGeom>
        </p:spPr>
      </p:pic>
    </p:spTree>
    <p:extLst>
      <p:ext uri="{BB962C8B-B14F-4D97-AF65-F5344CB8AC3E}">
        <p14:creationId xmlns:p14="http://schemas.microsoft.com/office/powerpoint/2010/main" val="362795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Nucleic Acid: Gene</a:t>
            </a:r>
            <a:endParaRPr lang="en-US" dirty="0"/>
          </a:p>
        </p:txBody>
      </p:sp>
      <p:pic>
        <p:nvPicPr>
          <p:cNvPr id="4" name="Picture 3"/>
          <p:cNvPicPr>
            <a:picLocks noChangeAspect="1"/>
          </p:cNvPicPr>
          <p:nvPr/>
        </p:nvPicPr>
        <p:blipFill>
          <a:blip r:embed="rId3"/>
          <a:stretch>
            <a:fillRect/>
          </a:stretch>
        </p:blipFill>
        <p:spPr>
          <a:xfrm>
            <a:off x="1922520" y="1638564"/>
            <a:ext cx="4838700" cy="4610100"/>
          </a:xfrm>
          <a:prstGeom prst="rect">
            <a:avLst/>
          </a:prstGeom>
        </p:spPr>
      </p:pic>
    </p:spTree>
    <p:extLst>
      <p:ext uri="{BB962C8B-B14F-4D97-AF65-F5344CB8AC3E}">
        <p14:creationId xmlns:p14="http://schemas.microsoft.com/office/powerpoint/2010/main" val="18019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454027" y="136270"/>
            <a:ext cx="7093670" cy="6404570"/>
          </a:xfrm>
          <a:prstGeom prst="rect">
            <a:avLst/>
          </a:prstGeom>
        </p:spPr>
      </p:pic>
    </p:spTree>
    <p:extLst>
      <p:ext uri="{BB962C8B-B14F-4D97-AF65-F5344CB8AC3E}">
        <p14:creationId xmlns:p14="http://schemas.microsoft.com/office/powerpoint/2010/main" val="6411850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56750" y="274638"/>
            <a:ext cx="1930049" cy="5749006"/>
          </a:xfrm>
        </p:spPr>
        <p:txBody>
          <a:bodyPr/>
          <a:lstStyle/>
          <a:p>
            <a:r>
              <a:rPr lang="en-US" dirty="0" smtClean="0"/>
              <a:t>DNA vs. RNA</a:t>
            </a:r>
            <a:endParaRPr lang="en-US" dirty="0"/>
          </a:p>
        </p:txBody>
      </p:sp>
      <p:pic>
        <p:nvPicPr>
          <p:cNvPr id="4" name="Picture 3"/>
          <p:cNvPicPr>
            <a:picLocks noChangeAspect="1"/>
          </p:cNvPicPr>
          <p:nvPr/>
        </p:nvPicPr>
        <p:blipFill>
          <a:blip r:embed="rId3"/>
          <a:stretch>
            <a:fillRect/>
          </a:stretch>
        </p:blipFill>
        <p:spPr>
          <a:xfrm>
            <a:off x="457200" y="601910"/>
            <a:ext cx="5576708" cy="5660885"/>
          </a:xfrm>
          <a:prstGeom prst="rect">
            <a:avLst/>
          </a:prstGeom>
        </p:spPr>
      </p:pic>
    </p:spTree>
    <p:extLst>
      <p:ext uri="{BB962C8B-B14F-4D97-AF65-F5344CB8AC3E}">
        <p14:creationId xmlns:p14="http://schemas.microsoft.com/office/powerpoint/2010/main" val="13298686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330" y="46716"/>
            <a:ext cx="2637576" cy="6435484"/>
          </a:xfrm>
        </p:spPr>
        <p:txBody>
          <a:bodyPr/>
          <a:lstStyle/>
          <a:p>
            <a:r>
              <a:rPr lang="en-US" dirty="0" smtClean="0"/>
              <a:t>An RNA World?</a:t>
            </a:r>
            <a:endParaRPr lang="en-US" dirty="0"/>
          </a:p>
        </p:txBody>
      </p:sp>
      <p:sp>
        <p:nvSpPr>
          <p:cNvPr id="2" name="Content Placeholder 1"/>
          <p:cNvSpPr>
            <a:spLocks noGrp="1"/>
          </p:cNvSpPr>
          <p:nvPr>
            <p:ph idx="1"/>
          </p:nvPr>
        </p:nvSpPr>
        <p:spPr/>
        <p:txBody>
          <a:bodyPr/>
          <a:lstStyle/>
          <a:p>
            <a:pPr marL="0" indent="0">
              <a:buNone/>
            </a:pPr>
            <a:endParaRPr lang="en-US" dirty="0" smtClean="0"/>
          </a:p>
          <a:p>
            <a:endParaRPr lang="en-US" dirty="0"/>
          </a:p>
        </p:txBody>
      </p:sp>
      <p:pic>
        <p:nvPicPr>
          <p:cNvPr id="5" name="Picture 4"/>
          <p:cNvPicPr>
            <a:picLocks noChangeAspect="1"/>
          </p:cNvPicPr>
          <p:nvPr/>
        </p:nvPicPr>
        <p:blipFill>
          <a:blip r:embed="rId3"/>
          <a:stretch>
            <a:fillRect/>
          </a:stretch>
        </p:blipFill>
        <p:spPr>
          <a:xfrm>
            <a:off x="2813906" y="402218"/>
            <a:ext cx="5963310" cy="5963310"/>
          </a:xfrm>
          <a:prstGeom prst="rect">
            <a:avLst/>
          </a:prstGeom>
        </p:spPr>
      </p:pic>
    </p:spTree>
    <p:extLst>
      <p:ext uri="{BB962C8B-B14F-4D97-AF65-F5344CB8AC3E}">
        <p14:creationId xmlns:p14="http://schemas.microsoft.com/office/powerpoint/2010/main" val="19182442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94" y="144397"/>
            <a:ext cx="2946920" cy="6302530"/>
          </a:xfrm>
        </p:spPr>
        <p:txBody>
          <a:bodyPr/>
          <a:lstStyle/>
          <a:p>
            <a:r>
              <a:rPr lang="en-US" dirty="0" smtClean="0"/>
              <a:t>RNA contains genetic information and can carry out reactions! </a:t>
            </a:r>
            <a:endParaRPr lang="en-US" dirty="0"/>
          </a:p>
        </p:txBody>
      </p:sp>
      <p:pic>
        <p:nvPicPr>
          <p:cNvPr id="4" name="Picture 3"/>
          <p:cNvPicPr>
            <a:picLocks noChangeAspect="1"/>
          </p:cNvPicPr>
          <p:nvPr/>
        </p:nvPicPr>
        <p:blipFill>
          <a:blip r:embed="rId3"/>
          <a:stretch>
            <a:fillRect/>
          </a:stretch>
        </p:blipFill>
        <p:spPr>
          <a:xfrm>
            <a:off x="3155814" y="113961"/>
            <a:ext cx="5872894" cy="6744039"/>
          </a:xfrm>
          <a:prstGeom prst="rect">
            <a:avLst/>
          </a:prstGeom>
        </p:spPr>
      </p:pic>
    </p:spTree>
    <p:extLst>
      <p:ext uri="{BB962C8B-B14F-4D97-AF65-F5344CB8AC3E}">
        <p14:creationId xmlns:p14="http://schemas.microsoft.com/office/powerpoint/2010/main" val="209929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Life Cycle</a:t>
            </a:r>
            <a:endParaRPr lang="en-US" dirty="0"/>
          </a:p>
        </p:txBody>
      </p:sp>
      <p:sp>
        <p:nvSpPr>
          <p:cNvPr id="3" name="Content Placeholder 2"/>
          <p:cNvSpPr>
            <a:spLocks noGrp="1"/>
          </p:cNvSpPr>
          <p:nvPr>
            <p:ph idx="1"/>
          </p:nvPr>
        </p:nvSpPr>
        <p:spPr/>
        <p:txBody>
          <a:bodyPr>
            <a:normAutofit lnSpcReduction="10000"/>
          </a:bodyPr>
          <a:lstStyle/>
          <a:p>
            <a:r>
              <a:rPr lang="en-US" dirty="0" smtClean="0"/>
              <a:t>Attachment to a host cell.</a:t>
            </a:r>
          </a:p>
          <a:p>
            <a:r>
              <a:rPr lang="en-US" dirty="0" smtClean="0"/>
              <a:t>Release of viral genes and possibly enzymes into the host cell.</a:t>
            </a:r>
          </a:p>
          <a:p>
            <a:r>
              <a:rPr lang="en-US" dirty="0" smtClean="0"/>
              <a:t>Replication of viral components using host-cell machinery.</a:t>
            </a:r>
          </a:p>
          <a:p>
            <a:r>
              <a:rPr lang="en-US" dirty="0" smtClean="0"/>
              <a:t>Assembly of viral components into complete viral particles.</a:t>
            </a:r>
          </a:p>
          <a:p>
            <a:r>
              <a:rPr lang="en-US" dirty="0" smtClean="0"/>
              <a:t>Release of viral particles to infect new host cells.</a:t>
            </a:r>
          </a:p>
          <a:p>
            <a:endParaRPr lang="en-US" dirty="0"/>
          </a:p>
        </p:txBody>
      </p:sp>
    </p:spTree>
    <p:extLst>
      <p:ext uri="{BB962C8B-B14F-4D97-AF65-F5344CB8AC3E}">
        <p14:creationId xmlns:p14="http://schemas.microsoft.com/office/powerpoint/2010/main" val="170869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760</TotalTime>
  <Words>1169</Words>
  <Application>Microsoft Macintosh PowerPoint</Application>
  <PresentationFormat>On-screen Show (4:3)</PresentationFormat>
  <Paragraphs>115</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Introduction to Virology</vt:lpstr>
      <vt:lpstr>Building Blocks of Life</vt:lpstr>
      <vt:lpstr>Nucleic Acid: Gene</vt:lpstr>
      <vt:lpstr>Nucleic Acid: Gene</vt:lpstr>
      <vt:lpstr>PowerPoint Presentation</vt:lpstr>
      <vt:lpstr>DNA vs. RNA</vt:lpstr>
      <vt:lpstr>An RNA World?</vt:lpstr>
      <vt:lpstr>RNA contains genetic information and can carry out reactions! </vt:lpstr>
      <vt:lpstr>Virus Life Cycle</vt:lpstr>
      <vt:lpstr>Key Machinery</vt:lpstr>
      <vt:lpstr>Key Machinery</vt:lpstr>
      <vt:lpstr>Kinds of Viruses</vt:lpstr>
      <vt:lpstr>But…</vt:lpstr>
      <vt:lpstr>Considering Evolution</vt:lpstr>
      <vt:lpstr>Antivirals/Treatments</vt:lpstr>
      <vt:lpstr>A New Approach</vt:lpstr>
      <vt:lpstr>Think of it as if…</vt:lpstr>
      <vt:lpstr>How do you ruin a party?</vt:lpstr>
      <vt:lpstr>PowerPoint Presentation</vt:lpstr>
      <vt:lpstr>PowerPoint Presentation</vt:lpstr>
      <vt:lpstr>How does this apply?</vt:lpstr>
      <vt:lpstr>Like blocking a road?</vt:lpstr>
      <vt:lpstr>Development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Winn</dc:creator>
  <cp:lastModifiedBy>Julia Winn</cp:lastModifiedBy>
  <cp:revision>43</cp:revision>
  <dcterms:created xsi:type="dcterms:W3CDTF">2011-02-19T04:54:14Z</dcterms:created>
  <dcterms:modified xsi:type="dcterms:W3CDTF">2011-03-19T00:36:51Z</dcterms:modified>
</cp:coreProperties>
</file>